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5"/>
  </p:notesMasterIdLst>
  <p:sldIdLst>
    <p:sldId id="256" r:id="rId2"/>
    <p:sldId id="269" r:id="rId3"/>
    <p:sldId id="257" r:id="rId4"/>
    <p:sldId id="258" r:id="rId5"/>
    <p:sldId id="259" r:id="rId6"/>
    <p:sldId id="279" r:id="rId7"/>
    <p:sldId id="278" r:id="rId8"/>
    <p:sldId id="281" r:id="rId9"/>
    <p:sldId id="282" r:id="rId10"/>
    <p:sldId id="283" r:id="rId11"/>
    <p:sldId id="284" r:id="rId12"/>
    <p:sldId id="285" r:id="rId13"/>
    <p:sldId id="28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66"/>
    <a:srgbClr val="000000"/>
    <a:srgbClr val="FFCCFF"/>
    <a:srgbClr val="FF00FF"/>
    <a:srgbClr val="FF0000"/>
    <a:srgbClr val="660066"/>
    <a:srgbClr val="66FF33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48" autoAdjust="0"/>
    <p:restoredTop sz="94713" autoAdjust="0"/>
  </p:normalViewPr>
  <p:slideViewPr>
    <p:cSldViewPr>
      <p:cViewPr>
        <p:scale>
          <a:sx n="60" d="100"/>
          <a:sy n="60" d="100"/>
        </p:scale>
        <p:origin x="-1770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FF792F-7BA6-479E-A8B0-8282451FA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87610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863EAF-A519-431B-AC78-0740AEC74BD8}" type="slidenum">
              <a:rPr lang="ru-RU" smtClean="0">
                <a:cs typeface="Arial" charset="0"/>
              </a:rPr>
              <a:pPr/>
              <a:t>1</a:t>
            </a:fld>
            <a:endParaRPr lang="ru-RU" smtClean="0">
              <a:cs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476873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379ED9-B528-4451-8248-292A9290C32C}" type="slidenum">
              <a:rPr lang="ru-RU" smtClean="0">
                <a:cs typeface="Arial" charset="0"/>
              </a:rPr>
              <a:pPr/>
              <a:t>3</a:t>
            </a:fld>
            <a:endParaRPr lang="ru-RU" smtClean="0">
              <a:cs typeface="Arial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Глагол отвечает на вопросы: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489117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307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307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96AC1-A39F-4266-874E-086EA234B004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F104A-EE3A-46E5-813E-2C2A526AB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FD8D2-C9DB-4AD3-B057-CE9D836AD985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8F696-D071-4402-B571-4567CA88C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2BA9F-A271-4FF5-81A1-09592ED3A05E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55F93-E207-4AEE-B3AD-18B3B782A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E8E74-7EAB-497D-9D42-759AB0DEB560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6EA95-71A3-413B-9CEA-4FF59F3F14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BA158-F162-47BA-BE04-43E95B3174A9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8B752-3807-40FA-8234-32B2EB358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10705-E261-4CD7-B910-2657E06D2955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4C71-6041-45A3-8DB6-5D2F45B5EE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F8E49-9A62-4BEA-8B99-16B4853D4A68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8B3A5-A7FF-40D1-832F-3B000ED32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C7468-1981-4DD9-9127-AF0960B1D0F0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08777-29AB-48A0-88A6-87301C31A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A37E2-C40E-470D-91BA-4E133D173AC3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07A6D-281E-4DE1-9FC4-0987C8D45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F06E4-AF0E-4F66-94FE-6AB811D091B7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16BDE-33FD-4407-931F-156DCA341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04096-F57B-4CD1-8A00-F17D7EC68B7E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9F170-6C21-4AA2-962D-A15361CAF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99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99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99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99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99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99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99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99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99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99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0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200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0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0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0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0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0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0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0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1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1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1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1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1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1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1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1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1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1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202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2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2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2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2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2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2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2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2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3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3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3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3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3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3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3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3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203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4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4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4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4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4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04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204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04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04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05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205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05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205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1709470-E07A-4C25-A089-1A855FFD9CF7}" type="datetimeFigureOut">
              <a:rPr lang="ru-RU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4205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05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5774172-8CC3-47BB-8A31-6EBED4E97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1" r:id="rId1"/>
    <p:sldLayoutId id="2147483669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2" r:id="rId9"/>
    <p:sldLayoutId id="2147483661" r:id="rId10"/>
    <p:sldLayoutId id="2147483660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332656"/>
            <a:ext cx="792088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___________________________________________</a:t>
            </a:r>
          </a:p>
          <a:p>
            <a:pPr algn="ctr"/>
            <a:r>
              <a:rPr lang="ru-RU" sz="1400" dirty="0" smtClean="0">
                <a:latin typeface="Georgia" pitchFamily="18" charset="0"/>
              </a:rPr>
              <a:t>дата</a:t>
            </a:r>
          </a:p>
          <a:p>
            <a:pPr algn="ctr"/>
            <a:endParaRPr lang="ru-RU" dirty="0" smtClean="0">
              <a:latin typeface="Georgia" pitchFamily="18" charset="0"/>
            </a:endParaRPr>
          </a:p>
          <a:p>
            <a:pPr algn="ctr"/>
            <a:endParaRPr lang="ru-RU" dirty="0" smtClean="0">
              <a:latin typeface="Georgia" pitchFamily="18" charset="0"/>
            </a:endParaRPr>
          </a:p>
          <a:p>
            <a:pPr algn="ctr"/>
            <a:endParaRPr lang="ru-RU" sz="6600" dirty="0" smtClean="0">
              <a:latin typeface="Georgia" pitchFamily="18" charset="0"/>
            </a:endParaRPr>
          </a:p>
          <a:p>
            <a:pPr algn="ctr"/>
            <a:r>
              <a:rPr lang="ru-RU" sz="6600" dirty="0" smtClean="0">
                <a:latin typeface="Georgia" pitchFamily="18" charset="0"/>
              </a:rPr>
              <a:t>Тема:  </a:t>
            </a:r>
            <a:r>
              <a:rPr lang="ru-RU" sz="9600" b="1" dirty="0" err="1" smtClean="0">
                <a:latin typeface="Georgia" pitchFamily="18" charset="0"/>
              </a:rPr>
              <a:t>Глагол</a:t>
            </a:r>
            <a:r>
              <a:rPr lang="ru-RU" sz="3200" b="1" dirty="0" err="1" smtClean="0">
                <a:latin typeface="Georgia" pitchFamily="18" charset="0"/>
              </a:rPr>
              <a:t>_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85728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Сформулируйте к предложениям задание в соответствии с темой нашего урока.</a:t>
            </a:r>
            <a:endParaRPr lang="ru-RU" sz="24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1500174"/>
            <a:ext cx="8715437" cy="507209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Вперед людей (не) забегай, и от людей (не) отставай.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 чужом доме (не) будь приметлив, а будь приветлив.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От учтивых слов язык (не) отсохнет.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Зазнайство (не) возвышает, а унижает.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Без заботы и репу (не) вырастишь.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Рабочие руки (не) знают скуки.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Без труда (не) вынешь и рыбку из пруда.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6"/>
          <p:cNvSpPr txBox="1">
            <a:spLocks/>
          </p:cNvSpPr>
          <p:nvPr/>
        </p:nvSpPr>
        <p:spPr bwMode="auto">
          <a:xfrm>
            <a:off x="0" y="285728"/>
            <a:ext cx="9144000" cy="150019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Творческое задание: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расставьте предложения по порядку, чтобы получился связный текст, выпишите те предложения, в которых есть изучаемая орфограмма. </a:t>
            </a:r>
          </a:p>
        </p:txBody>
      </p:sp>
      <p:sp>
        <p:nvSpPr>
          <p:cNvPr id="4" name="Подзаголовок 7"/>
          <p:cNvSpPr txBox="1">
            <a:spLocks/>
          </p:cNvSpPr>
          <p:nvPr/>
        </p:nvSpPr>
        <p:spPr>
          <a:xfrm>
            <a:off x="357158" y="2071678"/>
            <a:ext cx="8501122" cy="271464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1.Но, несмотря на военные действия, учился я с огромным желанием, любил школу, своих друзей. 2. Я начал учиться в деревне. 3. Проблем с успеваемостью у меня (не)было, но вот в младших классах часто получал четверку по поведению. 4. Время было нелегкое, в школе (не)хватало учебников — ведь шла война. 5. Сейчас я очень жалею об этом. 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6"/>
          <p:cNvSpPr txBox="1">
            <a:spLocks/>
          </p:cNvSpPr>
          <p:nvPr/>
        </p:nvSpPr>
        <p:spPr bwMode="auto">
          <a:xfrm>
            <a:off x="214282" y="214290"/>
            <a:ext cx="8569325" cy="10001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ПРОВЕРЬ СЕБЯ: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одзаголовок 7"/>
          <p:cNvSpPr txBox="1">
            <a:spLocks/>
          </p:cNvSpPr>
          <p:nvPr/>
        </p:nvSpPr>
        <p:spPr>
          <a:xfrm>
            <a:off x="428596" y="1785926"/>
            <a:ext cx="8612217" cy="407196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just" defTabSz="914400" rtl="0" eaLnBrk="1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1. Я начал учиться в деревне. 2.  Время было нелегкое, в школе (не)хватало учебников — ведь шла война. 3.  Но, несмотря на военные действия, учился я с огромным желанием, любил школу, своих друзей. 4. Проблем с успеваемостью у меня (не)было, но вот в младших классах часто получал четверку по поведению. 5. Сейчас я очень жалею об этом. 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42968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chemeClr val="tx2">
                    <a:lumMod val="10000"/>
                  </a:schemeClr>
                </a:solidFill>
              </a:rPr>
              <a:t>Домашнее задание:</a:t>
            </a:r>
          </a:p>
          <a:p>
            <a:pPr>
              <a:spcBef>
                <a:spcPct val="50000"/>
              </a:spcBef>
            </a:pPr>
            <a:r>
              <a:rPr lang="ru-RU" sz="2400" b="1" dirty="0"/>
              <a:t>1) </a:t>
            </a:r>
            <a:r>
              <a:rPr lang="ru-RU" sz="2400" b="1" dirty="0" smtClean="0"/>
              <a:t>Выучить правило на стр. 97,98,99 учебника.</a:t>
            </a:r>
            <a:endParaRPr lang="ru-RU" sz="2400" b="1" dirty="0"/>
          </a:p>
          <a:p>
            <a:pPr>
              <a:spcBef>
                <a:spcPct val="50000"/>
              </a:spcBef>
            </a:pPr>
            <a:r>
              <a:rPr lang="ru-RU" sz="2400" b="1" dirty="0"/>
              <a:t>2</a:t>
            </a:r>
            <a:r>
              <a:rPr lang="ru-RU" sz="2400" b="1" dirty="0" smtClean="0"/>
              <a:t>) Упражнение 612</a:t>
            </a:r>
            <a:r>
              <a:rPr lang="ru-RU" sz="2400" dirty="0" smtClean="0"/>
              <a:t> по заданию, выполнить указанный вид разбора</a:t>
            </a:r>
            <a:r>
              <a:rPr lang="ru-RU" sz="2400" b="1" dirty="0" smtClean="0"/>
              <a:t>.</a:t>
            </a:r>
            <a:endParaRPr lang="ru-RU" sz="2400" b="1" dirty="0"/>
          </a:p>
          <a:p>
            <a:pPr>
              <a:spcBef>
                <a:spcPct val="50000"/>
              </a:spcBef>
            </a:pPr>
            <a:r>
              <a:rPr lang="ru-RU" sz="2400" b="1" dirty="0" smtClean="0"/>
              <a:t>3) Упражнение 616 (устно; записать своё  высказывание на видео и прислать по указанному адресу)</a:t>
            </a:r>
          </a:p>
          <a:p>
            <a:pPr>
              <a:spcBef>
                <a:spcPct val="50000"/>
              </a:spcBef>
            </a:pPr>
            <a:endParaRPr lang="ru-RU" sz="2400" b="1" dirty="0" smtClean="0"/>
          </a:p>
          <a:p>
            <a:pPr>
              <a:spcBef>
                <a:spcPct val="50000"/>
              </a:spcBef>
            </a:pPr>
            <a:endParaRPr lang="ru-RU" sz="2400" b="1" dirty="0" smtClean="0"/>
          </a:p>
          <a:p>
            <a:pPr>
              <a:spcBef>
                <a:spcPct val="50000"/>
              </a:spcBef>
            </a:pPr>
            <a:endParaRPr lang="ru-RU" sz="2400" b="1" dirty="0" smtClean="0"/>
          </a:p>
          <a:p>
            <a:pPr>
              <a:spcBef>
                <a:spcPct val="50000"/>
              </a:spcBef>
            </a:pPr>
            <a:endParaRPr lang="ru-RU" sz="2400" b="1" dirty="0" smtClean="0"/>
          </a:p>
          <a:p>
            <a:pPr>
              <a:spcBef>
                <a:spcPct val="50000"/>
              </a:spcBef>
            </a:pPr>
            <a:endParaRPr lang="ru-RU" sz="24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4214818"/>
            <a:ext cx="78581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Письменно выполнить  упражнения   и отправить фото  всех  записей в тетради  и видео  </a:t>
            </a:r>
            <a:r>
              <a:rPr lang="ru-RU" sz="2800" b="1" dirty="0" smtClean="0">
                <a:solidFill>
                  <a:srgbClr val="FFFF00"/>
                </a:solidFill>
              </a:rPr>
              <a:t>на </a:t>
            </a:r>
            <a:r>
              <a:rPr lang="ru-RU" sz="2800" b="1" dirty="0" smtClean="0">
                <a:solidFill>
                  <a:srgbClr val="FFFF00"/>
                </a:solidFill>
              </a:rPr>
              <a:t>электронную </a:t>
            </a:r>
            <a:r>
              <a:rPr lang="ru-RU" sz="2800" b="1" smtClean="0">
                <a:solidFill>
                  <a:srgbClr val="FFFF00"/>
                </a:solidFill>
              </a:rPr>
              <a:t>почту  </a:t>
            </a:r>
            <a:r>
              <a:rPr lang="ru-RU" sz="2800" b="1" smtClean="0">
                <a:solidFill>
                  <a:srgbClr val="FFFF00"/>
                </a:solidFill>
              </a:rPr>
              <a:t>учителя</a:t>
            </a:r>
            <a:endParaRPr lang="ru-RU" sz="3200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9607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63713" y="908050"/>
            <a:ext cx="6059487" cy="47529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Кто жить умеет по часам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И ценит каждый час,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Того не надо по утрам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Будить по десять раз.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И он не станет говорить,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Что лень ему вставать,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Зарядку делать, руки мыть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И застилать кровать.</a:t>
            </a:r>
            <a:endParaRPr lang="ru-RU" dirty="0"/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627313" y="1412875"/>
            <a:ext cx="8636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1908175" y="3213100"/>
            <a:ext cx="136842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0" name="Line 5"/>
          <p:cNvSpPr>
            <a:spLocks noChangeShapeType="1"/>
          </p:cNvSpPr>
          <p:nvPr/>
        </p:nvSpPr>
        <p:spPr bwMode="auto">
          <a:xfrm>
            <a:off x="3924300" y="37163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4643438" y="3716338"/>
            <a:ext cx="1655762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4356100" y="4292600"/>
            <a:ext cx="1871663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3" name="Line 8"/>
          <p:cNvSpPr>
            <a:spLocks noChangeShapeType="1"/>
          </p:cNvSpPr>
          <p:nvPr/>
        </p:nvSpPr>
        <p:spPr bwMode="auto">
          <a:xfrm>
            <a:off x="2627313" y="4941888"/>
            <a:ext cx="73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3492500" y="4941888"/>
            <a:ext cx="1366838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5940425" y="4941888"/>
            <a:ext cx="1223963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2195513" y="5516563"/>
            <a:ext cx="1944687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95536" y="332656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C000"/>
                </a:solidFill>
              </a:rPr>
              <a:t>Прочитать, найти глаголы:</a:t>
            </a:r>
            <a:endParaRPr lang="ru-RU" sz="3600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  <p:bldP spid="30724" grpId="0" animBg="1"/>
      <p:bldP spid="30726" grpId="0" animBg="1"/>
      <p:bldP spid="30727" grpId="0" animBg="1"/>
      <p:bldP spid="30729" grpId="0" animBg="1"/>
      <p:bldP spid="30730" grpId="0" animBg="1"/>
      <p:bldP spid="307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384300"/>
          </a:xfrm>
          <a:ln>
            <a:solidFill>
              <a:srgbClr val="FFFF00"/>
            </a:solidFill>
          </a:ln>
        </p:spPr>
        <p:txBody>
          <a:bodyPr anchorCtr="0"/>
          <a:lstStyle/>
          <a:p>
            <a:pPr eaLnBrk="1" hangingPunct="1">
              <a:defRPr/>
            </a:pPr>
            <a:r>
              <a:rPr lang="ru-RU" smtClean="0">
                <a:solidFill>
                  <a:schemeClr val="hlink"/>
                </a:solidFill>
              </a:rPr>
              <a:t>ЧТО ТАКОЕ ГЛАГОЛ?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916113"/>
            <a:ext cx="8229600" cy="876300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Глагол – это....</a:t>
            </a:r>
          </a:p>
          <a:p>
            <a:pPr eaLnBrk="1" hangingPunct="1">
              <a:defRPr/>
            </a:pPr>
            <a:endParaRPr lang="ru-RU"/>
          </a:p>
          <a:p>
            <a:pPr eaLnBrk="1" hangingPunct="1">
              <a:defRPr/>
            </a:pPr>
            <a:r>
              <a:rPr lang="ru-RU"/>
              <a:t>Глагол отвечает на вопросы:</a:t>
            </a:r>
          </a:p>
          <a:p>
            <a:pPr eaLnBrk="1" hangingPunct="1">
              <a:defRPr/>
            </a:pPr>
            <a:endParaRPr lang="ru-RU"/>
          </a:p>
          <a:p>
            <a:pPr eaLnBrk="1" hangingPunct="1">
              <a:defRPr/>
            </a:pPr>
            <a:endParaRPr lang="ru-RU"/>
          </a:p>
          <a:p>
            <a:pPr eaLnBrk="1" hangingPunct="1">
              <a:defRPr/>
            </a:pPr>
            <a:r>
              <a:rPr lang="ru-RU"/>
              <a:t>Глагол обозначает…</a:t>
            </a:r>
          </a:p>
          <a:p>
            <a:pPr eaLnBrk="1" hangingPunct="1">
              <a:defRPr/>
            </a:pPr>
            <a:endParaRPr lang="ru-RU"/>
          </a:p>
          <a:p>
            <a:pPr eaLnBrk="1" hangingPunct="1">
              <a:defRPr/>
            </a:pPr>
            <a:endParaRPr lang="ru-RU"/>
          </a:p>
          <a:p>
            <a:pPr eaLnBrk="1" hangingPunct="1">
              <a:defRPr/>
            </a:pPr>
            <a:endParaRPr lang="ru-RU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708400" y="1989138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FF00"/>
                </a:solidFill>
                <a:latin typeface="Tahoma" pitchFamily="34" charset="0"/>
              </a:rPr>
              <a:t>часть</a:t>
            </a:r>
            <a:r>
              <a:rPr lang="ru-RU" sz="2400" b="1">
                <a:solidFill>
                  <a:srgbClr val="FFFF00"/>
                </a:solidFill>
                <a:latin typeface="Tahoma" pitchFamily="34" charset="0"/>
              </a:rPr>
              <a:t> </a:t>
            </a:r>
            <a:r>
              <a:rPr lang="ru-RU" sz="2400" b="1" i="1">
                <a:solidFill>
                  <a:srgbClr val="FFFF00"/>
                </a:solidFill>
                <a:latin typeface="Tahoma" pitchFamily="34" charset="0"/>
              </a:rPr>
              <a:t>речи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187450" y="3789363"/>
            <a:ext cx="69135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FF00"/>
                </a:solidFill>
                <a:latin typeface="Tahoma" pitchFamily="34" charset="0"/>
              </a:rPr>
              <a:t>Что делать?   Что сделать?    Что делает?       Что делал?....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258888" y="5589588"/>
            <a:ext cx="6192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FF00"/>
                </a:solidFill>
                <a:latin typeface="Tahoma" pitchFamily="34" charset="0"/>
              </a:rPr>
              <a:t>действие  </a:t>
            </a:r>
            <a:r>
              <a:rPr lang="ru-RU" sz="2400" b="1" i="1">
                <a:solidFill>
                  <a:srgbClr val="FFFF00"/>
                </a:solidFill>
              </a:rPr>
              <a:t>предмета</a:t>
            </a:r>
            <a:r>
              <a:rPr lang="kk-KZ" sz="2400" b="1" i="1">
                <a:solidFill>
                  <a:srgbClr val="FFFF00"/>
                </a:solidFill>
              </a:rPr>
              <a:t>.</a:t>
            </a:r>
            <a:endParaRPr lang="ru-RU" sz="2400" b="1" i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 uiExpand="1" build="p"/>
      <p:bldP spid="18436" grpId="0"/>
      <p:bldP spid="18437" grpId="0"/>
      <p:bldP spid="184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042988" y="620713"/>
            <a:ext cx="7488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FF0000"/>
                </a:solidFill>
                <a:latin typeface="Arial Black" pitchFamily="34" charset="0"/>
              </a:rPr>
              <a:t>НЕОПРЕДЕЛЕННАЯ   ФОРМА     ГЛАГОЛА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331913" y="1628775"/>
            <a:ext cx="6408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        </a:t>
            </a:r>
            <a:r>
              <a:rPr lang="ru-RU" sz="2400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ОТВЕЧАЕТ      </a:t>
            </a:r>
            <a:r>
              <a:rPr lang="ru-RU" sz="2400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hlinkClick r:id="rId2" action="ppaction://hlinksldjump"/>
              </a:rPr>
              <a:t>НА</a:t>
            </a:r>
            <a:r>
              <a:rPr lang="ru-RU" sz="2400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</a:t>
            </a:r>
            <a:r>
              <a:rPr lang="ru-RU" sz="2400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ВОПРОСЫ:</a:t>
            </a:r>
            <a:r>
              <a:rPr lang="ru-RU" sz="2400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ru-RU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 </a:t>
            </a:r>
          </a:p>
        </p:txBody>
      </p:sp>
      <p:sp>
        <p:nvSpPr>
          <p:cNvPr id="20491" name="AutoShape 11"/>
          <p:cNvSpPr>
            <a:spLocks noChangeArrowheads="1"/>
          </p:cNvSpPr>
          <p:nvPr/>
        </p:nvSpPr>
        <p:spPr bwMode="auto">
          <a:xfrm>
            <a:off x="1835150" y="2133600"/>
            <a:ext cx="2087563" cy="935038"/>
          </a:xfrm>
          <a:prstGeom prst="cloudCallout">
            <a:avLst>
              <a:gd name="adj1" fmla="val -61181"/>
              <a:gd name="adj2" fmla="val -65449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660066"/>
                </a:solidFill>
                <a:latin typeface="Tahoma" pitchFamily="34" charset="0"/>
              </a:rPr>
              <a:t>ЧТО ДЕЛАТЬ?</a:t>
            </a:r>
          </a:p>
          <a:p>
            <a:pPr algn="ctr"/>
            <a:endParaRPr lang="ru-RU">
              <a:solidFill>
                <a:srgbClr val="660066"/>
              </a:solidFill>
              <a:latin typeface="Tahoma" pitchFamily="34" charset="0"/>
            </a:endParaRPr>
          </a:p>
        </p:txBody>
      </p:sp>
      <p:sp>
        <p:nvSpPr>
          <p:cNvPr id="20492" name="AutoShape 12"/>
          <p:cNvSpPr>
            <a:spLocks noChangeArrowheads="1"/>
          </p:cNvSpPr>
          <p:nvPr/>
        </p:nvSpPr>
        <p:spPr bwMode="auto">
          <a:xfrm>
            <a:off x="5867400" y="2276475"/>
            <a:ext cx="2160588" cy="1008063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660066"/>
                </a:solidFill>
                <a:latin typeface="Tahoma" pitchFamily="34" charset="0"/>
              </a:rPr>
              <a:t>ЧТО </a:t>
            </a:r>
            <a:r>
              <a:rPr lang="ru-RU">
                <a:solidFill>
                  <a:srgbClr val="FF0000"/>
                </a:solidFill>
                <a:latin typeface="Tahoma" pitchFamily="34" charset="0"/>
              </a:rPr>
              <a:t>С</a:t>
            </a:r>
            <a:r>
              <a:rPr lang="ru-RU">
                <a:solidFill>
                  <a:srgbClr val="660066"/>
                </a:solidFill>
                <a:latin typeface="Tahoma" pitchFamily="34" charset="0"/>
              </a:rPr>
              <a:t>ДЕЛАТЬ?</a:t>
            </a:r>
          </a:p>
          <a:p>
            <a:pPr algn="ctr"/>
            <a:endParaRPr lang="ru-RU">
              <a:solidFill>
                <a:srgbClr val="660066"/>
              </a:solidFill>
              <a:latin typeface="Tahoma" pitchFamily="34" charset="0"/>
            </a:endParaRPr>
          </a:p>
        </p:txBody>
      </p:sp>
      <p:sp>
        <p:nvSpPr>
          <p:cNvPr id="20504" name="AutoShape 24"/>
          <p:cNvSpPr>
            <a:spLocks noChangeArrowheads="1"/>
          </p:cNvSpPr>
          <p:nvPr/>
        </p:nvSpPr>
        <p:spPr bwMode="auto">
          <a:xfrm rot="-8176946">
            <a:off x="2771775" y="2420938"/>
            <a:ext cx="293688" cy="30003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0 h 21600"/>
              <a:gd name="T4" fmla="*/ 0 w 21600"/>
              <a:gd name="T5" fmla="*/ 2147483647 h 21600"/>
              <a:gd name="T6" fmla="*/ 0 w 21600"/>
              <a:gd name="T7" fmla="*/ 2147483647 h 21600"/>
              <a:gd name="T8" fmla="*/ 0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0 w 21600"/>
              <a:gd name="T25" fmla="*/ 15428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8514" y="0"/>
                </a:moveTo>
                <a:lnTo>
                  <a:pt x="15428" y="0"/>
                </a:lnTo>
                <a:lnTo>
                  <a:pt x="15428" y="15428"/>
                </a:lnTo>
                <a:lnTo>
                  <a:pt x="0" y="15428"/>
                </a:lnTo>
                <a:lnTo>
                  <a:pt x="0" y="18514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05" name="AutoShape 25"/>
          <p:cNvSpPr>
            <a:spLocks noChangeArrowheads="1"/>
          </p:cNvSpPr>
          <p:nvPr/>
        </p:nvSpPr>
        <p:spPr bwMode="auto">
          <a:xfrm rot="-8176946">
            <a:off x="6948488" y="2565400"/>
            <a:ext cx="293687" cy="3000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0 h 21600"/>
              <a:gd name="T4" fmla="*/ 0 w 21600"/>
              <a:gd name="T5" fmla="*/ 2147483647 h 21600"/>
              <a:gd name="T6" fmla="*/ 0 w 21600"/>
              <a:gd name="T7" fmla="*/ 2147483647 h 21600"/>
              <a:gd name="T8" fmla="*/ 0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0 w 21600"/>
              <a:gd name="T25" fmla="*/ 15428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8514" y="0"/>
                </a:moveTo>
                <a:lnTo>
                  <a:pt x="15428" y="0"/>
                </a:lnTo>
                <a:lnTo>
                  <a:pt x="15428" y="15428"/>
                </a:lnTo>
                <a:lnTo>
                  <a:pt x="0" y="15428"/>
                </a:lnTo>
                <a:lnTo>
                  <a:pt x="0" y="18514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06" name="Line 26"/>
          <p:cNvSpPr>
            <a:spLocks noChangeShapeType="1"/>
          </p:cNvSpPr>
          <p:nvPr/>
        </p:nvSpPr>
        <p:spPr bwMode="auto">
          <a:xfrm flipH="1">
            <a:off x="1692275" y="2997200"/>
            <a:ext cx="7207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07" name="Line 27"/>
          <p:cNvSpPr>
            <a:spLocks noChangeShapeType="1"/>
          </p:cNvSpPr>
          <p:nvPr/>
        </p:nvSpPr>
        <p:spPr bwMode="auto">
          <a:xfrm flipH="1">
            <a:off x="2051050" y="3068638"/>
            <a:ext cx="7207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08" name="Line 28"/>
          <p:cNvSpPr>
            <a:spLocks noChangeShapeType="1"/>
          </p:cNvSpPr>
          <p:nvPr/>
        </p:nvSpPr>
        <p:spPr bwMode="auto">
          <a:xfrm flipH="1">
            <a:off x="2411413" y="2997200"/>
            <a:ext cx="720725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10" name="Line 30"/>
          <p:cNvSpPr>
            <a:spLocks noChangeShapeType="1"/>
          </p:cNvSpPr>
          <p:nvPr/>
        </p:nvSpPr>
        <p:spPr bwMode="auto">
          <a:xfrm flipH="1">
            <a:off x="2771775" y="2924175"/>
            <a:ext cx="720725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11" name="Line 31"/>
          <p:cNvSpPr>
            <a:spLocks noChangeShapeType="1"/>
          </p:cNvSpPr>
          <p:nvPr/>
        </p:nvSpPr>
        <p:spPr bwMode="auto">
          <a:xfrm flipH="1">
            <a:off x="5940425" y="3213100"/>
            <a:ext cx="720725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12" name="Line 32"/>
          <p:cNvSpPr>
            <a:spLocks noChangeShapeType="1"/>
          </p:cNvSpPr>
          <p:nvPr/>
        </p:nvSpPr>
        <p:spPr bwMode="auto">
          <a:xfrm flipH="1">
            <a:off x="6300788" y="3213100"/>
            <a:ext cx="64770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13" name="Line 33"/>
          <p:cNvSpPr>
            <a:spLocks noChangeShapeType="1"/>
          </p:cNvSpPr>
          <p:nvPr/>
        </p:nvSpPr>
        <p:spPr bwMode="auto">
          <a:xfrm flipH="1">
            <a:off x="6588125" y="3141663"/>
            <a:ext cx="719138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14" name="Line 34"/>
          <p:cNvSpPr>
            <a:spLocks noChangeShapeType="1"/>
          </p:cNvSpPr>
          <p:nvPr/>
        </p:nvSpPr>
        <p:spPr bwMode="auto">
          <a:xfrm flipH="1">
            <a:off x="6877050" y="3068638"/>
            <a:ext cx="792163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15" name="Text Box 35"/>
          <p:cNvSpPr txBox="1">
            <a:spLocks noChangeArrowheads="1"/>
          </p:cNvSpPr>
          <p:nvPr/>
        </p:nvSpPr>
        <p:spPr bwMode="auto">
          <a:xfrm>
            <a:off x="1331913" y="4508500"/>
            <a:ext cx="2663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CCFF"/>
                </a:solidFill>
                <a:latin typeface="Tahoma" pitchFamily="34" charset="0"/>
              </a:rPr>
              <a:t>Несовершенный вид</a:t>
            </a:r>
          </a:p>
        </p:txBody>
      </p:sp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5651500" y="4581525"/>
            <a:ext cx="2449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CCFF"/>
                </a:solidFill>
                <a:latin typeface="Tahoma" pitchFamily="34" charset="0"/>
              </a:rPr>
              <a:t>Совершенный вид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900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9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4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9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400"/>
                            </p:stCondLst>
                            <p:childTnLst>
                              <p:par>
                                <p:cTn id="5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900"/>
                            </p:stCondLst>
                            <p:childTnLst>
                              <p:par>
                                <p:cTn id="5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400"/>
                            </p:stCondLst>
                            <p:childTnLst>
                              <p:par>
                                <p:cTn id="6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9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400"/>
                            </p:stCondLst>
                            <p:childTnLst>
                              <p:par>
                                <p:cTn id="6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100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0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  <p:bldP spid="20488" grpId="0"/>
      <p:bldP spid="20491" grpId="0" animBg="1"/>
      <p:bldP spid="20492" grpId="0" animBg="1"/>
      <p:bldP spid="20504" grpId="0" animBg="1"/>
      <p:bldP spid="20505" grpId="0" animBg="1"/>
      <p:bldP spid="20506" grpId="0" animBg="1"/>
      <p:bldP spid="20507" grpId="0" animBg="1"/>
      <p:bldP spid="20508" grpId="0" animBg="1"/>
      <p:bldP spid="20510" grpId="0" animBg="1"/>
      <p:bldP spid="20511" grpId="0" animBg="1"/>
      <p:bldP spid="20512" grpId="0" animBg="1"/>
      <p:bldP spid="20513" grpId="0" animBg="1"/>
      <p:bldP spid="20514" grpId="0" animBg="1"/>
      <p:bldP spid="20515" grpId="0"/>
      <p:bldP spid="205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ChangeArrowheads="1"/>
          </p:cNvSpPr>
          <p:nvPr/>
        </p:nvSpPr>
        <p:spPr bwMode="auto">
          <a:xfrm>
            <a:off x="684213" y="404813"/>
            <a:ext cx="7991475" cy="1295400"/>
          </a:xfrm>
          <a:prstGeom prst="rect">
            <a:avLst/>
          </a:prstGeom>
          <a:solidFill>
            <a:srgbClr val="FFCC00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27651" name="WordArt 3"/>
          <p:cNvSpPr>
            <a:spLocks noChangeArrowheads="1" noChangeShapeType="1" noTextEdit="1"/>
          </p:cNvSpPr>
          <p:nvPr/>
        </p:nvSpPr>
        <p:spPr bwMode="auto">
          <a:xfrm>
            <a:off x="900113" y="836613"/>
            <a:ext cx="7391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Неопределённая форма глагола</a:t>
            </a:r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827088" y="2781300"/>
            <a:ext cx="3240087" cy="1368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5219700" y="2852738"/>
            <a:ext cx="3240088" cy="1368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27654" name="WordArt 6"/>
          <p:cNvSpPr>
            <a:spLocks noChangeArrowheads="1" noChangeShapeType="1" noTextEdit="1"/>
          </p:cNvSpPr>
          <p:nvPr/>
        </p:nvSpPr>
        <p:spPr bwMode="auto">
          <a:xfrm>
            <a:off x="1116013" y="3213100"/>
            <a:ext cx="2819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Что делать?</a:t>
            </a:r>
          </a:p>
        </p:txBody>
      </p:sp>
      <p:sp>
        <p:nvSpPr>
          <p:cNvPr id="27655" name="WordArt 7"/>
          <p:cNvSpPr>
            <a:spLocks noChangeArrowheads="1" noChangeShapeType="1" noTextEdit="1"/>
          </p:cNvSpPr>
          <p:nvPr/>
        </p:nvSpPr>
        <p:spPr bwMode="auto">
          <a:xfrm>
            <a:off x="5435600" y="3284538"/>
            <a:ext cx="2819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Что сделать?</a:t>
            </a:r>
          </a:p>
        </p:txBody>
      </p:sp>
      <p:sp>
        <p:nvSpPr>
          <p:cNvPr id="33799" name="Line 8"/>
          <p:cNvSpPr>
            <a:spLocks noChangeShapeType="1"/>
          </p:cNvSpPr>
          <p:nvPr/>
        </p:nvSpPr>
        <p:spPr bwMode="auto">
          <a:xfrm flipH="1">
            <a:off x="2411413" y="1773238"/>
            <a:ext cx="1223962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0" name="Line 9"/>
          <p:cNvSpPr>
            <a:spLocks noChangeShapeType="1"/>
          </p:cNvSpPr>
          <p:nvPr/>
        </p:nvSpPr>
        <p:spPr bwMode="auto">
          <a:xfrm>
            <a:off x="5580063" y="1773238"/>
            <a:ext cx="1296987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2051050" y="4797425"/>
            <a:ext cx="5257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/>
              <a:t>- ТЬ,  - ТИ,  -ЧЬ</a:t>
            </a:r>
          </a:p>
        </p:txBody>
      </p:sp>
      <p:sp>
        <p:nvSpPr>
          <p:cNvPr id="33802" name="Line 11"/>
          <p:cNvSpPr>
            <a:spLocks noChangeShapeType="1"/>
          </p:cNvSpPr>
          <p:nvPr/>
        </p:nvSpPr>
        <p:spPr bwMode="auto">
          <a:xfrm>
            <a:off x="2843213" y="4149725"/>
            <a:ext cx="1081087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3" name="Line 12"/>
          <p:cNvSpPr>
            <a:spLocks noChangeShapeType="1"/>
          </p:cNvSpPr>
          <p:nvPr/>
        </p:nvSpPr>
        <p:spPr bwMode="auto">
          <a:xfrm flipH="1">
            <a:off x="5148263" y="4221163"/>
            <a:ext cx="8636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/>
      <p:bldP spid="27654" grpId="0" animBg="1"/>
      <p:bldP spid="276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764704"/>
            <a:ext cx="69127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ПРОЧИТАТЬ  ТЕОРЕТИЧЕСКИЙ МАТЕРИАЛ НА СТР 97-99 УЧЕБНИКА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372403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430331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Выполнить упражнение 604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(выполнить все виды разборов)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7700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7813"/>
            <a:ext cx="8401080" cy="113982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FF00"/>
                </a:solidFill>
                <a:effectLst/>
                <a:latin typeface="Century" pitchFamily="18" charset="0"/>
              </a:rPr>
              <a:t>Прочитайте пословицы, найдите орфограмму. Определите вторую часть темы  урока.</a:t>
            </a:r>
            <a:endParaRPr lang="ru-RU" sz="3600" b="1" dirty="0">
              <a:solidFill>
                <a:srgbClr val="FFFF00"/>
              </a:solidFill>
              <a:effectLst/>
              <a:latin typeface="Century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60363" y="2143116"/>
            <a:ext cx="8497917" cy="442915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(Не) откладывай на завтра то, что можно сделать сегодня.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 чужом доме (не) указывают.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(Не) хвали сам себя, есть лучше тебя.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Лодырю всегда (не) здоровится.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Правописание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 глаголами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(запишите эту тему 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611560" y="1124744"/>
            <a:ext cx="8358246" cy="134827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100794" tIns="50397" rIns="100794" bIns="50397">
            <a:spAutoFit/>
          </a:bodyPr>
          <a:lstStyle/>
          <a:p>
            <a:pPr algn="ctr">
              <a:defRPr/>
            </a:pPr>
            <a:r>
              <a:rPr lang="ru-RU" sz="2800" b="1" dirty="0">
                <a:latin typeface="Times New Roman" pitchFamily="18" charset="0"/>
              </a:rPr>
              <a:t>ПРАВОПИСАНИЕ НЕ С ГЛАГОЛАМИ</a:t>
            </a:r>
          </a:p>
          <a:p>
            <a:pPr>
              <a:defRPr/>
            </a:pPr>
            <a:endParaRPr lang="ru-RU" dirty="0">
              <a:latin typeface="Times New Roman" pitchFamily="18" charset="0"/>
            </a:endParaRPr>
          </a:p>
          <a:p>
            <a:pPr>
              <a:defRPr/>
            </a:pPr>
            <a:r>
              <a:rPr lang="ru-RU" sz="3500" b="1" i="1" dirty="0" smtClean="0">
                <a:latin typeface="Times New Roman" pitchFamily="18" charset="0"/>
              </a:rPr>
              <a:t>Смотри</a:t>
            </a:r>
            <a:r>
              <a:rPr lang="ru-RU" sz="3500" b="1" i="1" dirty="0">
                <a:latin typeface="Times New Roman" pitchFamily="18" charset="0"/>
              </a:rPr>
              <a:t>, употребляется ли слово без НЕ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500167" y="2564904"/>
            <a:ext cx="1343641" cy="729151"/>
          </a:xfrm>
          <a:prstGeom prst="straightConnector1">
            <a:avLst/>
          </a:prstGeom>
          <a:ln w="57150" cmpd="sng">
            <a:solidFill>
              <a:schemeClr val="tx1"/>
            </a:solidFill>
            <a:headEnd w="med" len="lg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6084168" y="2492896"/>
            <a:ext cx="1488228" cy="721790"/>
          </a:xfrm>
          <a:prstGeom prst="straightConnector1">
            <a:avLst/>
          </a:prstGeom>
          <a:ln w="5715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857224" y="3357562"/>
            <a:ext cx="1560513" cy="78105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4000" b="1" dirty="0">
                <a:solidFill>
                  <a:schemeClr val="tx1"/>
                </a:solidFill>
              </a:rPr>
              <a:t>НЕТ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3286124"/>
            <a:ext cx="1731963" cy="708025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4000" b="1" dirty="0">
                <a:solidFill>
                  <a:schemeClr val="tx1"/>
                </a:solidFill>
              </a:rPr>
              <a:t>ДА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643042" y="4214818"/>
            <a:ext cx="0" cy="70167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715272" y="4071942"/>
            <a:ext cx="0" cy="72072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0" y="4929198"/>
            <a:ext cx="4392612" cy="8382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</a:rPr>
              <a:t>ПИШИ СЛИТНО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00596" y="4857760"/>
            <a:ext cx="4143404" cy="71438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>ПИШИ РАЗДЕЛЬНО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</TotalTime>
  <Words>381</Words>
  <Application>Microsoft Office PowerPoint</Application>
  <PresentationFormat>Экран (4:3)</PresentationFormat>
  <Paragraphs>75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Круги</vt:lpstr>
      <vt:lpstr>Слайд 1</vt:lpstr>
      <vt:lpstr>Слайд 2</vt:lpstr>
      <vt:lpstr>ЧТО ТАКОЕ ГЛАГОЛ?</vt:lpstr>
      <vt:lpstr>Слайд 4</vt:lpstr>
      <vt:lpstr>Слайд 5</vt:lpstr>
      <vt:lpstr>Слайд 6</vt:lpstr>
      <vt:lpstr>  Выполнить упражнение 604 (выполнить все виды разборов)  </vt:lpstr>
      <vt:lpstr>Прочитайте пословицы, найдите орфограмму. Определите вторую часть темы  урока.</vt:lpstr>
      <vt:lpstr>Правописание Не с глаголами (запишите эту тему ) </vt:lpstr>
      <vt:lpstr>Слайд 10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NiMa</dc:creator>
  <cp:lastModifiedBy>Админ</cp:lastModifiedBy>
  <cp:revision>35</cp:revision>
  <dcterms:created xsi:type="dcterms:W3CDTF">2004-04-11T16:31:57Z</dcterms:created>
  <dcterms:modified xsi:type="dcterms:W3CDTF">2020-04-01T18:20:54Z</dcterms:modified>
</cp:coreProperties>
</file>