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3" r:id="rId13"/>
    <p:sldId id="279" r:id="rId14"/>
    <p:sldId id="280" r:id="rId15"/>
    <p:sldId id="281" r:id="rId16"/>
    <p:sldId id="269" r:id="rId17"/>
    <p:sldId id="270" r:id="rId18"/>
    <p:sldId id="282" r:id="rId19"/>
    <p:sldId id="271" r:id="rId20"/>
    <p:sldId id="272" r:id="rId21"/>
    <p:sldId id="274" r:id="rId22"/>
    <p:sldId id="275" r:id="rId23"/>
    <p:sldId id="278" r:id="rId24"/>
    <p:sldId id="276" r:id="rId25"/>
    <p:sldId id="277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33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620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135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23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59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2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3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9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46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16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91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75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1C209-24D2-447C-8359-0C1B05F19F98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ED0DF-D227-429D-A586-69E64D799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5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5;&#1089;&#1091;&#1083;&#1100;&#1090;&#1072;&#1094;&#1080;&#1103;%20&#1076;&#1083;&#1103;%20&#1088;&#1086;&#1076;&#1080;&#1090;&#1077;&#1083;&#1077;&#1081;%20&#1074;%20&#1089;&#1086;&#1102;&#1079;&#1077;%20&#1089;%20&#1087;&#1088;&#1080;&#1088;&#1086;&#1076;&#1086;&#1081;.docx" TargetMode="External"/><Relationship Id="rId2" Type="http://schemas.openxmlformats.org/officeDocument/2006/relationships/hyperlink" Target="&#1082;&#1086;&#1085;&#1089;&#1091;&#1083;&#1100;&#1090;&#1072;&#1094;&#1080;&#1103;%20&#1074;%20&#1083;&#1077;&#1089;%20&#1074;&#1084;&#1077;&#1089;&#1090;&#1077;%20&#1089;%20&#1088;&#1077;&#1073;&#1077;&#1085;&#1082;&#1086;&#1084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87;&#1088;&#1077;&#1079;&#1077;&#1085;&#1090;&#1072;&#1094;&#1080;&#1103;%20&#1083;&#1077;&#1089;%20&#1085;&#1072;&#1096;&#1077;%20&#1073;&#1086;&#1075;&#1072;&#1090;&#1089;&#1090;&#1074;&#1086;.ppt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41;&#1077;&#1088;&#1077;&#1079;&#1082;&#1072;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1040;&#1085;&#1082;&#1077;&#1090;&#1072;%20&#1076;&#1083;&#1103;%20&#1088;&#1086;&#1076;&#1080;&#1090;&#1077;&#1083;&#1077;&#1081;%20&#1101;&#1082;&#1086;&#1083;&#1086;&#1075;&#1080;&#1103;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41;&#1077;&#1089;&#1077;&#1076;&#1072;%20&#1086;%20&#1083;&#1077;&#1089;&#1077;%20&#1080;%20&#1077;&#1075;&#1086;%20&#1086;&#1073;&#1080;&#1090;&#1072;&#1090;&#1077;&#1083;&#1103;&#1093;.docx" TargetMode="External"/><Relationship Id="rId2" Type="http://schemas.openxmlformats.org/officeDocument/2006/relationships/hyperlink" Target="&#1073;&#1077;&#1089;&#1077;&#1076;&#1072;%20&#1091;&#1076;&#1080;&#1074;&#1080;&#1090;&#1077;&#1083;&#1100;&#1085;&#1099;&#1081;%20&#1083;&#1077;&#1089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41;&#1077;&#1088;&#1077;&#1075;&#1080;&#1090;&#1077;%20&#1083;&#1077;&#1089;!.pptx" TargetMode="External"/><Relationship Id="rId4" Type="http://schemas.openxmlformats.org/officeDocument/2006/relationships/hyperlink" Target="&#1041;&#1077;&#1089;&#1077;&#1076;&#1072;%20&#1083;&#1077;&#1089;&#1085;&#1086;&#1081;%20&#1087;&#1086;&#1078;&#1072;&#1088;.docx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&#1082;&#1085;&#1080;&#1078;&#1085;&#1099;&#1081;%20&#1091;&#1075;&#1086;&#1083;&#1086;&#1082;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&#1041;&#1077;&#1088;&#1077;&#1079;&#1082;&#1072;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etskiy-sad/okruzhayushchiy-mir/2019/03/20/ekologicheskiy-proekt-beregite-l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Берегите лес!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95822"/>
            <a:ext cx="9988062" cy="2493962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/>
              <a:t>Подготовительная к школе группа</a:t>
            </a:r>
          </a:p>
          <a:p>
            <a:pPr algn="r"/>
            <a:endParaRPr lang="ru-RU" sz="3200" b="1" dirty="0"/>
          </a:p>
          <a:p>
            <a:pPr algn="r"/>
            <a:endParaRPr lang="ru-RU" sz="3200" b="1" dirty="0" smtClean="0"/>
          </a:p>
          <a:p>
            <a:r>
              <a:rPr lang="ru-RU" sz="3200" b="1" dirty="0" smtClean="0"/>
              <a:t>Ярославль, 2020г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026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Совместная 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-Консультации для родителей: </a:t>
            </a:r>
            <a:r>
              <a:rPr lang="ru-RU" b="1" dirty="0">
                <a:hlinkClick r:id="rId2" action="ppaction://hlinkfile"/>
              </a:rPr>
              <a:t>«В лес вместе с ребенком», </a:t>
            </a:r>
            <a:r>
              <a:rPr lang="ru-RU" b="1" dirty="0"/>
              <a:t>«В </a:t>
            </a:r>
            <a:r>
              <a:rPr lang="ru-RU" b="1" dirty="0">
                <a:hlinkClick r:id="rId3" action="ppaction://hlinkfile"/>
              </a:rPr>
              <a:t>союзе с природой»;</a:t>
            </a:r>
            <a:endParaRPr lang="ru-RU" b="1" dirty="0"/>
          </a:p>
          <a:p>
            <a:r>
              <a:rPr lang="ru-RU" b="1" dirty="0"/>
              <a:t>-Изготовление поделок из природного материала;</a:t>
            </a:r>
          </a:p>
          <a:p>
            <a:r>
              <a:rPr lang="ru-RU" b="1" dirty="0"/>
              <a:t>-Изготовление кормушек для птиц;</a:t>
            </a:r>
            <a:br>
              <a:rPr lang="ru-RU" b="1" dirty="0"/>
            </a:br>
            <a:r>
              <a:rPr lang="ru-RU" b="1" dirty="0"/>
              <a:t>-Презентация на тему </a:t>
            </a:r>
            <a:r>
              <a:rPr lang="ru-RU" b="1" dirty="0">
                <a:hlinkClick r:id="rId4" action="ppaction://hlinkpres?slideindex=1&amp;slidetitle="/>
              </a:rPr>
              <a:t>«Лес - наше богатство!»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13358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МЕТОДЫ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Практические:</a:t>
            </a:r>
            <a:br>
              <a:rPr lang="ru-RU" b="1" dirty="0"/>
            </a:br>
            <a:r>
              <a:rPr lang="ru-RU" b="1" dirty="0"/>
              <a:t>- создание развивающей среды;</a:t>
            </a:r>
            <a:br>
              <a:rPr lang="ru-RU" b="1" dirty="0"/>
            </a:br>
            <a:r>
              <a:rPr lang="ru-RU" b="1" dirty="0"/>
              <a:t>-проведение экскурсий и наблюдений за живой и неживой природой;</a:t>
            </a:r>
            <a:br>
              <a:rPr lang="ru-RU" b="1" dirty="0"/>
            </a:br>
            <a:r>
              <a:rPr lang="ru-RU" b="1" dirty="0"/>
              <a:t>- оформление в группе плаката по экологическому воспитанию;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Словесные:</a:t>
            </a:r>
            <a:br>
              <a:rPr lang="ru-RU" b="1" dirty="0"/>
            </a:br>
            <a:r>
              <a:rPr lang="ru-RU" b="1" dirty="0"/>
              <a:t>- беседы;</a:t>
            </a:r>
            <a:br>
              <a:rPr lang="ru-RU" b="1" dirty="0"/>
            </a:br>
            <a:r>
              <a:rPr lang="ru-RU" b="1" dirty="0"/>
              <a:t>-чтение художественной литературы;</a:t>
            </a:r>
            <a:br>
              <a:rPr lang="ru-RU" b="1" dirty="0"/>
            </a:br>
            <a:r>
              <a:rPr lang="ru-RU" b="1" dirty="0"/>
              <a:t>-заучивание стихотворений;</a:t>
            </a:r>
            <a:br>
              <a:rPr lang="ru-RU" b="1" dirty="0"/>
            </a:br>
            <a:r>
              <a:rPr lang="ru-RU" b="1" dirty="0"/>
              <a:t>- дидактические игры.</a:t>
            </a:r>
          </a:p>
          <a:p>
            <a:r>
              <a:rPr lang="ru-RU" b="1" dirty="0"/>
              <a:t>Наглядные:</a:t>
            </a:r>
            <a:br>
              <a:rPr lang="ru-RU" b="1" dirty="0"/>
            </a:br>
            <a:r>
              <a:rPr lang="ru-RU" b="1" dirty="0"/>
              <a:t>- наблюдения.</a:t>
            </a:r>
            <a:br>
              <a:rPr lang="ru-RU" b="1" dirty="0"/>
            </a:br>
            <a:r>
              <a:rPr lang="ru-RU" b="1" dirty="0"/>
              <a:t>- проведение выставок,</a:t>
            </a:r>
            <a:br>
              <a:rPr lang="ru-RU" b="1" dirty="0"/>
            </a:br>
            <a:r>
              <a:rPr lang="ru-RU" b="1" dirty="0"/>
              <a:t>- рассматривание иллюстраций.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62479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Продукт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Коллективная работа </a:t>
            </a:r>
            <a:r>
              <a:rPr lang="ru-RU" b="1" dirty="0">
                <a:hlinkClick r:id="rId2" action="ppaction://hlinkfile"/>
              </a:rPr>
              <a:t>(макет)</a:t>
            </a:r>
            <a:r>
              <a:rPr lang="ru-RU" b="1" dirty="0" smtClean="0">
                <a:hlinkClick r:id="rId2" action="ppaction://hlinkfile"/>
              </a:rPr>
              <a:t>«Березка» </a:t>
            </a:r>
            <a:r>
              <a:rPr lang="ru-RU" b="1" dirty="0" smtClean="0"/>
              <a:t>в группе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42443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Результаты проекта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210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474"/>
            <a:ext cx="10515600" cy="789708"/>
          </a:xfrm>
        </p:spPr>
        <p:txBody>
          <a:bodyPr/>
          <a:lstStyle/>
          <a:p>
            <a:pPr algn="ctr"/>
            <a:r>
              <a:rPr lang="ru-RU" b="1" dirty="0" smtClean="0"/>
              <a:t>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935182"/>
            <a:ext cx="10737273" cy="592281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b="1" dirty="0"/>
              <a:t>-</a:t>
            </a:r>
            <a:r>
              <a:rPr lang="ru-RU" sz="3200" b="1" dirty="0"/>
              <a:t>Имеют элементарные представления о лесе, его обитателях;</a:t>
            </a:r>
          </a:p>
          <a:p>
            <a:r>
              <a:rPr lang="ru-RU" sz="3200" b="1" dirty="0"/>
              <a:t>-Расширены и закреплены знания и представления детей о лесе, как одном из условий существования жизни на Земле;</a:t>
            </a:r>
          </a:p>
          <a:p>
            <a:r>
              <a:rPr lang="ru-RU" sz="3200" b="1" dirty="0"/>
              <a:t>-Знают правила поведения в природе;</a:t>
            </a:r>
          </a:p>
          <a:p>
            <a:r>
              <a:rPr lang="ru-RU" sz="3200" b="1" dirty="0"/>
              <a:t>-Имеют представления о последствиях неправильного отношения к природе леса. Сформировано понимание последствий экологически неграмотного</a:t>
            </a:r>
          </a:p>
          <a:p>
            <a:r>
              <a:rPr lang="ru-RU" sz="3200" b="1" dirty="0"/>
              <a:t>поведения (разведение костров, уничтожение деревьев, сбора растений).</a:t>
            </a:r>
          </a:p>
          <a:p>
            <a:r>
              <a:rPr lang="ru-RU" sz="3200" b="1" dirty="0"/>
              <a:t>-Проявляет познавательный интерес и любознательность в процессе</a:t>
            </a:r>
          </a:p>
          <a:p>
            <a:r>
              <a:rPr lang="ru-RU" sz="3200" b="1" dirty="0"/>
              <a:t>наблюдений за деревьями и обитателями леса, желание больше узнать об особенностях своего края, леса.</a:t>
            </a:r>
          </a:p>
          <a:p>
            <a:r>
              <a:rPr lang="ru-RU" sz="3200" b="1" dirty="0"/>
              <a:t>-Развита связная речь, обогащен словарь детей.</a:t>
            </a:r>
          </a:p>
          <a:p>
            <a:r>
              <a:rPr lang="ru-RU" sz="3200" b="1" dirty="0"/>
              <a:t>-Воспитывать эстетическое восприятие, способность видеть красоту</a:t>
            </a:r>
          </a:p>
          <a:p>
            <a:r>
              <a:rPr lang="ru-RU" sz="3200" b="1" dirty="0"/>
              <a:t>родной природы, наслаждаться красотой леса.</a:t>
            </a:r>
          </a:p>
          <a:p>
            <a:r>
              <a:rPr lang="ru-RU" sz="3200" b="1" dirty="0"/>
              <a:t>-Воспитывать убеждения о необходимости бережного и осознанного</a:t>
            </a:r>
          </a:p>
          <a:p>
            <a:r>
              <a:rPr lang="ru-RU" sz="3200" b="1" dirty="0"/>
              <a:t>отношения к природе, желании её беречь и охранять.</a:t>
            </a:r>
          </a:p>
          <a:p>
            <a:r>
              <a:rPr lang="ru-RU" sz="3200" b="1" dirty="0"/>
              <a:t>-Сформирована у детей культура поведения, направленная на сохранение природных ресурсов и расширены представлений о лесе, его</a:t>
            </a:r>
          </a:p>
          <a:p>
            <a:r>
              <a:rPr lang="ru-RU" sz="3200" b="1" dirty="0"/>
              <a:t>значении для жизни всего живого через различные виды деятельности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19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Родители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</a:t>
            </a:r>
            <a:r>
              <a:rPr lang="ru-RU" b="1" dirty="0"/>
              <a:t>Принимают активное участие в реализации проекта</a:t>
            </a:r>
            <a:r>
              <a:rPr lang="ru-RU" b="1" dirty="0" smtClean="0"/>
              <a:t>.</a:t>
            </a:r>
          </a:p>
          <a:p>
            <a:r>
              <a:rPr lang="ru-RU" b="1" dirty="0"/>
              <a:t>Принимают активное участие </a:t>
            </a:r>
            <a:r>
              <a:rPr lang="ru-RU" b="1" dirty="0" smtClean="0"/>
              <a:t>в </a:t>
            </a:r>
            <a:r>
              <a:rPr lang="ru-RU" b="1" dirty="0" smtClean="0">
                <a:hlinkClick r:id="rId2" action="ppaction://hlinkfile"/>
              </a:rPr>
              <a:t>Анкетировании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b="1" dirty="0" smtClean="0"/>
              <a:t>Повышен </a:t>
            </a:r>
            <a:r>
              <a:rPr lang="ru-RU" b="1" dirty="0"/>
              <a:t>интерес к познанию природы родного </a:t>
            </a:r>
            <a:r>
              <a:rPr lang="ru-RU" b="1" dirty="0" smtClean="0"/>
              <a:t>края.</a:t>
            </a:r>
            <a:endParaRPr lang="ru-RU" b="1" dirty="0"/>
          </a:p>
          <a:p>
            <a:r>
              <a:rPr lang="ru-RU" b="1" dirty="0" smtClean="0"/>
              <a:t>Понимают </a:t>
            </a:r>
            <a:r>
              <a:rPr lang="ru-RU" b="1" dirty="0"/>
              <a:t>важность бережного отношения к</a:t>
            </a:r>
          </a:p>
          <a:p>
            <a:pPr marL="0" indent="0">
              <a:buNone/>
            </a:pPr>
            <a:r>
              <a:rPr lang="ru-RU" b="1" dirty="0" smtClean="0"/>
              <a:t>   лесу</a:t>
            </a:r>
            <a:r>
              <a:rPr lang="ru-RU" b="1" dirty="0"/>
              <a:t>.</a:t>
            </a:r>
          </a:p>
          <a:p>
            <a:r>
              <a:rPr lang="ru-RU" b="1" dirty="0"/>
              <a:t>-Понимают необходимость формирования у дошкольников</a:t>
            </a:r>
          </a:p>
          <a:p>
            <a:pPr marL="0" indent="0">
              <a:buNone/>
            </a:pPr>
            <a:r>
              <a:rPr lang="ru-RU" b="1" dirty="0" smtClean="0"/>
              <a:t>   правильного </a:t>
            </a:r>
            <a:r>
              <a:rPr lang="ru-RU" b="1" dirty="0"/>
              <a:t>поведения в лесу, развитию любви и бережного</a:t>
            </a:r>
          </a:p>
          <a:p>
            <a:r>
              <a:rPr lang="ru-RU" b="1" dirty="0"/>
              <a:t>отношения дошкольников к окружающей природе.</a:t>
            </a:r>
          </a:p>
          <a:p>
            <a:r>
              <a:rPr lang="ru-RU" b="1" dirty="0" smtClean="0"/>
              <a:t>Расширен </a:t>
            </a:r>
            <a:r>
              <a:rPr lang="ru-RU" b="1" dirty="0"/>
              <a:t>кругозор экологических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924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 </a:t>
            </a:r>
          </a:p>
          <a:p>
            <a:pPr marL="0" indent="0" algn="ctr">
              <a:buNone/>
            </a:pPr>
            <a:r>
              <a:rPr lang="ru-RU" sz="4400" b="1" dirty="0" smtClean="0"/>
              <a:t>План </a:t>
            </a:r>
            <a:r>
              <a:rPr lang="ru-RU" sz="4400" b="1" dirty="0"/>
              <a:t>работы по реализации проекта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12058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1 этап: Подготовительная работа: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Доведение </a:t>
            </a:r>
            <a:r>
              <a:rPr lang="ru-RU" i="1" dirty="0"/>
              <a:t>до участников проекта важности данной проблемы.</a:t>
            </a:r>
            <a:endParaRPr lang="ru-RU" dirty="0"/>
          </a:p>
          <a:p>
            <a:r>
              <a:rPr lang="ru-RU" dirty="0"/>
              <a:t>Подбор методической, научно-популярной и художественной литературы, иллюстративного материала по теме проекта.</a:t>
            </a:r>
          </a:p>
          <a:p>
            <a:r>
              <a:rPr lang="ru-RU" dirty="0"/>
              <a:t>Подбор материала, игрушек, дидактических игр, атрибутов для игровой, познавательной деятельности (уголок природы).</a:t>
            </a:r>
          </a:p>
          <a:p>
            <a:r>
              <a:rPr lang="ru-RU" dirty="0"/>
              <a:t>Подбор материала для изобразительной и продуктивной деятельности детей.</a:t>
            </a:r>
          </a:p>
          <a:p>
            <a:r>
              <a:rPr lang="ru-RU" dirty="0"/>
              <a:t>Проведение анкетирования родителей «Экологическое воспитание в нашей семье».</a:t>
            </a:r>
          </a:p>
          <a:p>
            <a:r>
              <a:rPr lang="ru-RU" dirty="0"/>
              <a:t>Составление перспективного плана.</a:t>
            </a:r>
          </a:p>
          <a:p>
            <a:r>
              <a:rPr lang="ru-RU" dirty="0"/>
              <a:t>Разработка конспектов занятий и тематических бесед.</a:t>
            </a:r>
          </a:p>
          <a:p>
            <a:r>
              <a:rPr lang="ru-RU" dirty="0"/>
              <a:t>Составление картотеки дидактических игр по воспитанию и развитию у дошкольников экологического воспитания.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371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2 этап. Практический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Беседа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hlinkClick r:id="rId2" action="ppaction://hlinkfile"/>
              </a:rPr>
              <a:t>«Удивительный лес»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Беседа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hlinkClick r:id="rId3" action="ppaction://hlinkfile"/>
              </a:rPr>
              <a:t>«Интересные факты о лесе и его обитателях»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Беседа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hlinkClick r:id="rId4" action="ppaction://hlinkfile"/>
              </a:rPr>
              <a:t>«В лесу пожар»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Презентация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правилах поведения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hlinkClick r:id="rId5" action="ppaction://hlinkpres?slideindex=1&amp;slidetitle="/>
              </a:rPr>
              <a:t>«Берегите лес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hlinkClick r:id="rId5" action="ppaction://hlinkpres?slideindex=1&amp;slidetitle="/>
              </a:rPr>
              <a:t>»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979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Ознакомление с литературой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hlinkClick r:id="rId2" action="ppaction://hlinkfile"/>
              </a:rPr>
              <a:t>В.Бианки</a:t>
            </a:r>
            <a:r>
              <a:rPr lang="ru-RU" b="1" dirty="0" smtClean="0">
                <a:hlinkClick r:id="rId2" action="ppaction://hlinkfile"/>
              </a:rPr>
              <a:t> </a:t>
            </a:r>
            <a:r>
              <a:rPr lang="ru-RU" b="1" dirty="0">
                <a:hlinkClick r:id="rId2" action="ppaction://hlinkfile"/>
              </a:rPr>
              <a:t>«Стыдно перед соловушкой</a:t>
            </a:r>
            <a:r>
              <a:rPr lang="ru-RU" b="1" dirty="0" smtClean="0">
                <a:hlinkClick r:id="rId2" action="ppaction://hlinkfile"/>
              </a:rPr>
              <a:t>»</a:t>
            </a:r>
            <a:endParaRPr lang="ru-RU" b="1" dirty="0" smtClean="0"/>
          </a:p>
          <a:p>
            <a:r>
              <a:rPr lang="ru-RU" b="1" dirty="0"/>
              <a:t>К.Д. Ушинский «Дятел</a:t>
            </a:r>
            <a:r>
              <a:rPr lang="ru-RU" b="1" dirty="0" smtClean="0"/>
              <a:t>»</a:t>
            </a:r>
          </a:p>
          <a:p>
            <a:r>
              <a:rPr lang="ru-RU" b="1" dirty="0" err="1"/>
              <a:t>Г.Скребицкий</a:t>
            </a:r>
            <a:r>
              <a:rPr lang="ru-RU" b="1" dirty="0"/>
              <a:t> «Березовый сок</a:t>
            </a:r>
            <a:r>
              <a:rPr lang="ru-RU" b="1" dirty="0" smtClean="0"/>
              <a:t>»</a:t>
            </a:r>
          </a:p>
          <a:p>
            <a:r>
              <a:rPr lang="ru-RU" b="1" dirty="0" err="1"/>
              <a:t>Е.Пермяк</a:t>
            </a:r>
            <a:r>
              <a:rPr lang="ru-RU" b="1" dirty="0"/>
              <a:t> «Русские сказки о природе</a:t>
            </a:r>
            <a:r>
              <a:rPr lang="ru-RU" b="1" dirty="0" smtClean="0"/>
              <a:t>»</a:t>
            </a:r>
          </a:p>
          <a:p>
            <a:r>
              <a:rPr lang="ru-RU" b="1" dirty="0"/>
              <a:t>А. Лопатина «Жизнь дерева»</a:t>
            </a:r>
          </a:p>
        </p:txBody>
      </p:sp>
    </p:spTree>
    <p:extLst>
      <p:ext uri="{BB962C8B-B14F-4D97-AF65-F5344CB8AC3E}">
        <p14:creationId xmlns:p14="http://schemas.microsoft.com/office/powerpoint/2010/main" val="70491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Проект </a:t>
            </a:r>
            <a:r>
              <a:rPr lang="ru-RU" b="1" smtClean="0"/>
              <a:t>подготовила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Воспитатель Бобылева М.А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392660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Художественное творчество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Аппликация «Весенний лес»</a:t>
            </a:r>
          </a:p>
          <a:p>
            <a:r>
              <a:rPr lang="ru-RU" b="1" dirty="0"/>
              <a:t>Рисование </a:t>
            </a:r>
            <a:r>
              <a:rPr lang="ru-RU" b="1" dirty="0" smtClean="0"/>
              <a:t>«Птицы»</a:t>
            </a:r>
          </a:p>
          <a:p>
            <a:r>
              <a:rPr lang="ru-RU" b="1" dirty="0" smtClean="0"/>
              <a:t>Лепка «Птицы»</a:t>
            </a:r>
          </a:p>
          <a:p>
            <a:r>
              <a:rPr lang="ru-RU" b="1" dirty="0" smtClean="0"/>
              <a:t>Рисование «Лисенок»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2418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Исследовательская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Выявление свойств </a:t>
            </a:r>
            <a:r>
              <a:rPr lang="ru-RU" b="1" dirty="0" smtClean="0"/>
              <a:t>древа</a:t>
            </a:r>
          </a:p>
          <a:p>
            <a:r>
              <a:rPr lang="ru-RU" b="1" dirty="0"/>
              <a:t>Наблюдение за деревьями и кустарниками</a:t>
            </a:r>
          </a:p>
        </p:txBody>
      </p:sp>
    </p:spTree>
    <p:extLst>
      <p:ext uri="{BB962C8B-B14F-4D97-AF65-F5344CB8AC3E}">
        <p14:creationId xmlns:p14="http://schemas.microsoft.com/office/powerpoint/2010/main" val="1242009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Экологическая акция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«Покормите птиц»</a:t>
            </a:r>
          </a:p>
        </p:txBody>
      </p:sp>
    </p:spTree>
    <p:extLst>
      <p:ext uri="{BB962C8B-B14F-4D97-AF65-F5344CB8AC3E}">
        <p14:creationId xmlns:p14="http://schemas.microsoft.com/office/powerpoint/2010/main" val="736753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Дидактические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b="1" dirty="0"/>
              <a:t>Тропинка в лесу</a:t>
            </a:r>
            <a:r>
              <a:rPr lang="ru-RU" b="1" dirty="0" smtClean="0"/>
              <a:t>»</a:t>
            </a:r>
          </a:p>
          <a:p>
            <a:r>
              <a:rPr lang="ru-RU" b="1" dirty="0"/>
              <a:t>«Четвертый лишний</a:t>
            </a:r>
            <a:r>
              <a:rPr lang="ru-RU" b="1" dirty="0" smtClean="0"/>
              <a:t>»</a:t>
            </a:r>
          </a:p>
          <a:p>
            <a:r>
              <a:rPr lang="ru-RU" b="1" dirty="0"/>
              <a:t>«Путешествие в мир растений</a:t>
            </a:r>
            <a:r>
              <a:rPr lang="ru-RU" b="1" dirty="0" smtClean="0"/>
              <a:t>»</a:t>
            </a:r>
          </a:p>
          <a:p>
            <a:r>
              <a:rPr lang="ru-RU" b="1" dirty="0"/>
              <a:t>Игра-викторина «Что нельзя делать в лесу»</a:t>
            </a:r>
          </a:p>
        </p:txBody>
      </p:sp>
    </p:spTree>
    <p:extLst>
      <p:ext uri="{BB962C8B-B14F-4D97-AF65-F5344CB8AC3E}">
        <p14:creationId xmlns:p14="http://schemas.microsoft.com/office/powerpoint/2010/main" val="19439893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3 этап. Итоговый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Макет </a:t>
            </a:r>
            <a:r>
              <a:rPr lang="ru-RU" b="1" dirty="0" smtClean="0">
                <a:hlinkClick r:id="rId2" action="ppaction://hlinkfile"/>
              </a:rPr>
              <a:t>«Березка»</a:t>
            </a:r>
            <a:endParaRPr lang="ru-RU" b="1" dirty="0" smtClean="0"/>
          </a:p>
          <a:p>
            <a:r>
              <a:rPr lang="ru-RU" b="1" dirty="0" smtClean="0"/>
              <a:t>Развлечение «Берегите лес» (дети, воспитатели, музыкальный руководитель)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13921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Список литературы: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>
                <a:hlinkClick r:id="rId2"/>
              </a:rPr>
              <a:t>https://nsportal.ru/detskiy-sad/okruzhayushchiy-mir/2019/03/20/ekologicheskiy-proekt-beregite-les</a:t>
            </a:r>
            <a:endParaRPr lang="ru-RU" dirty="0" smtClean="0"/>
          </a:p>
          <a:p>
            <a:r>
              <a:rPr lang="ru-RU" dirty="0"/>
              <a:t>1. О. А. </a:t>
            </a:r>
            <a:r>
              <a:rPr lang="ru-RU" dirty="0" err="1"/>
              <a:t>Воронкевич</a:t>
            </a:r>
            <a:r>
              <a:rPr lang="ru-RU" dirty="0"/>
              <a:t>. Добро пожаловать в экологию. –М., 2005.</a:t>
            </a:r>
          </a:p>
          <a:p>
            <a:r>
              <a:rPr lang="ru-RU" dirty="0"/>
              <a:t>Детство: Примерная основная общеобразовательная программа дошкольного</a:t>
            </a:r>
          </a:p>
          <a:p>
            <a:r>
              <a:rPr lang="ru-RU" dirty="0"/>
              <a:t>образования/ Т. И. Бабаева, А. Г. Гогоберидзе, З. А. Михайлова и др. –СПб.:</a:t>
            </a:r>
          </a:p>
          <a:p>
            <a:r>
              <a:rPr lang="ru-RU" dirty="0"/>
              <a:t>ООО «Издательство «Детство -Пресс», 2011.</a:t>
            </a:r>
          </a:p>
          <a:p>
            <a:r>
              <a:rPr lang="ru-RU" dirty="0"/>
              <a:t>2. Т. Н. </a:t>
            </a:r>
            <a:r>
              <a:rPr lang="ru-RU" dirty="0" err="1"/>
              <a:t>Доронова</a:t>
            </a:r>
            <a:r>
              <a:rPr lang="ru-RU" dirty="0"/>
              <a:t>. Природа, искусство и изобразительная деятельность детей.</a:t>
            </a:r>
          </a:p>
          <a:p>
            <a:r>
              <a:rPr lang="ru-RU" dirty="0"/>
              <a:t>–М., 2001.</a:t>
            </a:r>
          </a:p>
          <a:p>
            <a:r>
              <a:rPr lang="ru-RU" dirty="0"/>
              <a:t>3. В. А. </a:t>
            </a:r>
            <a:r>
              <a:rPr lang="ru-RU" dirty="0" err="1"/>
              <a:t>Дрязгунова</a:t>
            </a:r>
            <a:r>
              <a:rPr lang="ru-RU" dirty="0"/>
              <a:t>. Дидактические игры для ознакомления дошкольников с</a:t>
            </a:r>
          </a:p>
          <a:p>
            <a:r>
              <a:rPr lang="ru-RU" dirty="0"/>
              <a:t>растениями. –М.: Просвещение, 1981.</a:t>
            </a:r>
          </a:p>
          <a:p>
            <a:r>
              <a:rPr lang="ru-RU" dirty="0"/>
              <a:t>4. А. И. Иванова. Методика организации экологических наблюдений и</a:t>
            </a:r>
          </a:p>
          <a:p>
            <a:r>
              <a:rPr lang="ru-RU" dirty="0"/>
              <a:t>экспериментов в детском саду: Пособие для работников дошкольных</a:t>
            </a:r>
          </a:p>
          <a:p>
            <a:r>
              <a:rPr lang="ru-RU" dirty="0"/>
              <a:t>учреждений. –М.: ТЦ Сфера, 2003.</a:t>
            </a:r>
          </a:p>
          <a:p>
            <a:r>
              <a:rPr lang="ru-RU" dirty="0"/>
              <a:t>5. Листок на ладони: метод. пособие по проведению экскурсий с целью</a:t>
            </a:r>
          </a:p>
          <a:p>
            <a:r>
              <a:rPr lang="ru-RU" dirty="0"/>
              <a:t>экологического и эстетического воспитания дошкольников/ сост. В. А.</a:t>
            </a:r>
          </a:p>
          <a:p>
            <a:r>
              <a:rPr lang="ru-RU" dirty="0"/>
              <a:t>Степанова, И. А. Королева. –СПб.: Детство-Пресс, 2004.</a:t>
            </a:r>
          </a:p>
          <a:p>
            <a:r>
              <a:rPr lang="ru-RU" dirty="0"/>
              <a:t>6. И. А. Лыкова. Изобразительная деятельность в детском</a:t>
            </a:r>
          </a:p>
          <a:p>
            <a:r>
              <a:rPr lang="ru-RU" dirty="0"/>
              <a:t>саду: планирование, конспекты занятий, методические рекомендации. Средняя группа. –М.: «Карапуз –Дидактика», 2009.                         7.Николаева С.Н. Методика экологического воспитания дошкольников-М:. Издательский центр «Академия», 2001.                                                                                                                                                                       8. Юный эколог. Система работы с детьми в средней группе детского сада. -М:. МОЗАИКА-СИНТЕЗ, 2010.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1856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Тип проекта: </a:t>
            </a:r>
            <a:r>
              <a:rPr lang="ru-RU" dirty="0"/>
              <a:t>информационно-творческий.</a:t>
            </a:r>
          </a:p>
          <a:p>
            <a:r>
              <a:rPr lang="ru-RU" b="1" dirty="0"/>
              <a:t>Участники проекта: </a:t>
            </a:r>
            <a:r>
              <a:rPr lang="ru-RU" dirty="0"/>
              <a:t>дети </a:t>
            </a:r>
            <a:r>
              <a:rPr lang="ru-RU" dirty="0" smtClean="0"/>
              <a:t>подготовительной к школе группы</a:t>
            </a:r>
            <a:r>
              <a:rPr lang="ru-RU" dirty="0"/>
              <a:t>, воспитатели</a:t>
            </a:r>
            <a:r>
              <a:rPr lang="ru-RU" dirty="0" smtClean="0"/>
              <a:t>, музыкальный руководитель, </a:t>
            </a:r>
            <a:r>
              <a:rPr lang="ru-RU" dirty="0"/>
              <a:t>родители.</a:t>
            </a:r>
          </a:p>
          <a:p>
            <a:r>
              <a:rPr lang="ru-RU" b="1" dirty="0"/>
              <a:t>По количеству участников</a:t>
            </a:r>
            <a:r>
              <a:rPr lang="ru-RU" dirty="0"/>
              <a:t>: коллективный (групповой).</a:t>
            </a:r>
          </a:p>
          <a:p>
            <a:r>
              <a:rPr lang="ru-RU" b="1" dirty="0"/>
              <a:t>Срок реализации: </a:t>
            </a:r>
            <a:r>
              <a:rPr lang="ru-RU" dirty="0"/>
              <a:t>краткосрочный (</a:t>
            </a:r>
            <a:r>
              <a:rPr lang="ru-RU" dirty="0" smtClean="0"/>
              <a:t>22 марта 2020г</a:t>
            </a:r>
            <a:r>
              <a:rPr lang="ru-RU" dirty="0"/>
              <a:t>.- </a:t>
            </a:r>
            <a:r>
              <a:rPr lang="ru-RU" dirty="0" smtClean="0"/>
              <a:t>29 марта 2020г</a:t>
            </a:r>
            <a:r>
              <a:rPr lang="ru-RU" dirty="0"/>
              <a:t>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355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</a:t>
            </a:r>
          </a:p>
        </p:txBody>
      </p:sp>
    </p:spTree>
    <p:extLst>
      <p:ext uri="{BB962C8B-B14F-4D97-AF65-F5344CB8AC3E}">
        <p14:creationId xmlns:p14="http://schemas.microsoft.com/office/powerpoint/2010/main" val="3322069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0164"/>
            <a:ext cx="10515600" cy="976746"/>
          </a:xfrm>
        </p:spPr>
        <p:txBody>
          <a:bodyPr/>
          <a:lstStyle/>
          <a:p>
            <a:pPr algn="ctr"/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4727"/>
            <a:ext cx="10515600" cy="47222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Одна из актуальных проблем нашего времени – проблема взаимодействия человека с природой. </a:t>
            </a:r>
            <a:r>
              <a:rPr lang="ru-RU" b="1" dirty="0" smtClean="0"/>
              <a:t>В последнее </a:t>
            </a:r>
            <a:r>
              <a:rPr lang="ru-RU" b="1" dirty="0"/>
              <a:t>время значительно ухудшилось состояние экосистемы. Этому способствуют лесные пожары, вырубки, загрязнение атмосферы, истощение ресурсов, захламление лесов, истребление лекарственных растений, разорение птичьих гнезд. </a:t>
            </a:r>
            <a:r>
              <a:rPr lang="ru-RU" b="1" dirty="0" smtClean="0"/>
              <a:t>Обострение </a:t>
            </a:r>
            <a:r>
              <a:rPr lang="ru-RU" b="1" dirty="0"/>
              <a:t>экологической проблемы в мире диктует необходимость интенсивной работы по формированию у детей экологического сознания, культуры природопользования.</a:t>
            </a:r>
          </a:p>
          <a:p>
            <a:r>
              <a:rPr lang="ru-RU" b="1" dirty="0"/>
              <a:t>Важно развивать у детей интерес к изучению природы родного края, расширять знания детей о растениях и животных леса, их внешнем виде, повадках, приспособленности к жизни, взаимосвязях. Воспитывать чувства гордости за родную природу, бережного отношения к 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466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dirty="0" smtClean="0"/>
              <a:t>Формирование </a:t>
            </a:r>
            <a:r>
              <a:rPr lang="ru-RU" dirty="0"/>
              <a:t>у детей культуры поведения, направленное на сохранение природных ресурсов и расширение представлений о лесе, его значении для жизни всего живого через различные виды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20326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Сформировать и обобщить у детей элементарные экологические представления о лесе, его обитателях. Подвести детей к пониманию того, что в природе все взаимосвязано.</a:t>
            </a:r>
          </a:p>
          <a:p>
            <a:r>
              <a:rPr lang="ru-RU" b="1" dirty="0"/>
              <a:t> Формировать понимание последствий экологически неграмотного поведения (разведение костров, уничтожение деревьев, сбора растений) через ознакомление с правилами поведения на природе.</a:t>
            </a:r>
          </a:p>
          <a:p>
            <a:r>
              <a:rPr lang="ru-RU" b="1" dirty="0"/>
              <a:t>Развивать познавательный интерес и любознательность в процессе наблюдений за деревьями и обитателями леса, развивать поисковую деятельность детей, способность к определению задач на основе поставленной проблемы.</a:t>
            </a:r>
          </a:p>
          <a:p>
            <a:r>
              <a:rPr lang="ru-RU" b="1" dirty="0"/>
              <a:t>Воспитывать эмоциональную отзывчивость, умение видеть и понимать красоту растительного мира природы, бережное отношение к растительности леса, к его лесным жителям.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605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Ожидаемые результаты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Расширятся знания детей о лесе.</a:t>
            </a:r>
            <a:br>
              <a:rPr lang="ru-RU" dirty="0"/>
            </a:br>
            <a:r>
              <a:rPr lang="ru-RU" dirty="0"/>
              <a:t>- Сформируются элементарные экологические представления о лесе.</a:t>
            </a:r>
            <a:br>
              <a:rPr lang="ru-RU" dirty="0"/>
            </a:br>
            <a:r>
              <a:rPr lang="ru-RU" dirty="0"/>
              <a:t>- Сформируется представление о необходимости сохранения природных объектов.</a:t>
            </a:r>
            <a:br>
              <a:rPr lang="ru-RU" dirty="0"/>
            </a:br>
            <a:r>
              <a:rPr lang="ru-RU" dirty="0"/>
              <a:t>-Бережного отношения к природе, овладение навыками экологически безопасного поведения в природе.</a:t>
            </a:r>
            <a:br>
              <a:rPr lang="ru-RU" dirty="0"/>
            </a:br>
            <a:r>
              <a:rPr lang="ru-RU" dirty="0"/>
              <a:t>-Активное участие родителей в реализации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4242106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СРЕДСТВА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Предметно-развивающая среда: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-Сбор загадок, стихов о лесе и его обитателях;</a:t>
            </a:r>
            <a:br>
              <a:rPr lang="ru-RU" dirty="0"/>
            </a:br>
            <a:r>
              <a:rPr lang="ru-RU" dirty="0"/>
              <a:t>-Сбор фотоматериалов.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Совместная деятельность педагога с детьми: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Экскурсии, наблюдения, беседы по теме;</a:t>
            </a:r>
            <a:br>
              <a:rPr lang="ru-RU" dirty="0"/>
            </a:br>
            <a:r>
              <a:rPr lang="ru-RU" dirty="0"/>
              <a:t>- Чтение художественной литературы;</a:t>
            </a:r>
            <a:br>
              <a:rPr lang="ru-RU" dirty="0"/>
            </a:br>
            <a:r>
              <a:rPr lang="ru-RU" dirty="0"/>
              <a:t>- Рассматривание иллюстраций,</a:t>
            </a:r>
            <a:br>
              <a:rPr lang="ru-RU" dirty="0"/>
            </a:br>
            <a:r>
              <a:rPr lang="ru-RU" dirty="0"/>
              <a:t>- Проведение игр;</a:t>
            </a:r>
            <a:br>
              <a:rPr lang="ru-RU" dirty="0"/>
            </a:br>
            <a:r>
              <a:rPr lang="ru-RU" dirty="0"/>
              <a:t>- Исследовательская деятельность;</a:t>
            </a:r>
            <a:br>
              <a:rPr lang="ru-RU" dirty="0"/>
            </a:br>
            <a:r>
              <a:rPr lang="ru-RU" dirty="0"/>
              <a:t>- Детское художественное творчество.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683305"/>
      </p:ext>
    </p:extLst>
  </p:cSld>
  <p:clrMapOvr>
    <a:masterClrMapping/>
  </p:clrMapOvr>
</p:sld>
</file>

<file path=ppt/theme/theme1.xml><?xml version="1.0" encoding="utf-8"?>
<a:theme xmlns:a="http://schemas.openxmlformats.org/drawingml/2006/main" name="kreativnyj-dizajn-10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kreativnyj-dizajn-103</Template>
  <TotalTime>83</TotalTime>
  <Words>917</Words>
  <Application>Microsoft Office PowerPoint</Application>
  <PresentationFormat>Широкоэкранный</PresentationFormat>
  <Paragraphs>129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kreativnyj-dizajn-103</vt:lpstr>
      <vt:lpstr>Берегите лес!</vt:lpstr>
      <vt:lpstr>Проект подготовила </vt:lpstr>
      <vt:lpstr>Презентация PowerPoint</vt:lpstr>
      <vt:lpstr>Актуальность проекта</vt:lpstr>
      <vt:lpstr>Актуальность проекта</vt:lpstr>
      <vt:lpstr>Цель проекта</vt:lpstr>
      <vt:lpstr>Задачи проекта</vt:lpstr>
      <vt:lpstr>Ожидаемые результаты проекта</vt:lpstr>
      <vt:lpstr>СРЕДСТВА РЕАЛИЗАЦИИ ПРОЕКТА </vt:lpstr>
      <vt:lpstr>Совместная работа с родителями</vt:lpstr>
      <vt:lpstr>МЕТОДЫ РЕАЛИЗАЦИИ ПРОЕКТА </vt:lpstr>
      <vt:lpstr>Продукт проекта</vt:lpstr>
      <vt:lpstr>Презентация PowerPoint</vt:lpstr>
      <vt:lpstr>Дети</vt:lpstr>
      <vt:lpstr>Родители </vt:lpstr>
      <vt:lpstr>Презентация PowerPoint</vt:lpstr>
      <vt:lpstr>1 этап: Подготовительная работа: </vt:lpstr>
      <vt:lpstr>2 этап. Практический</vt:lpstr>
      <vt:lpstr>Ознакомление с литературой</vt:lpstr>
      <vt:lpstr>Художественное творчество</vt:lpstr>
      <vt:lpstr>Исследовательская деятельность</vt:lpstr>
      <vt:lpstr>Экологическая акция</vt:lpstr>
      <vt:lpstr>Дидактические игры</vt:lpstr>
      <vt:lpstr>3 этап. Итоговый</vt:lpstr>
      <vt:lpstr>Список литературы: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Берегите лес!</dc:title>
  <dc:creator>79109689328</dc:creator>
  <cp:lastModifiedBy>79109689328</cp:lastModifiedBy>
  <cp:revision>25</cp:revision>
  <dcterms:created xsi:type="dcterms:W3CDTF">2020-04-01T06:55:08Z</dcterms:created>
  <dcterms:modified xsi:type="dcterms:W3CDTF">2020-04-01T09:12:15Z</dcterms:modified>
</cp:coreProperties>
</file>