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5A96A-5413-4FC0-A7EB-44F4BBC87260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B8E4E-23C4-4BA3-8AC6-9D92806F6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9DA4A-D68C-4356-B367-17D9C66338CF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56B9-0FC2-4545-A142-470D4B561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9128B-DC32-4E19-955F-25AD16C32EB8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E6750-5250-40FD-AA83-9FAF6CC8A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4183A-44CA-4FD6-9591-F604F7D9A15E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BED46-8977-4601-A9CF-F4E60387F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6DE73-F184-4573-9A7C-B7F5324D88E5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0E28D-B05C-4E34-BB08-7FA571876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1DBB-0144-4AA7-BF41-EF242A53D340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85EB4-2D16-4824-8870-FF762F994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2BB8B-180C-497F-AD77-064BC6EA29E1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B242D-54EC-4B17-BFBE-E9635F54D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7399-C1B6-4899-91A8-FCF5B4573874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DDDF6-D597-4E4E-A59E-953B24F23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1AB3B-F15F-453E-A42B-D2A622F94183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666AB-1660-498E-8601-96AD0EAC0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3F4AC-9FA3-44FA-8495-7AFB92E8C55A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DC972-8771-4AF0-A188-B21AD6F4B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DD591-292D-4CBD-902A-AB2E4DE132E9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84858-BA1B-4D8D-97EA-B76C3332C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80FD7B-D235-4ECC-AFD7-25A70D00D8DE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64E378-E0FB-42A0-A873-D4F0C4815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8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ambr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ambr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ambr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ambr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ambr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ambr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ambr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Cambria" pitchFamily="18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NULL" TargetMode="Externa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201622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</a:t>
            </a:r>
            <a:r>
              <a:rPr lang="en-US" sz="8800" dirty="0" smtClean="0">
                <a:solidFill>
                  <a:schemeClr val="bg1"/>
                </a:solidFill>
              </a:rPr>
              <a:t> RING</a:t>
            </a:r>
            <a:endParaRPr lang="ru-RU" sz="8800" dirty="0">
              <a:solidFill>
                <a:schemeClr val="bg1"/>
              </a:solidFill>
            </a:endParaRPr>
          </a:p>
        </p:txBody>
      </p:sp>
      <p:pic>
        <p:nvPicPr>
          <p:cNvPr id="7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101013" y="2603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C:\Users\07\AppData\Local\Microsoft\Windows\Temporary Internet Files\Content.IE5\YVLV21P1\MC90033423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2420938"/>
            <a:ext cx="59055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96950"/>
            <a:ext cx="8229600" cy="5311775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7200" smtClean="0">
                <a:solidFill>
                  <a:schemeClr val="bg1"/>
                </a:solidFill>
              </a:rPr>
              <a:t>9.	What is the flower symbol of England? 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43888" y="76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7200" smtClean="0">
                <a:solidFill>
                  <a:schemeClr val="bg1"/>
                </a:solidFill>
              </a:rPr>
              <a:t>10.	What  is the tallest building in New York?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16913" y="1889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83187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7200" smtClean="0">
                <a:solidFill>
                  <a:schemeClr val="bg1"/>
                </a:solidFill>
              </a:rPr>
              <a:t>11.	Who was the 1st President of the USA? 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1889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56212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7200" smtClean="0">
                <a:solidFill>
                  <a:schemeClr val="bg1"/>
                </a:solidFill>
              </a:rPr>
              <a:t>12.	The official residence of the Queen in London is… 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63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ru-RU" sz="7200" smtClean="0">
                <a:solidFill>
                  <a:schemeClr val="bg1"/>
                </a:solidFill>
              </a:rPr>
              <a:t>13. </a:t>
            </a:r>
            <a:r>
              <a:rPr lang="en-US" sz="7200" smtClean="0">
                <a:solidFill>
                  <a:schemeClr val="bg1"/>
                </a:solidFill>
              </a:rPr>
              <a:t>The capital of Wales is… 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16913" y="1889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56212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ru-RU" sz="7200" smtClean="0">
                <a:solidFill>
                  <a:schemeClr val="bg1"/>
                </a:solidFill>
              </a:rPr>
              <a:t>14. </a:t>
            </a:r>
            <a:r>
              <a:rPr lang="en-US" sz="7200" smtClean="0">
                <a:solidFill>
                  <a:schemeClr val="bg1"/>
                </a:solidFill>
              </a:rPr>
              <a:t>Where does the President of the USA live and work? 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34400" y="269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ru-RU" sz="7200" smtClean="0">
                <a:solidFill>
                  <a:schemeClr val="bg1"/>
                </a:solidFill>
              </a:rPr>
              <a:t>15. </a:t>
            </a:r>
            <a:r>
              <a:rPr lang="en-US" sz="7200" smtClean="0">
                <a:solidFill>
                  <a:schemeClr val="bg1"/>
                </a:solidFill>
              </a:rPr>
              <a:t>What do  Americans celebrate on </a:t>
            </a:r>
            <a:endParaRPr lang="ru-RU" sz="7200" smtClean="0">
              <a:solidFill>
                <a:schemeClr val="bg1"/>
              </a:solidFill>
            </a:endParaRPr>
          </a:p>
          <a:p>
            <a:pPr marL="136525" indent="0">
              <a:buFont typeface="Wingdings 2" pitchFamily="18" charset="2"/>
              <a:buNone/>
            </a:pPr>
            <a:r>
              <a:rPr lang="en-US" sz="7200" smtClean="0">
                <a:solidFill>
                  <a:schemeClr val="bg1"/>
                </a:solidFill>
              </a:rPr>
              <a:t>the 4th of July?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1889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uiExpan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56212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8000" smtClean="0">
                <a:solidFill>
                  <a:schemeClr val="bg1"/>
                </a:solidFill>
              </a:rPr>
              <a:t>Make compound nouns by joining words</a:t>
            </a:r>
            <a:endParaRPr lang="ru-RU" sz="8000" smtClean="0">
              <a:solidFill>
                <a:schemeClr val="bg1"/>
              </a:solidFill>
            </a:endParaRPr>
          </a:p>
        </p:txBody>
      </p:sp>
      <p:pic>
        <p:nvPicPr>
          <p:cNvPr id="29698" name="Picture 2" descr="C:\Users\07\AppData\Local\Microsoft\Windows\Temporary Internet Files\Content.IE5\I63F7OTC\MC90043393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4005263"/>
            <a:ext cx="30956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404813"/>
            <a:ext cx="8496300" cy="597693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bg1"/>
                </a:solidFill>
              </a:rPr>
              <a:t> 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bg1"/>
                </a:solidFill>
              </a:rPr>
              <a:t>  </a:t>
            </a:r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friend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                           ship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          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friendship</a:t>
            </a:r>
            <a:endParaRPr lang="ru-RU" sz="5400" dirty="0">
              <a:solidFill>
                <a:schemeClr val="bg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8324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       </a:t>
            </a:r>
            <a:r>
              <a:rPr lang="en-US" b="1" dirty="0" smtClean="0">
                <a:solidFill>
                  <a:schemeClr val="bg1"/>
                </a:solidFill>
              </a:rPr>
              <a:t>news    </a:t>
            </a:r>
            <a:r>
              <a:rPr lang="en-US" b="1" dirty="0" smtClean="0">
                <a:solidFill>
                  <a:schemeClr val="accent2"/>
                </a:solidFill>
              </a:rPr>
              <a:t>         </a:t>
            </a:r>
            <a:r>
              <a:rPr lang="en-US" b="1" dirty="0" smtClean="0">
                <a:solidFill>
                  <a:schemeClr val="bg1"/>
                </a:solidFill>
              </a:rPr>
              <a:t>side  </a:t>
            </a:r>
            <a:r>
              <a:rPr lang="en-US" b="1" dirty="0" smtClean="0"/>
              <a:t>          </a:t>
            </a:r>
            <a:r>
              <a:rPr lang="en-US" b="1" dirty="0" smtClean="0">
                <a:solidFill>
                  <a:schemeClr val="bg1"/>
                </a:solidFill>
              </a:rPr>
              <a:t>book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en-US" b="1" dirty="0" smtClean="0"/>
              <a:t>       </a:t>
            </a:r>
            <a:r>
              <a:rPr lang="en-US" b="1" dirty="0" smtClean="0">
                <a:solidFill>
                  <a:schemeClr val="bg1"/>
                </a:solidFill>
              </a:rPr>
              <a:t>under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b="1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>
                <a:solidFill>
                  <a:srgbClr val="FFC000"/>
                </a:solidFill>
              </a:rPr>
              <a:t>    </a:t>
            </a:r>
            <a:r>
              <a:rPr lang="en-US" b="1" dirty="0" smtClean="0">
                <a:solidFill>
                  <a:schemeClr val="bg1"/>
                </a:solidFill>
              </a:rPr>
              <a:t>suit  </a:t>
            </a:r>
            <a:r>
              <a:rPr lang="en-US" b="1" dirty="0" smtClean="0">
                <a:solidFill>
                  <a:srgbClr val="FFC000"/>
                </a:solidFill>
              </a:rPr>
              <a:t>             </a:t>
            </a:r>
            <a:r>
              <a:rPr lang="en-US" b="1" dirty="0" smtClean="0">
                <a:solidFill>
                  <a:schemeClr val="bg1"/>
                </a:solidFill>
              </a:rPr>
              <a:t>away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</a:t>
            </a:r>
            <a:r>
              <a:rPr lang="en-US" b="1" dirty="0" smtClean="0"/>
              <a:t>            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</a:rPr>
              <a:t>motor</a:t>
            </a:r>
            <a:r>
              <a:rPr lang="en-US" b="1" dirty="0" smtClean="0"/>
              <a:t>        </a:t>
            </a:r>
            <a:r>
              <a:rPr lang="en-US" b="1" dirty="0" smtClean="0">
                <a:solidFill>
                  <a:schemeClr val="bg1"/>
                </a:solidFill>
              </a:rPr>
              <a:t>mark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b="1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/>
              <a:t>    up              spot               paper                take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b="1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/>
              <a:t>      sea             ground              bike               grip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/>
              <a:t> </a:t>
            </a:r>
            <a:r>
              <a:rPr lang="en-US" b="1" dirty="0" smtClean="0"/>
              <a:t>  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/>
              <a:t>    light          hand               case                make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7200" dirty="0">
                <a:solidFill>
                  <a:schemeClr val="bg1"/>
                </a:solidFill>
              </a:rPr>
              <a:t>1.	What countries does  the United Kingdom include? </a:t>
            </a:r>
            <a:endParaRPr lang="ru-RU" sz="7200" dirty="0">
              <a:solidFill>
                <a:schemeClr val="bg1"/>
              </a:solidFill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77250" y="2603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6048375"/>
          </a:xfr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newspaper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seaside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underground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>
                <a:solidFill>
                  <a:schemeClr val="bg1"/>
                </a:solidFill>
              </a:rPr>
              <a:t>m</a:t>
            </a:r>
            <a:r>
              <a:rPr lang="en-US" b="1" dirty="0" smtClean="0">
                <a:solidFill>
                  <a:schemeClr val="bg1"/>
                </a:solidFill>
              </a:rPr>
              <a:t>otorbike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>
                <a:solidFill>
                  <a:schemeClr val="bg1"/>
                </a:solidFill>
              </a:rPr>
              <a:t>s</a:t>
            </a:r>
            <a:r>
              <a:rPr lang="en-US" b="1" dirty="0" smtClean="0">
                <a:solidFill>
                  <a:schemeClr val="bg1"/>
                </a:solidFill>
              </a:rPr>
              <a:t>uitcase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>
                <a:solidFill>
                  <a:schemeClr val="bg1"/>
                </a:solidFill>
              </a:rPr>
              <a:t>b</a:t>
            </a:r>
            <a:r>
              <a:rPr lang="en-US" b="1" dirty="0" smtClean="0">
                <a:solidFill>
                  <a:schemeClr val="bg1"/>
                </a:solidFill>
              </a:rPr>
              <a:t>ookmark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>
                <a:solidFill>
                  <a:schemeClr val="bg1"/>
                </a:solidFill>
              </a:rPr>
              <a:t>s</a:t>
            </a:r>
            <a:r>
              <a:rPr lang="en-US" b="1" dirty="0" smtClean="0">
                <a:solidFill>
                  <a:schemeClr val="bg1"/>
                </a:solidFill>
              </a:rPr>
              <a:t>potlight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>
                <a:solidFill>
                  <a:schemeClr val="bg1"/>
                </a:solidFill>
              </a:rPr>
              <a:t>m</a:t>
            </a:r>
            <a:r>
              <a:rPr lang="en-US" b="1" dirty="0" smtClean="0">
                <a:solidFill>
                  <a:schemeClr val="bg1"/>
                </a:solidFill>
              </a:rPr>
              <a:t>akeup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>
                <a:solidFill>
                  <a:schemeClr val="bg1"/>
                </a:solidFill>
              </a:rPr>
              <a:t>t</a:t>
            </a:r>
            <a:r>
              <a:rPr lang="en-US" b="1" dirty="0" smtClean="0">
                <a:solidFill>
                  <a:schemeClr val="bg1"/>
                </a:solidFill>
              </a:rPr>
              <a:t>akeaway</a:t>
            </a: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handgrip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2111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832475"/>
          </a:xfrm>
        </p:spPr>
        <p:txBody>
          <a:bodyPr>
            <a:noAutofit/>
          </a:bodyPr>
          <a:lstStyle/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bg1"/>
                </a:solidFill>
              </a:rPr>
              <a:t>Homophones </a:t>
            </a:r>
            <a:r>
              <a:rPr lang="en-US" sz="5400" dirty="0">
                <a:solidFill>
                  <a:schemeClr val="bg1"/>
                </a:solidFill>
              </a:rPr>
              <a:t>are words with the same pronunciation but different spelling and different meanings. Write the homophones for the following words:</a:t>
            </a:r>
            <a:endParaRPr lang="ru-RU" sz="5400" dirty="0">
              <a:solidFill>
                <a:schemeClr val="bg1"/>
              </a:solidFill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611981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1</a:t>
            </a:r>
            <a:r>
              <a:rPr lang="en-US" sz="3200" b="1" dirty="0">
                <a:solidFill>
                  <a:schemeClr val="bg1"/>
                </a:solidFill>
              </a:rPr>
              <a:t>. </a:t>
            </a:r>
            <a:r>
              <a:rPr lang="en-US" sz="3200" b="1" dirty="0" smtClean="0">
                <a:solidFill>
                  <a:schemeClr val="bg1"/>
                </a:solidFill>
              </a:rPr>
              <a:t> know 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>
                <a:solidFill>
                  <a:schemeClr val="bg1"/>
                </a:solidFill>
              </a:rPr>
              <a:t>2. </a:t>
            </a:r>
            <a:r>
              <a:rPr lang="en-US" sz="3200" b="1" dirty="0" smtClean="0">
                <a:solidFill>
                  <a:schemeClr val="bg1"/>
                </a:solidFill>
              </a:rPr>
              <a:t> right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>
                <a:solidFill>
                  <a:schemeClr val="bg1"/>
                </a:solidFill>
              </a:rPr>
              <a:t>3. </a:t>
            </a:r>
            <a:r>
              <a:rPr lang="en-US" sz="3200" b="1" dirty="0" smtClean="0">
                <a:solidFill>
                  <a:schemeClr val="bg1"/>
                </a:solidFill>
              </a:rPr>
              <a:t> weak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4.   sea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dirty="0">
                <a:solidFill>
                  <a:schemeClr val="bg1"/>
                </a:solidFill>
              </a:rPr>
              <a:t>. </a:t>
            </a:r>
            <a:r>
              <a:rPr lang="en-US" sz="3200" b="1" dirty="0" smtClean="0">
                <a:solidFill>
                  <a:schemeClr val="bg1"/>
                </a:solidFill>
              </a:rPr>
              <a:t>  son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>
                <a:solidFill>
                  <a:schemeClr val="bg1"/>
                </a:solidFill>
              </a:rPr>
              <a:t>6. </a:t>
            </a:r>
            <a:r>
              <a:rPr lang="en-US" sz="3200" b="1" dirty="0" smtClean="0">
                <a:solidFill>
                  <a:schemeClr val="bg1"/>
                </a:solidFill>
              </a:rPr>
              <a:t>  won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>
                <a:solidFill>
                  <a:schemeClr val="bg1"/>
                </a:solidFill>
              </a:rPr>
              <a:t>7. </a:t>
            </a:r>
            <a:r>
              <a:rPr lang="en-US" sz="3200" b="1" dirty="0" smtClean="0">
                <a:solidFill>
                  <a:schemeClr val="bg1"/>
                </a:solidFill>
              </a:rPr>
              <a:t>  wear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>
                <a:solidFill>
                  <a:schemeClr val="bg1"/>
                </a:solidFill>
              </a:rPr>
              <a:t>8. </a:t>
            </a:r>
            <a:r>
              <a:rPr lang="en-US" sz="3200" b="1" dirty="0" smtClean="0">
                <a:solidFill>
                  <a:schemeClr val="bg1"/>
                </a:solidFill>
              </a:rPr>
              <a:t>  meet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>
                <a:solidFill>
                  <a:schemeClr val="bg1"/>
                </a:solidFill>
              </a:rPr>
              <a:t>9. </a:t>
            </a:r>
            <a:r>
              <a:rPr lang="en-US" sz="3200" b="1" dirty="0" smtClean="0">
                <a:solidFill>
                  <a:schemeClr val="bg1"/>
                </a:solidFill>
              </a:rPr>
              <a:t>  hour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10. would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/>
              <a:t> </a:t>
            </a:r>
            <a:endParaRPr lang="ru-RU" sz="3200" b="1" dirty="0"/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dirty="0"/>
              <a:t> </a:t>
            </a:r>
            <a:endParaRPr lang="ru-RU" sz="320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404813"/>
            <a:ext cx="8229600" cy="611981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 smtClean="0">
                <a:solidFill>
                  <a:schemeClr val="bg1"/>
                </a:solidFill>
              </a:rPr>
              <a:t>1</a:t>
            </a:r>
            <a:r>
              <a:rPr lang="en-US" sz="3500" b="1" dirty="0">
                <a:solidFill>
                  <a:schemeClr val="bg1"/>
                </a:solidFill>
              </a:rPr>
              <a:t>.  know </a:t>
            </a:r>
            <a:r>
              <a:rPr lang="ru-RU" sz="3500" b="1" dirty="0" smtClean="0">
                <a:solidFill>
                  <a:schemeClr val="bg1"/>
                </a:solidFill>
              </a:rPr>
              <a:t>- </a:t>
            </a:r>
            <a:r>
              <a:rPr lang="en-US" sz="3500" b="1" dirty="0" smtClean="0">
                <a:solidFill>
                  <a:schemeClr val="bg1"/>
                </a:solidFill>
              </a:rPr>
              <a:t>no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>
                <a:solidFill>
                  <a:schemeClr val="bg1"/>
                </a:solidFill>
              </a:rPr>
              <a:t>2.  r</a:t>
            </a:r>
            <a:r>
              <a:rPr lang="en-US" sz="3500" b="1" dirty="0" smtClean="0">
                <a:solidFill>
                  <a:schemeClr val="bg1"/>
                </a:solidFill>
              </a:rPr>
              <a:t>ight - write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>
                <a:solidFill>
                  <a:schemeClr val="bg1"/>
                </a:solidFill>
              </a:rPr>
              <a:t>3.  w</a:t>
            </a:r>
            <a:r>
              <a:rPr lang="en-US" sz="3500" b="1" dirty="0" smtClean="0">
                <a:solidFill>
                  <a:schemeClr val="bg1"/>
                </a:solidFill>
              </a:rPr>
              <a:t>eak - week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>
                <a:solidFill>
                  <a:schemeClr val="bg1"/>
                </a:solidFill>
              </a:rPr>
              <a:t>4.   s</a:t>
            </a:r>
            <a:r>
              <a:rPr lang="en-US" sz="3500" b="1" dirty="0" smtClean="0">
                <a:solidFill>
                  <a:schemeClr val="bg1"/>
                </a:solidFill>
              </a:rPr>
              <a:t>ea -see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>
                <a:solidFill>
                  <a:schemeClr val="bg1"/>
                </a:solidFill>
              </a:rPr>
              <a:t>5.   s</a:t>
            </a:r>
            <a:r>
              <a:rPr lang="en-US" sz="3500" b="1" dirty="0" smtClean="0">
                <a:solidFill>
                  <a:schemeClr val="bg1"/>
                </a:solidFill>
              </a:rPr>
              <a:t>on - sun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>
                <a:solidFill>
                  <a:schemeClr val="bg1"/>
                </a:solidFill>
              </a:rPr>
              <a:t>6.   w</a:t>
            </a:r>
            <a:r>
              <a:rPr lang="en-US" sz="3500" b="1" dirty="0" smtClean="0">
                <a:solidFill>
                  <a:schemeClr val="bg1"/>
                </a:solidFill>
              </a:rPr>
              <a:t>on – one 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>
                <a:solidFill>
                  <a:schemeClr val="bg1"/>
                </a:solidFill>
              </a:rPr>
              <a:t>7.   w</a:t>
            </a:r>
            <a:r>
              <a:rPr lang="en-US" sz="3500" b="1" dirty="0" smtClean="0">
                <a:solidFill>
                  <a:schemeClr val="bg1"/>
                </a:solidFill>
              </a:rPr>
              <a:t>ear - where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>
                <a:solidFill>
                  <a:schemeClr val="bg1"/>
                </a:solidFill>
              </a:rPr>
              <a:t>8.   m</a:t>
            </a:r>
            <a:r>
              <a:rPr lang="en-US" sz="3500" b="1" dirty="0" smtClean="0">
                <a:solidFill>
                  <a:schemeClr val="bg1"/>
                </a:solidFill>
              </a:rPr>
              <a:t>eet - meat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>
                <a:solidFill>
                  <a:schemeClr val="bg1"/>
                </a:solidFill>
              </a:rPr>
              <a:t>9.   h</a:t>
            </a:r>
            <a:r>
              <a:rPr lang="en-US" sz="3500" b="1" dirty="0" smtClean="0">
                <a:solidFill>
                  <a:schemeClr val="bg1"/>
                </a:solidFill>
              </a:rPr>
              <a:t>our - our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500" b="1" dirty="0">
                <a:solidFill>
                  <a:schemeClr val="bg1"/>
                </a:solidFill>
              </a:rPr>
              <a:t>10. w</a:t>
            </a:r>
            <a:r>
              <a:rPr lang="en-US" sz="3500" b="1" dirty="0" smtClean="0">
                <a:solidFill>
                  <a:schemeClr val="bg1"/>
                </a:solidFill>
              </a:rPr>
              <a:t>ould - wood 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/>
              <a:t> </a:t>
            </a:r>
            <a:endParaRPr lang="ru-RU" sz="3200" b="1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3200" dirty="0"/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1158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903913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8800" smtClean="0">
                <a:solidFill>
                  <a:schemeClr val="bg1"/>
                </a:solidFill>
              </a:rPr>
              <a:t>Make as many words as you can</a:t>
            </a:r>
            <a:endParaRPr lang="ru-RU" sz="8800" smtClean="0">
              <a:solidFill>
                <a:schemeClr val="bg1"/>
              </a:solidFill>
            </a:endParaRPr>
          </a:p>
        </p:txBody>
      </p:sp>
      <p:pic>
        <p:nvPicPr>
          <p:cNvPr id="36866" name="Picture 2" descr="C:\Users\07\AppData\Local\Microsoft\Windows\Temporary Internet Files\Content.IE5\E93304AY\MC90022883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3744913"/>
            <a:ext cx="3671888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sz="9600" dirty="0" smtClean="0"/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9600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Brainstorming</a:t>
            </a:r>
            <a:endParaRPr lang="ru-RU" sz="960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048712"/>
          </a:xfr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prstTxWarp prst="textPlain">
              <a:avLst/>
            </a:prstTxWarp>
            <a:normAutofit/>
          </a:bodyPr>
          <a:lstStyle/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92D050"/>
                </a:solidFill>
                <a:latin typeface="Arial Rounded MT Bold" pitchFamily="34" charset="0"/>
              </a:rPr>
              <a:t>CONGRATULATIONS</a:t>
            </a:r>
            <a:r>
              <a:rPr lang="en-US" dirty="0">
                <a:solidFill>
                  <a:srgbClr val="92D050"/>
                </a:solidFill>
                <a:latin typeface="Arial Rounded MT Bold" pitchFamily="34" charset="0"/>
              </a:rPr>
              <a:t>!</a:t>
            </a:r>
            <a:endParaRPr lang="ru-RU" dirty="0">
              <a:solidFill>
                <a:srgbClr val="92D050"/>
              </a:solidFill>
            </a:endParaRP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 smtClean="0">
              <a:solidFill>
                <a:srgbClr val="92D050"/>
              </a:solidFill>
              <a:latin typeface="Arial Rounded MT Bold" pitchFamily="34" charset="0"/>
            </a:endParaRPr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1158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2" descr="C:\Users\07\AppData\Local\Microsoft\Windows\Temporary Internet Files\Content.IE5\I63F7OTC\MC90034330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77063" y="4365625"/>
            <a:ext cx="1354137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 descr="C:\Users\07\AppData\Local\Microsoft\Windows\Temporary Internet Files\Content.IE5\YVLV21P1\MC900299011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20688"/>
            <a:ext cx="1457325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61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8000" smtClean="0">
                <a:solidFill>
                  <a:schemeClr val="bg1"/>
                </a:solidFill>
              </a:rPr>
              <a:t>2. The flag of the UK is called … </a:t>
            </a:r>
            <a:endParaRPr lang="ru-RU" sz="8000" smtClean="0">
              <a:solidFill>
                <a:schemeClr val="bg1"/>
              </a:solidFill>
            </a:endParaRPr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59788" y="1698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56212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8000" smtClean="0">
                <a:solidFill>
                  <a:schemeClr val="bg1"/>
                </a:solidFill>
              </a:rPr>
              <a:t>3.	What colour are London taxis? </a:t>
            </a:r>
            <a:endParaRPr lang="ru-RU" sz="8000" smtClean="0">
              <a:solidFill>
                <a:schemeClr val="bg1"/>
              </a:solidFill>
            </a:endParaRPr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16913" y="1158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608512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6600" smtClean="0">
                <a:solidFill>
                  <a:schemeClr val="bg1"/>
                </a:solidFill>
              </a:rPr>
              <a:t>4.	</a:t>
            </a:r>
            <a:r>
              <a:rPr lang="en-US" sz="7200" smtClean="0">
                <a:solidFill>
                  <a:schemeClr val="bg1"/>
                </a:solidFill>
              </a:rPr>
              <a:t>The</a:t>
            </a:r>
            <a:r>
              <a:rPr lang="en-US" sz="6600" smtClean="0">
                <a:solidFill>
                  <a:schemeClr val="bg1"/>
                </a:solidFill>
              </a:rPr>
              <a:t> Underground in London is also called the … </a:t>
            </a:r>
            <a:endParaRPr lang="ru-RU" sz="6600" smtClean="0">
              <a:solidFill>
                <a:schemeClr val="bg1"/>
              </a:solidFill>
            </a:endParaRPr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34400" y="1889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4751387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ru-RU" sz="7200" smtClean="0">
                <a:solidFill>
                  <a:schemeClr val="bg1"/>
                </a:solidFill>
              </a:rPr>
              <a:t>5. </a:t>
            </a:r>
            <a:r>
              <a:rPr lang="en-US" sz="7200" smtClean="0">
                <a:solidFill>
                  <a:schemeClr val="bg1"/>
                </a:solidFill>
              </a:rPr>
              <a:t>Americans celebrate Thanksgiving Day on the …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16913" y="1158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7200" smtClean="0">
                <a:solidFill>
                  <a:schemeClr val="bg1"/>
                </a:solidFill>
              </a:rPr>
              <a:t>6.	Thanksgiving is sometimes called … 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1158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67287"/>
          </a:xfrm>
        </p:spPr>
        <p:txBody>
          <a:bodyPr/>
          <a:lstStyle/>
          <a:p>
            <a:pPr marL="136525" indent="0">
              <a:buFont typeface="Wingdings 2" pitchFamily="18" charset="2"/>
              <a:buNone/>
            </a:pPr>
            <a:r>
              <a:rPr lang="en-US" sz="7200" smtClean="0">
                <a:solidFill>
                  <a:schemeClr val="bg1"/>
                </a:solidFill>
              </a:rPr>
              <a:t>7.	</a:t>
            </a:r>
            <a:r>
              <a:rPr lang="ru-RU" sz="7200" smtClean="0">
                <a:solidFill>
                  <a:schemeClr val="bg1"/>
                </a:solidFill>
              </a:rPr>
              <a:t> </a:t>
            </a:r>
            <a:r>
              <a:rPr lang="en-US" sz="7200" smtClean="0">
                <a:solidFill>
                  <a:schemeClr val="bg1"/>
                </a:solidFill>
              </a:rPr>
              <a:t>What is the </a:t>
            </a:r>
            <a:r>
              <a:rPr lang="ru-RU" sz="7200" smtClean="0">
                <a:solidFill>
                  <a:schemeClr val="bg1"/>
                </a:solidFill>
              </a:rPr>
              <a:t>  </a:t>
            </a:r>
            <a:r>
              <a:rPr lang="en-US" sz="7200" smtClean="0">
                <a:solidFill>
                  <a:schemeClr val="bg1"/>
                </a:solidFill>
              </a:rPr>
              <a:t>capital of Australia? </a:t>
            </a:r>
            <a:endParaRPr lang="ru-RU" sz="7200" smtClean="0">
              <a:solidFill>
                <a:schemeClr val="bg1"/>
              </a:solidFill>
            </a:endParaRPr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16913" y="1158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111750"/>
          </a:xfrm>
        </p:spPr>
        <p:txBody>
          <a:bodyPr>
            <a:normAutofit lnSpcReduction="10000"/>
          </a:bodyPr>
          <a:lstStyle/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6600" dirty="0">
                <a:solidFill>
                  <a:schemeClr val="bg1"/>
                </a:solidFill>
              </a:rPr>
              <a:t>8.	</a:t>
            </a:r>
            <a:r>
              <a:rPr lang="ru-RU" sz="6600" dirty="0" smtClean="0">
                <a:solidFill>
                  <a:schemeClr val="bg1"/>
                </a:solidFill>
              </a:rPr>
              <a:t> </a:t>
            </a:r>
            <a:r>
              <a:rPr lang="en-US" sz="6600" dirty="0" smtClean="0">
                <a:solidFill>
                  <a:schemeClr val="bg1"/>
                </a:solidFill>
              </a:rPr>
              <a:t>It </a:t>
            </a:r>
            <a:r>
              <a:rPr lang="en-US" sz="6600" dirty="0">
                <a:solidFill>
                  <a:schemeClr val="bg1"/>
                </a:solidFill>
              </a:rPr>
              <a:t>is one of the Eight Wonders of the Modern World. It’s in India. What is it? </a:t>
            </a:r>
            <a:endParaRPr lang="ru-RU" sz="6600" dirty="0">
              <a:solidFill>
                <a:schemeClr val="bg1"/>
              </a:solidFill>
            </a:endParaRPr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8350" y="1158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TC101859865[[fn=Порядок]]</Template>
  <TotalTime>423</TotalTime>
  <Words>247</Words>
  <Application>Microsoft Office PowerPoint</Application>
  <PresentationFormat>Экран (4:3)</PresentationFormat>
  <Paragraphs>68</Paragraphs>
  <Slides>26</Slides>
  <Notes>0</Notes>
  <HiddenSlides>0</HiddenSlides>
  <MMClips>19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Cambria</vt:lpstr>
      <vt:lpstr>Arial</vt:lpstr>
      <vt:lpstr>Wingdings 2</vt:lpstr>
      <vt:lpstr>Wingdings</vt:lpstr>
      <vt:lpstr>Wingdings 3</vt:lpstr>
      <vt:lpstr>Calibri</vt:lpstr>
      <vt:lpstr>Rockwell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RING</dc:title>
  <dc:creator>07</dc:creator>
  <cp:lastModifiedBy>User</cp:lastModifiedBy>
  <cp:revision>35</cp:revision>
  <dcterms:created xsi:type="dcterms:W3CDTF">2013-04-09T04:19:33Z</dcterms:created>
  <dcterms:modified xsi:type="dcterms:W3CDTF">2016-12-16T14:59:20Z</dcterms:modified>
</cp:coreProperties>
</file>