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handoutMasterIdLst>
    <p:handoutMasterId r:id="rId12"/>
  </p:handoutMasterIdLst>
  <p:sldIdLst>
    <p:sldId id="256" r:id="rId2"/>
    <p:sldId id="257" r:id="rId3"/>
    <p:sldId id="265" r:id="rId4"/>
    <p:sldId id="266" r:id="rId5"/>
    <p:sldId id="258" r:id="rId6"/>
    <p:sldId id="259" r:id="rId7"/>
    <p:sldId id="260" r:id="rId8"/>
    <p:sldId id="261" r:id="rId9"/>
    <p:sldId id="267" r:id="rId10"/>
    <p:sldId id="26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7" autoAdjust="0"/>
    <p:restoredTop sz="94638" autoAdjust="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9" d="100"/>
          <a:sy n="69" d="100"/>
        </p:scale>
        <p:origin x="-3306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F38E7F-93DB-45D8-A8F7-85932637D826}" type="datetimeFigureOut">
              <a:rPr lang="ru-RU" smtClean="0"/>
              <a:pPr/>
              <a:t>01.04.2020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6DB6EE-12C2-4D0B-8C5E-C5ADC5D9A97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01.04.2020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571736" y="1000108"/>
            <a:ext cx="6400800" cy="4824434"/>
          </a:xfrm>
        </p:spPr>
        <p:txBody>
          <a:bodyPr>
            <a:normAutofit/>
          </a:bodyPr>
          <a:lstStyle/>
          <a:p>
            <a:pPr algn="r"/>
            <a:endParaRPr lang="ru-RU" sz="6000" i="1" dirty="0">
              <a:solidFill>
                <a:schemeClr val="bg1"/>
              </a:solidFill>
              <a:cs typeface="Arial" pitchFamily="34" charset="0"/>
            </a:endParaRPr>
          </a:p>
          <a:p>
            <a:pPr algn="r"/>
            <a:endParaRPr lang="ru-RU" sz="6000" i="1" dirty="0">
              <a:solidFill>
                <a:schemeClr val="bg1"/>
              </a:solidFill>
              <a:cs typeface="Arial" pitchFamily="34" charset="0"/>
            </a:endParaRPr>
          </a:p>
          <a:p>
            <a:pPr algn="r"/>
            <a:r>
              <a:rPr lang="ru-RU" sz="6000" i="1" dirty="0">
                <a:solidFill>
                  <a:schemeClr val="bg1"/>
                </a:solidFill>
                <a:cs typeface="Arial" pitchFamily="34" charset="0"/>
              </a:rPr>
              <a:t>Обучение броска в баскетболе</a:t>
            </a:r>
          </a:p>
          <a:p>
            <a:pPr algn="r"/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r"/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r"/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r"/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642918"/>
            <a:ext cx="5357850" cy="5286412"/>
          </a:xfrm>
        </p:spPr>
        <p:txBody>
          <a:bodyPr>
            <a:normAutofit lnSpcReduction="10000"/>
          </a:bodyPr>
          <a:lstStyle/>
          <a:p>
            <a:pPr algn="just">
              <a:buFont typeface="Wingdings" pitchFamily="2" charset="2"/>
              <a:buChar char="§"/>
            </a:pPr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Затем перенеси тяжесть тела на левую ногу в момент окончания поворота. 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 это время взглядом надо отыскать корзину и послать мяч вверх над головой широким, маховым движением правой руки.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После выпуска мяча надо быть лицом к корзине, прочно удерживая равновесие на двух ногах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Постарайся попасть мячом в щит – так, чтобы он отскочил в корзину.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2050" name="Picture 2" descr="C:\Users\Вова\Desktop\Захаров В.Н\картинки\82-8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3636" y="1214422"/>
            <a:ext cx="2775232" cy="3143272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Вова\Desktop\Захаров В.Н\картинки\Рисунок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0958" y="142852"/>
            <a:ext cx="1127118" cy="190853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</p:pic>
      <p:sp>
        <p:nvSpPr>
          <p:cNvPr id="8" name="Прямоугольник 7"/>
          <p:cNvSpPr/>
          <p:nvPr/>
        </p:nvSpPr>
        <p:spPr>
          <a:xfrm>
            <a:off x="2500298" y="1071546"/>
            <a:ext cx="38576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Бросок мяча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857224" y="2428868"/>
            <a:ext cx="79296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Бросок определяется рядом критериев: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количеством рук, участвующих в броске: двумя или одной рукой;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857224" y="3571876"/>
            <a:ext cx="771530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§"/>
            </a:pPr>
            <a:r>
              <a:rPr lang="ru-RU" sz="24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расположением мяча в начальный момент выполняемого броскового движения: от головы, над головой, от плеча, от груди, снизу;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отношением к опоре: с места, в прыжке;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характером предшествующего броску двигательного действия: в движении, после ведения мяча.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14348" y="285728"/>
            <a:ext cx="758701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Виды бросков в баскетболе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57224" y="1285860"/>
            <a:ext cx="5857916" cy="301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20000"/>
              </a:spcBef>
            </a:pPr>
            <a:r>
              <a:rPr lang="ru-RU" dirty="0"/>
              <a:t>  </a:t>
            </a:r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Броски в баскетболе можно классифицировать по следующим категориям: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бросок двумя руками и одной рукой;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бросок от груди;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бросок  снизу;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бросок  сверху вниз; </a:t>
            </a:r>
          </a:p>
          <a:p>
            <a:pPr>
              <a:spcBef>
                <a:spcPct val="20000"/>
              </a:spcBef>
            </a:pPr>
            <a:endParaRPr lang="ru-RU" dirty="0"/>
          </a:p>
        </p:txBody>
      </p:sp>
      <p:pic>
        <p:nvPicPr>
          <p:cNvPr id="2050" name="Picture 2" descr="C:\Users\Вова\Desktop\Захаров В.Н\картинки\pravilnij-broso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4143380"/>
            <a:ext cx="1619262" cy="2428892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</p:pic>
      <p:pic>
        <p:nvPicPr>
          <p:cNvPr id="2051" name="Picture 3" descr="C:\Users\Вова\Desktop\Захаров В.Н\картинки\med_gallery_181_4319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422" y="4143380"/>
            <a:ext cx="2286016" cy="2428892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</p:pic>
      <p:pic>
        <p:nvPicPr>
          <p:cNvPr id="2052" name="Picture 4" descr="C:\Users\Вова\Desktop\Захаров В.Н\картинки\Бросок-одной-рукой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7752" y="4143380"/>
            <a:ext cx="1955762" cy="2428892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</p:pic>
      <p:pic>
        <p:nvPicPr>
          <p:cNvPr id="2053" name="Picture 5" descr="C:\Users\Вова\Desktop\Захаров В.Н\картинки\Бросок-в-баскетболе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00892" y="4143380"/>
            <a:ext cx="1781188" cy="2428892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214290"/>
            <a:ext cx="7500990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Позиция и передвижение игрока</a:t>
            </a:r>
            <a:br>
              <a:rPr lang="ru-RU" dirty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28662" y="2357430"/>
            <a:ext cx="771530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характер движения игрока</a:t>
            </a:r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бросок с места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бросок в движении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бросок в прыжке</a:t>
            </a:r>
          </a:p>
          <a:p>
            <a:pPr algn="just"/>
            <a:r>
              <a:rPr lang="ru-RU" sz="2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расстояние до кольца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дальний бросок - трехочковый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средний бросок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близкий бросок (из под щита, сверху)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57224" y="214290"/>
            <a:ext cx="732136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Бросок одной рукой сверху </a:t>
            </a:r>
          </a:p>
          <a:p>
            <a:pPr algn="ctr"/>
            <a:r>
              <a:rPr lang="ru-RU" sz="4000" b="1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 движении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1643050"/>
            <a:ext cx="45720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latin typeface="Arial" pitchFamily="34" charset="0"/>
                <a:cs typeface="Arial" pitchFamily="34" charset="0"/>
              </a:rPr>
              <a:t>    </a:t>
            </a:r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Успех обеспечивается правильной работой ног.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если приближаешься к корзине с правой стороны, оттолкнуться перед броском левой ногой;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это позволит сохранить равновесие при броске правой рукой;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бросок выполняется ближайшей к щиту рукой, чтобы укрыть мяч от соперника.</a:t>
            </a:r>
          </a:p>
        </p:txBody>
      </p:sp>
      <p:pic>
        <p:nvPicPr>
          <p:cNvPr id="2051" name="Picture 3" descr="C:\Users\Вова\Desktop\Захаров В.Н\картинки\Рисунок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6578" y="928670"/>
            <a:ext cx="1835174" cy="2478814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</p:pic>
      <p:pic>
        <p:nvPicPr>
          <p:cNvPr id="2052" name="Picture 4" descr="C:\Users\Вова\Desktop\Захаров В.Н\картинки\Рисунок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6578" y="3500438"/>
            <a:ext cx="1857388" cy="299720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596" y="214290"/>
            <a:ext cx="4572000" cy="63709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2400" b="1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ru-RU" sz="2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После ведения вблизи от корзины мяч нужно: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удерживать двумя руками на уровне груди;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начинать отталкивание и выносить мяч вверх.</a:t>
            </a:r>
          </a:p>
          <a:p>
            <a:pPr algn="just"/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2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При выносе мяча вверх его следует: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удерживать двумя руками почти до самого момента броска;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как обе руки будут выпрямлены, правой рукой толкаем мяч вверх, направляя его в щит 30см. над корзиной</a:t>
            </a:r>
            <a:r>
              <a:rPr lang="ru-RU" sz="2400" i="1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.</a:t>
            </a:r>
          </a:p>
        </p:txBody>
      </p:sp>
      <p:pic>
        <p:nvPicPr>
          <p:cNvPr id="4098" name="Picture 2" descr="C:\Users\Вова\Desktop\Захаров В.Н\картинки\Рисунок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15140" y="214290"/>
            <a:ext cx="1857388" cy="2771492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</p:pic>
      <p:pic>
        <p:nvPicPr>
          <p:cNvPr id="4099" name="Picture 3" descr="C:\Users\Вова\Desktop\Захаров В.Н\картинки\basketball-broso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40" y="3429000"/>
            <a:ext cx="1812402" cy="2400329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0034" y="214290"/>
            <a:ext cx="835126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Бросок одной рукой от головы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928670"/>
            <a:ext cx="607223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  </a:t>
            </a:r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Бросок применяется для поражения корзины с линии штрафного броска.</a:t>
            </a:r>
          </a:p>
          <a:p>
            <a:pPr algn="just"/>
            <a:r>
              <a:rPr lang="ru-RU" sz="2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Баскетболист принимает стойку: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Одноименная с бросающей рукой нога находится впереди;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Другая нога на полстопы назад;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Мяч удерживается двумя руками у плеча бросающей руки(кистью со стороны задней поверхности мяча).</a:t>
            </a:r>
          </a:p>
          <a:p>
            <a:pPr algn="just"/>
            <a:r>
              <a:rPr lang="ru-RU" sz="2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Подготовительная фаза: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Начинается одновременным сгибанием в коленных суставах и вынос  мяча к голове;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Взгляд концентрируется на верхней, ближней к игроку точке дуги кольца</a:t>
            </a:r>
            <a:r>
              <a:rPr lang="ru-RU" sz="24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.</a:t>
            </a:r>
          </a:p>
        </p:txBody>
      </p:sp>
      <p:pic>
        <p:nvPicPr>
          <p:cNvPr id="5122" name="Picture 2" descr="C:\Users\Вова\Desktop\Захаров В.Н\картинки\Рисунок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15140" y="857232"/>
            <a:ext cx="1763734" cy="268522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</p:pic>
      <p:pic>
        <p:nvPicPr>
          <p:cNvPr id="5123" name="Picture 3" descr="C:\Users\Вова\Desktop\Захаров В.Н\картинки\Рисунок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40" y="3786190"/>
            <a:ext cx="1785950" cy="2698322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2" y="142852"/>
            <a:ext cx="6143668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ru-RU" sz="2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 основной фазе бросковое движение заканчивается: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Активным сгибанием вперед кисти;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Выпуск мяча осуществляется при полном выпрямлении ног и бросающей руки;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Направляющее движение мячу задается указательным пальцем, усилием на нижнюю часть (придает обратное вращательное движение).</a:t>
            </a:r>
          </a:p>
          <a:p>
            <a:pPr algn="just"/>
            <a:r>
              <a:rPr lang="ru-RU" sz="2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В завершающей фазе выполнения приема: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Бросающая рука сопровождает полет мяча к корзине;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Игрок «тянется» за мячом, поднимаясь на носки, а затем приходит в стойку готовности.</a:t>
            </a:r>
          </a:p>
        </p:txBody>
      </p:sp>
      <p:pic>
        <p:nvPicPr>
          <p:cNvPr id="6146" name="Picture 2" descr="C:\Users\Вова\Desktop\Захаров В.Н\картинки\Рисунок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6578" y="285728"/>
            <a:ext cx="1857388" cy="2835275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</p:pic>
      <p:pic>
        <p:nvPicPr>
          <p:cNvPr id="6147" name="Picture 3" descr="C:\Users\Вова\Desktop\Захаров В.Н\картинки\Рисунок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6578" y="3571876"/>
            <a:ext cx="1887540" cy="285752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Бросок крюком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428736"/>
            <a:ext cx="5900750" cy="4900634"/>
          </a:xfrm>
        </p:spPr>
        <p:txBody>
          <a:bodyPr>
            <a:normAutofit fontScale="92500"/>
          </a:bodyPr>
          <a:lstStyle/>
          <a:p>
            <a:pPr algn="just">
              <a:buNone/>
            </a:pPr>
            <a:r>
              <a:rPr lang="ru-RU" sz="24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       </a:t>
            </a:r>
            <a:r>
              <a:rPr lang="ru-RU" sz="2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Бросок крюком является  важным броском в баскетболе. 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 </a:t>
            </a:r>
            <a:r>
              <a:rPr lang="ru-RU" sz="24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 исходном положении удерживай мяч двумя руками перед собой, ступни ног должны быть расположены параллельно;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 в ходе игры для того, чтобы вывести защитника из равновесия,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 можно сделать финт вправо, но основное движение начинается влево левой ногой. Сделай шаг левой ногой к корзине, в то время как твое тело начнет поворот.</a:t>
            </a:r>
          </a:p>
          <a:p>
            <a:pPr algn="just"/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026" name="Picture 2" descr="C:\Users\Вова\Desktop\Захаров В.Н\картинки\80-81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7950" y="1643050"/>
            <a:ext cx="2529694" cy="3000396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165</TotalTime>
  <Words>532</Words>
  <Application>Microsoft Office PowerPoint</Application>
  <PresentationFormat>Экран (4:3)</PresentationFormat>
  <Paragraphs>64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9" baseType="lpstr">
      <vt:lpstr>Arial</vt:lpstr>
      <vt:lpstr>Book Antiqua</vt:lpstr>
      <vt:lpstr>Calibri</vt:lpstr>
      <vt:lpstr>Lucida Sans</vt:lpstr>
      <vt:lpstr>Times New Roman</vt:lpstr>
      <vt:lpstr>Wingdings</vt:lpstr>
      <vt:lpstr>Wingdings 2</vt:lpstr>
      <vt:lpstr>Wingdings 3</vt:lpstr>
      <vt:lpstr>Апекс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Бросок крюком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Вова</dc:creator>
  <cp:lastModifiedBy>1</cp:lastModifiedBy>
  <cp:revision>49</cp:revision>
  <dcterms:created xsi:type="dcterms:W3CDTF">2013-03-03T16:52:25Z</dcterms:created>
  <dcterms:modified xsi:type="dcterms:W3CDTF">2020-04-01T07:25:23Z</dcterms:modified>
</cp:coreProperties>
</file>