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8"/>
  </p:notesMasterIdLst>
  <p:handoutMasterIdLst>
    <p:handoutMasterId r:id="rId29"/>
  </p:handoutMasterIdLst>
  <p:sldIdLst>
    <p:sldId id="256" r:id="rId2"/>
    <p:sldId id="260" r:id="rId3"/>
    <p:sldId id="259" r:id="rId4"/>
    <p:sldId id="257" r:id="rId5"/>
    <p:sldId id="275" r:id="rId6"/>
    <p:sldId id="262" r:id="rId7"/>
    <p:sldId id="263" r:id="rId8"/>
    <p:sldId id="264" r:id="rId9"/>
    <p:sldId id="265" r:id="rId10"/>
    <p:sldId id="266" r:id="rId11"/>
    <p:sldId id="283" r:id="rId12"/>
    <p:sldId id="267" r:id="rId13"/>
    <p:sldId id="268" r:id="rId14"/>
    <p:sldId id="269" r:id="rId15"/>
    <p:sldId id="270" r:id="rId16"/>
    <p:sldId id="271" r:id="rId17"/>
    <p:sldId id="274" r:id="rId18"/>
    <p:sldId id="272" r:id="rId19"/>
    <p:sldId id="273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Лёха" initials="Л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86420" autoAdjust="0"/>
  </p:normalViewPr>
  <p:slideViewPr>
    <p:cSldViewPr>
      <p:cViewPr varScale="1">
        <p:scale>
          <a:sx n="108" d="100"/>
          <a:sy n="108" d="100"/>
        </p:scale>
        <p:origin x="-6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5361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53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533A3C-9B22-444C-A1A6-4301B6DDF710}" type="doc">
      <dgm:prSet loTypeId="urn:microsoft.com/office/officeart/2005/8/layout/vList5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6D1FD04B-6B27-435A-B9C2-B41317F60E5C}">
      <dgm:prSet/>
      <dgm:spPr/>
      <dgm:t>
        <a:bodyPr/>
        <a:lstStyle/>
        <a:p>
          <a:r>
            <a:rPr lang="ru-RU" b="0" i="0" dirty="0" smtClean="0"/>
            <a:t>Веками тувинцы рождались и жили в юртах, в ней формировались традиционные нормы поведения, многие из которых стали сегодня элементами тувинских правил хорошего тона. У тувинцев с течением веков сформировалась своя традиционная культура, правила и нормы поведения.</a:t>
          </a:r>
          <a:endParaRPr lang="ru-RU" dirty="0"/>
        </a:p>
      </dgm:t>
    </dgm:pt>
    <dgm:pt modelId="{09A849CA-3972-45F6-ACC9-061E420EE371}" type="parTrans" cxnId="{11CB4702-BE77-4836-8013-B7D71AA1396A}">
      <dgm:prSet/>
      <dgm:spPr/>
      <dgm:t>
        <a:bodyPr/>
        <a:lstStyle/>
        <a:p>
          <a:endParaRPr lang="ru-RU"/>
        </a:p>
      </dgm:t>
    </dgm:pt>
    <dgm:pt modelId="{51CAC8A9-7BD3-4713-8A29-CD8972613C19}" type="sibTrans" cxnId="{11CB4702-BE77-4836-8013-B7D71AA1396A}">
      <dgm:prSet/>
      <dgm:spPr/>
      <dgm:t>
        <a:bodyPr/>
        <a:lstStyle/>
        <a:p>
          <a:endParaRPr lang="ru-RU"/>
        </a:p>
      </dgm:t>
    </dgm:pt>
    <dgm:pt modelId="{C2C22EAA-A2F7-477D-817E-2EC76E0E8BB5}" type="pres">
      <dgm:prSet presAssocID="{67533A3C-9B22-444C-A1A6-4301B6DDF7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7F50B3C-1EE1-4B3F-81B3-8EDAAE26A24C}" type="pres">
      <dgm:prSet presAssocID="{6D1FD04B-6B27-435A-B9C2-B41317F60E5C}" presName="linNode" presStyleCnt="0"/>
      <dgm:spPr/>
    </dgm:pt>
    <dgm:pt modelId="{A93FD0A4-7280-4C31-85ED-183C4A929374}" type="pres">
      <dgm:prSet presAssocID="{6D1FD04B-6B27-435A-B9C2-B41317F60E5C}" presName="parentText" presStyleLbl="node1" presStyleIdx="0" presStyleCnt="1" custScaleX="23029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0002A6E-E8DA-425F-A154-167D7547BE95}" type="presOf" srcId="{6D1FD04B-6B27-435A-B9C2-B41317F60E5C}" destId="{A93FD0A4-7280-4C31-85ED-183C4A929374}" srcOrd="0" destOrd="0" presId="urn:microsoft.com/office/officeart/2005/8/layout/vList5"/>
    <dgm:cxn modelId="{11CB4702-BE77-4836-8013-B7D71AA1396A}" srcId="{67533A3C-9B22-444C-A1A6-4301B6DDF710}" destId="{6D1FD04B-6B27-435A-B9C2-B41317F60E5C}" srcOrd="0" destOrd="0" parTransId="{09A849CA-3972-45F6-ACC9-061E420EE371}" sibTransId="{51CAC8A9-7BD3-4713-8A29-CD8972613C19}"/>
    <dgm:cxn modelId="{0E444E61-77B1-4873-87E8-D4A5C00397B6}" type="presOf" srcId="{67533A3C-9B22-444C-A1A6-4301B6DDF710}" destId="{C2C22EAA-A2F7-477D-817E-2EC76E0E8BB5}" srcOrd="0" destOrd="0" presId="urn:microsoft.com/office/officeart/2005/8/layout/vList5"/>
    <dgm:cxn modelId="{17EC9583-EB78-458E-A307-1445BEC1353F}" type="presParOf" srcId="{C2C22EAA-A2F7-477D-817E-2EC76E0E8BB5}" destId="{17F50B3C-1EE1-4B3F-81B3-8EDAAE26A24C}" srcOrd="0" destOrd="0" presId="urn:microsoft.com/office/officeart/2005/8/layout/vList5"/>
    <dgm:cxn modelId="{D577A816-85A0-4773-A171-22EA7846F8A4}" type="presParOf" srcId="{17F50B3C-1EE1-4B3F-81B3-8EDAAE26A24C}" destId="{A93FD0A4-7280-4C31-85ED-183C4A929374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93FD0A4-7280-4C31-85ED-183C4A929374}">
      <dsp:nvSpPr>
        <dsp:cNvPr id="0" name=""/>
        <dsp:cNvSpPr/>
      </dsp:nvSpPr>
      <dsp:spPr>
        <a:xfrm>
          <a:off x="714385" y="0"/>
          <a:ext cx="6929474" cy="599775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0" i="0" kern="1200" dirty="0" smtClean="0"/>
            <a:t>Веками тувинцы рождались и жили в юртах, в ней формировались традиционные нормы поведения, многие из которых стали сегодня элементами тувинских правил хорошего тона. У тувинцев с течением веков сформировалась своя традиционная культура, правила и нормы поведения.</a:t>
          </a:r>
          <a:endParaRPr lang="ru-RU" sz="3400" kern="1200" dirty="0"/>
        </a:p>
      </dsp:txBody>
      <dsp:txXfrm>
        <a:off x="714385" y="0"/>
        <a:ext cx="6929474" cy="59977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73C1A-F031-4911-A81D-FE97C3020CE5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B3362-9416-4875-990D-906D66CA56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0B43D-FD90-4B1B-B0E3-F1F4967F620C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7B9CD7-B116-43AF-961E-B4BD7498C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7B9CD7-B116-43AF-961E-B4BD7498C36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43702" y="4857760"/>
            <a:ext cx="2286017" cy="1714512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Автор: ученица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 4 «</a:t>
            </a:r>
            <a:r>
              <a:rPr lang="ru-RU" sz="1600" dirty="0" err="1" smtClean="0">
                <a:solidFill>
                  <a:schemeClr val="tx1"/>
                </a:solidFill>
              </a:rPr>
              <a:t>д</a:t>
            </a:r>
            <a:r>
              <a:rPr lang="ru-RU" sz="1600" dirty="0" smtClean="0">
                <a:solidFill>
                  <a:schemeClr val="tx1"/>
                </a:solidFill>
              </a:rPr>
              <a:t>» класса 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Лицея № 15 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города Кызыл </a:t>
            </a:r>
          </a:p>
          <a:p>
            <a:r>
              <a:rPr lang="ru-RU" sz="1600" dirty="0" err="1" smtClean="0">
                <a:solidFill>
                  <a:schemeClr val="tx1"/>
                </a:solidFill>
              </a:rPr>
              <a:t>Хоюгбан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</a:rPr>
              <a:t>Эвилен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1052736"/>
            <a:ext cx="6600796" cy="2662016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>Обычаи Тувинского Народа </a:t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548680"/>
            <a:ext cx="6846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МАОУ «Лицей№15 им.Героя Советского Союза Н.Н.Макаренко»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23728" y="3933056"/>
            <a:ext cx="5081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Научно-практическая конференция учащихся.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85728"/>
            <a:ext cx="7643866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У тувинцев в древние времена были священные обряды, правила и запреты:</a:t>
            </a:r>
            <a:endParaRPr lang="ru-RU" sz="3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3200" dirty="0" smtClean="0"/>
              <a:t> </a:t>
            </a:r>
          </a:p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- Нельзя плевать в огонь</a:t>
            </a:r>
          </a:p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- Нельзя бросать мусор в огонь</a:t>
            </a:r>
          </a:p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- Нельзя перешагивать через огонь</a:t>
            </a:r>
          </a:p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- Нельзя загрязнять воду</a:t>
            </a:r>
          </a:p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- Нельзя бросать мусор в реку</a:t>
            </a:r>
          </a:p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- Нельзя рубить лес</a:t>
            </a:r>
          </a:p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- Нельзя справлять естественные нужды около реки</a:t>
            </a:r>
          </a:p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dirty="0" smtClean="0"/>
          </a:p>
          <a:p>
            <a:r>
              <a:rPr lang="ru-RU" sz="2800" dirty="0" smtClean="0"/>
              <a:t> </a:t>
            </a:r>
            <a:endParaRPr lang="ru-RU" sz="2800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20688"/>
            <a:ext cx="792088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59633" y="1124744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</a:t>
            </a:r>
            <a:r>
              <a:rPr lang="ru-RU" sz="3200" dirty="0" smtClean="0">
                <a:solidFill>
                  <a:srgbClr val="FFFF00"/>
                </a:solidFill>
              </a:rPr>
              <a:t>ОБРЯД КОРМЛЕНИЯ ОГНЯ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428604"/>
            <a:ext cx="778674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6600"/>
                </a:solidFill>
              </a:rPr>
              <a:t>Особого внимания заслуживает комплекс обрядов, сопутствующий детям в период младенчества – от рождения до трех лет. </a:t>
            </a:r>
          </a:p>
          <a:p>
            <a:r>
              <a:rPr lang="ru-RU" sz="2800" dirty="0" smtClean="0">
                <a:solidFill>
                  <a:srgbClr val="006600"/>
                </a:solidFill>
              </a:rPr>
              <a:t>Дети для тувинцев – самое дорогое из того , что у них есть; в них они видят главный смысл своей жизни. К ним относятся удивительно нежно и заботливо, их никогда не наказывают, до трех лет держат нагишом, а зимой укутывают в меха, кормят грудью до тех пор, пока не начнут ходить. </a:t>
            </a:r>
          </a:p>
          <a:p>
            <a:r>
              <a:rPr lang="ru-RU" sz="2800" dirty="0" smtClean="0">
                <a:solidFill>
                  <a:srgbClr val="006600"/>
                </a:solidFill>
              </a:rPr>
              <a:t>Ребенка не целуют, а нюхают, что является наивысшей формой ласки у тувинцев.</a:t>
            </a:r>
            <a:endParaRPr lang="ru-RU" sz="28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807249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Прежде чем положить новорожденного в колыбель, его обмывают освященной и ароматизированной можжевельником водой, затем его пуповину кладут в маленький мешочек, который привязывают к изголовью колыбели, где он висит до тех пор, пока малыш не покинет свое первое ложе. </a:t>
            </a:r>
          </a:p>
          <a:p>
            <a:r>
              <a:rPr lang="ru-RU" sz="2800" dirty="0" smtClean="0"/>
              <a:t>Под малыша подкладывают </a:t>
            </a:r>
            <a:r>
              <a:rPr lang="ru-RU" sz="2800" dirty="0" err="1" smtClean="0"/>
              <a:t>одек</a:t>
            </a:r>
            <a:r>
              <a:rPr lang="ru-RU" sz="2800" dirty="0" smtClean="0"/>
              <a:t> – сушенный овечий помет, который выполняет функцию «активного </a:t>
            </a:r>
            <a:r>
              <a:rPr lang="ru-RU" sz="2800" dirty="0" err="1" smtClean="0"/>
              <a:t>памперса</a:t>
            </a:r>
            <a:r>
              <a:rPr lang="ru-RU" sz="2800" dirty="0" smtClean="0"/>
              <a:t>», т. к. помимо задачи  пропускать и впитывать влагу, удерживать тепло, он еще обладает определенным бактерицидным свойством. </a:t>
            </a:r>
            <a:endParaRPr lang="ru-RU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2"/>
                </a:solidFill>
              </a:rPr>
              <a:t>Колыбель новорожденного.</a:t>
            </a:r>
            <a:endParaRPr lang="ru-RU" sz="4800" dirty="0">
              <a:solidFill>
                <a:schemeClr val="bg2"/>
              </a:solidFill>
            </a:endParaRPr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571612"/>
            <a:ext cx="714380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4296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Древние тувинцы очень бережно относились к колыбели ребенка,  никогда грубо не клали ее на землю, считая что такое обращение с колыбелью приведет к тому, что душа ребенка может покинуть тело. Древние тувинцы никогда не ломали колыбель своего ребенка, считая ее священным предметом.</a:t>
            </a:r>
            <a:endParaRPr lang="ru-RU" sz="36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57166"/>
            <a:ext cx="84296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Традиция уважительного ухаживания за гостем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166843"/>
            <a:ext cx="81439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Был у тувинцев такой обычай: любого человека, проезжающего мимо </a:t>
            </a:r>
            <a:r>
              <a:rPr lang="ru-RU" sz="2400" dirty="0" err="1" smtClean="0">
                <a:solidFill>
                  <a:schemeClr val="bg1"/>
                </a:solidFill>
              </a:rPr>
              <a:t>аала</a:t>
            </a:r>
            <a:r>
              <a:rPr lang="ru-RU" sz="2400" dirty="0" smtClean="0">
                <a:solidFill>
                  <a:schemeClr val="bg1"/>
                </a:solidFill>
              </a:rPr>
              <a:t> или юрты, обязательно приглашали в жилище отдохнуть с дороги, поднося в первую очередь </a:t>
            </a:r>
            <a:r>
              <a:rPr lang="ru-RU" sz="2400" dirty="0" err="1" smtClean="0">
                <a:solidFill>
                  <a:schemeClr val="bg1"/>
                </a:solidFill>
              </a:rPr>
              <a:t>аяк</a:t>
            </a:r>
            <a:r>
              <a:rPr lang="ru-RU" sz="2400" dirty="0" smtClean="0">
                <a:solidFill>
                  <a:schemeClr val="bg1"/>
                </a:solidFill>
              </a:rPr>
              <a:t> (пиалу) горячего чая с молоком.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В народе говорили: «Акты </a:t>
            </a:r>
            <a:r>
              <a:rPr lang="ru-RU" sz="2400" dirty="0" err="1" smtClean="0">
                <a:solidFill>
                  <a:schemeClr val="bg1"/>
                </a:solidFill>
              </a:rPr>
              <a:t>амзадыр</a:t>
            </a:r>
            <a:r>
              <a:rPr lang="ru-RU" sz="2400" dirty="0" smtClean="0">
                <a:solidFill>
                  <a:schemeClr val="bg1"/>
                </a:solidFill>
              </a:rPr>
              <a:t>, </a:t>
            </a:r>
            <a:r>
              <a:rPr lang="ru-RU" sz="2400" dirty="0" err="1" smtClean="0">
                <a:solidFill>
                  <a:schemeClr val="bg1"/>
                </a:solidFill>
              </a:rPr>
              <a:t>аяк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эрнин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ызыртыр</a:t>
            </a:r>
            <a:r>
              <a:rPr lang="ru-RU" sz="2400" dirty="0" smtClean="0">
                <a:solidFill>
                  <a:schemeClr val="bg1"/>
                </a:solidFill>
              </a:rPr>
              <a:t>» — «Белую пищу попробовать, пиалу слегка пригубить». Это было еще не угощение, а скорее форма выражения доброго отношения хозяина к гостю, которому подносится многими азиатскими народами «белая пища» — «</a:t>
            </a:r>
            <a:r>
              <a:rPr lang="ru-RU" sz="2400" dirty="0" err="1" smtClean="0">
                <a:solidFill>
                  <a:schemeClr val="bg1"/>
                </a:solidFill>
              </a:rPr>
              <a:t>ак</a:t>
            </a:r>
            <a:r>
              <a:rPr lang="ru-RU" sz="2400" dirty="0" smtClean="0">
                <a:solidFill>
                  <a:schemeClr val="bg1"/>
                </a:solidFill>
              </a:rPr>
              <a:t> чем», цвет молока.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И за чашкой чая обменивались новостями.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Перед гостем ставят все виды самого вкусного кушанья.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Гость в тувинской юрте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000240"/>
            <a:ext cx="378621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000240"/>
            <a:ext cx="378621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428604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Охотничьи традиции</a:t>
            </a:r>
          </a:p>
          <a:p>
            <a:endParaRPr lang="ru-RU" b="1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428736"/>
            <a:ext cx="821537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Охота и рыболовство в Туве существует с давних времен. Наши предки, чтобы прокормить свои семьи, вырастить детей и избежать голода по мере надобности занимались охотой на зверей и птиц, а также рыболовством. Но они очень бережно относились к лесному богатству: зверям, птицам, рыбам. Была добрая традиция, согласно которой строго запрещалось хищническое истребление зверей, птиц и рыб.</a:t>
            </a:r>
            <a:endParaRPr lang="ru-RU" sz="2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00042"/>
            <a:ext cx="814393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Общинные нормы и традиции проявлялись у тувинцев также и в охоте на зверя. </a:t>
            </a:r>
          </a:p>
          <a:p>
            <a:endParaRPr lang="ru-RU" sz="3200" dirty="0" smtClean="0"/>
          </a:p>
          <a:p>
            <a:r>
              <a:rPr lang="ru-RU" sz="3200" dirty="0" smtClean="0"/>
              <a:t>Обычно на охоту отправлялись вместе (небольшой группой) жители одного </a:t>
            </a:r>
            <a:r>
              <a:rPr lang="ru-RU" sz="3200" dirty="0" err="1" smtClean="0"/>
              <a:t>аала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 </a:t>
            </a:r>
          </a:p>
          <a:p>
            <a:r>
              <a:rPr lang="ru-RU" sz="3200" dirty="0" smtClean="0"/>
              <a:t>Добычу делили между всеми охотниками поровну независимо от количества и качества убитых зверей.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64704"/>
            <a:ext cx="8329642" cy="555989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000" dirty="0" smtClean="0">
                <a:solidFill>
                  <a:srgbClr val="FFFF00"/>
                </a:solidFill>
              </a:rPr>
              <a:t>Вид проекта</a:t>
            </a:r>
            <a:r>
              <a:rPr lang="ru-RU" sz="2400" dirty="0" smtClean="0"/>
              <a:t>: </a:t>
            </a:r>
            <a:r>
              <a:rPr lang="ru-RU" sz="3000" dirty="0" smtClean="0"/>
              <a:t>индивидуально-исследовательский проект </a:t>
            </a:r>
            <a:br>
              <a:rPr lang="ru-RU" sz="3000" dirty="0" smtClean="0"/>
            </a:br>
            <a:r>
              <a:rPr lang="ru-RU" sz="3000" dirty="0" smtClean="0"/>
              <a:t> </a:t>
            </a:r>
            <a:r>
              <a:rPr lang="ru-RU" sz="3000" dirty="0" smtClean="0">
                <a:solidFill>
                  <a:srgbClr val="FFFF00"/>
                </a:solidFill>
              </a:rPr>
              <a:t>Цель:</a:t>
            </a:r>
            <a:endParaRPr lang="ru-RU" sz="3000" dirty="0" smtClean="0"/>
          </a:p>
          <a:p>
            <a:pPr>
              <a:buNone/>
            </a:pPr>
            <a:r>
              <a:rPr lang="ru-RU" sz="2400" dirty="0" smtClean="0"/>
              <a:t>    Изучить историю ,обряды и традиции тувинского народа</a:t>
            </a:r>
          </a:p>
          <a:p>
            <a:pPr>
              <a:buNone/>
            </a:pPr>
            <a:r>
              <a:rPr lang="ru-RU" sz="2400" dirty="0" smtClean="0"/>
              <a:t>    </a:t>
            </a:r>
            <a:r>
              <a:rPr lang="ru-RU" sz="3000" dirty="0" smtClean="0">
                <a:solidFill>
                  <a:srgbClr val="FFFF00"/>
                </a:solidFill>
              </a:rPr>
              <a:t>Задачи: </a:t>
            </a:r>
          </a:p>
          <a:p>
            <a:r>
              <a:rPr lang="ru-RU" sz="2400" dirty="0" smtClean="0"/>
              <a:t>1. Собрать и изучить материалы о своем народе.</a:t>
            </a:r>
          </a:p>
          <a:p>
            <a:r>
              <a:rPr lang="ru-RU" sz="2400" dirty="0" smtClean="0"/>
              <a:t>2.Узнать, какие тувинские обычаи и традиции были у наших предков.</a:t>
            </a:r>
          </a:p>
          <a:p>
            <a:pPr>
              <a:buNone/>
            </a:pPr>
            <a:r>
              <a:rPr lang="ru-RU" sz="2400" dirty="0" smtClean="0"/>
              <a:t>    3. Убедиться в необходимости бережного сохранения этих обрядов и традиций и передачи их из поколения в поколение.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    </a:t>
            </a:r>
            <a:r>
              <a:rPr lang="ru-RU" sz="3000" dirty="0" smtClean="0">
                <a:solidFill>
                  <a:srgbClr val="FFFF00"/>
                </a:solidFill>
              </a:rPr>
              <a:t>Результат исследования: </a:t>
            </a:r>
            <a:r>
              <a:rPr lang="ru-RU" sz="2400" dirty="0" smtClean="0"/>
              <a:t>информационный материал в виде </a:t>
            </a:r>
            <a:r>
              <a:rPr lang="ru-RU" sz="2400" dirty="0" err="1" smtClean="0"/>
              <a:t>мультимедийной</a:t>
            </a:r>
            <a:r>
              <a:rPr lang="ru-RU" sz="2400" dirty="0" smtClean="0"/>
              <a:t>  презентации  « Обычаи тувинского народа»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147248" cy="3057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31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928670"/>
            <a:ext cx="721523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5"/>
            <a:ext cx="82868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Среди жителей одного </a:t>
            </a:r>
            <a:r>
              <a:rPr lang="ru-RU" sz="2800" dirty="0" err="1" smtClean="0">
                <a:solidFill>
                  <a:srgbClr val="002060"/>
                </a:solidFill>
              </a:rPr>
              <a:t>аала</a:t>
            </a:r>
            <a:r>
              <a:rPr lang="ru-RU" sz="2800" dirty="0" smtClean="0">
                <a:solidFill>
                  <a:srgbClr val="002060"/>
                </a:solidFill>
              </a:rPr>
              <a:t> независимо от того, являлись они кровными родственниками или нет, бытовала традиция обязательного наделения мясом всех семей общины.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Например, если кто – </a:t>
            </a:r>
            <a:r>
              <a:rPr lang="ru-RU" sz="2800" dirty="0" err="1" smtClean="0">
                <a:solidFill>
                  <a:srgbClr val="002060"/>
                </a:solidFill>
              </a:rPr>
              <a:t>нибудь</a:t>
            </a:r>
            <a:r>
              <a:rPr lang="ru-RU" sz="2800" dirty="0" smtClean="0">
                <a:solidFill>
                  <a:srgbClr val="002060"/>
                </a:solidFill>
              </a:rPr>
              <a:t> в </a:t>
            </a:r>
            <a:r>
              <a:rPr lang="ru-RU" sz="2800" dirty="0" err="1" smtClean="0">
                <a:solidFill>
                  <a:srgbClr val="002060"/>
                </a:solidFill>
              </a:rPr>
              <a:t>аале</a:t>
            </a:r>
            <a:r>
              <a:rPr lang="ru-RU" sz="2800" dirty="0" smtClean="0">
                <a:solidFill>
                  <a:srgbClr val="002060"/>
                </a:solidFill>
              </a:rPr>
              <a:t> колол свою овцу или корову, то, по обычаю, каждый житель данного </a:t>
            </a:r>
            <a:r>
              <a:rPr lang="ru-RU" sz="2800" dirty="0" err="1" smtClean="0">
                <a:solidFill>
                  <a:srgbClr val="002060"/>
                </a:solidFill>
              </a:rPr>
              <a:t>аала</a:t>
            </a:r>
            <a:r>
              <a:rPr lang="ru-RU" sz="2800" dirty="0" smtClean="0">
                <a:solidFill>
                  <a:srgbClr val="002060"/>
                </a:solidFill>
              </a:rPr>
              <a:t> – общины должен был получить хотя бы кусочек кровяной колбасы ( хан) или варенных тонких кишок (</a:t>
            </a:r>
            <a:r>
              <a:rPr lang="ru-RU" sz="2800" dirty="0" err="1" smtClean="0">
                <a:solidFill>
                  <a:srgbClr val="002060"/>
                </a:solidFill>
              </a:rPr>
              <a:t>чореме</a:t>
            </a:r>
            <a:r>
              <a:rPr lang="ru-RU" sz="2800" dirty="0" smtClean="0">
                <a:solidFill>
                  <a:srgbClr val="002060"/>
                </a:solidFill>
              </a:rPr>
              <a:t>).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В каждую семью – юрту давали хотя бы немного сырого мяса, чтобы сварить один обед или ужин. 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81439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Охотники в свою очередь наделяли мясом убитых зверей все семьи </a:t>
            </a:r>
            <a:r>
              <a:rPr lang="ru-RU" sz="2400" dirty="0" err="1" smtClean="0"/>
              <a:t>аала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О таком взаимном распределении продуктов свидетельствует и обычай хап </a:t>
            </a:r>
            <a:r>
              <a:rPr lang="ru-RU" sz="2400" dirty="0" err="1" smtClean="0"/>
              <a:t>дуптээр</a:t>
            </a:r>
            <a:r>
              <a:rPr lang="ru-RU" sz="2400" dirty="0" smtClean="0"/>
              <a:t> ( «мешок не пустой»). </a:t>
            </a:r>
          </a:p>
          <a:p>
            <a:r>
              <a:rPr lang="ru-RU" sz="2400" dirty="0" smtClean="0"/>
              <a:t>Обычай этот заключается в том, что мешок, в котором родственники или </a:t>
            </a:r>
            <a:r>
              <a:rPr lang="ru-RU" sz="2400" dirty="0" err="1" smtClean="0"/>
              <a:t>одноаальцы</a:t>
            </a:r>
            <a:r>
              <a:rPr lang="ru-RU" sz="2400" dirty="0" smtClean="0"/>
              <a:t> привозили или приносили друг другу любые продукты ( гостинцы и т. д.), не возвращали пустым. </a:t>
            </a:r>
          </a:p>
          <a:p>
            <a:r>
              <a:rPr lang="ru-RU" sz="2400" dirty="0" smtClean="0"/>
              <a:t>В него обязательно клали хотя бы маленький кусочек какого – либо продукта ( сыра, лепешки, мясо и т. д.). Когда кололи барана или корову и посылали соседу кусок вареного мяса на </a:t>
            </a:r>
            <a:r>
              <a:rPr lang="ru-RU" sz="2400" dirty="0" err="1" smtClean="0"/>
              <a:t>на</a:t>
            </a:r>
            <a:r>
              <a:rPr lang="ru-RU" sz="2400" dirty="0" smtClean="0"/>
              <a:t> блюде, то блюдо тоже не возвращали пустым, на него обязательно клали что- </a:t>
            </a:r>
            <a:r>
              <a:rPr lang="ru-RU" sz="2400" dirty="0" err="1" smtClean="0"/>
              <a:t>нибудь</a:t>
            </a:r>
            <a:r>
              <a:rPr lang="ru-RU" sz="2400" dirty="0" smtClean="0"/>
              <a:t> из продуктов. </a:t>
            </a:r>
            <a:endParaRPr lang="ru-RU" sz="2400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58204" cy="13716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/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 smtClean="0">
                <a:solidFill>
                  <a:srgbClr val="C00000"/>
                </a:solidFill>
              </a:rPr>
              <a:t/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 smtClean="0">
                <a:solidFill>
                  <a:srgbClr val="C00000"/>
                </a:solidFill>
              </a:rPr>
              <a:t/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 smtClean="0">
                <a:solidFill>
                  <a:srgbClr val="C00000"/>
                </a:solidFill>
              </a:rPr>
              <a:t/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 smtClean="0">
                <a:solidFill>
                  <a:srgbClr val="C00000"/>
                </a:solidFill>
              </a:rPr>
              <a:t/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 smtClean="0">
                <a:solidFill>
                  <a:srgbClr val="C00000"/>
                </a:solidFill>
              </a:rPr>
              <a:t/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 smtClean="0">
                <a:solidFill>
                  <a:srgbClr val="C00000"/>
                </a:solidFill>
              </a:rPr>
              <a:t/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 smtClean="0">
                <a:solidFill>
                  <a:srgbClr val="C00000"/>
                </a:solidFill>
              </a:rPr>
              <a:t>Один из тувинских обычаев – </a:t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 err="1" smtClean="0">
                <a:solidFill>
                  <a:srgbClr val="C00000"/>
                </a:solidFill>
              </a:rPr>
              <a:t>сава</a:t>
            </a:r>
            <a:r>
              <a:rPr lang="ru-RU" sz="4400" dirty="0" smtClean="0">
                <a:solidFill>
                  <a:srgbClr val="C00000"/>
                </a:solidFill>
              </a:rPr>
              <a:t> </a:t>
            </a:r>
            <a:r>
              <a:rPr lang="ru-RU" sz="4400" dirty="0" err="1" smtClean="0">
                <a:solidFill>
                  <a:srgbClr val="C00000"/>
                </a:solidFill>
              </a:rPr>
              <a:t>дуптээр</a:t>
            </a:r>
            <a:r>
              <a:rPr lang="ru-RU" sz="4400" dirty="0" smtClean="0">
                <a:solidFill>
                  <a:srgbClr val="C00000"/>
                </a:solidFill>
              </a:rPr>
              <a:t>.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2969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928934"/>
            <a:ext cx="364333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928934"/>
            <a:ext cx="371477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1071546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 </a:t>
            </a:r>
            <a:r>
              <a:rPr lang="ru-RU" sz="2700" b="1" dirty="0" smtClean="0">
                <a:solidFill>
                  <a:srgbClr val="002060"/>
                </a:solidFill>
              </a:rPr>
              <a:t>Маленьким детям гость привозил гостинцы, а пожилым людям табак или другой подарок, это являлось знаком любви к детям и уважения к старшему.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07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500306"/>
            <a:ext cx="5643602" cy="3143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500042"/>
            <a:ext cx="778674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Изучив традиции и обычаи тувинского народа мы сделали вывод, что часть тувинских обрядов и традиций утеряны и требуют детального изучения и восстановления для сохранения и передачи нашим потомкам. </a:t>
            </a:r>
          </a:p>
          <a:p>
            <a:endParaRPr lang="ru-RU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Значимость рассмотренных обрядов велика т. к. это наша история, это жизнь наших предков. </a:t>
            </a:r>
          </a:p>
          <a:p>
            <a:endParaRPr lang="ru-RU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Таким образом, необходимо знать традиции и обряды своего народа, сохранять и умножать их, передавать из поколения в поколение.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5532" r="15532"/>
          <a:stretch>
            <a:fillRect/>
          </a:stretch>
        </p:blipFill>
        <p:spPr bwMode="auto">
          <a:xfrm>
            <a:off x="2195736" y="620688"/>
            <a:ext cx="6019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15532" r="15532"/>
          <a:stretch>
            <a:fillRect/>
          </a:stretch>
        </p:blipFill>
        <p:spPr bwMode="auto">
          <a:xfrm>
            <a:off x="457200" y="457200"/>
            <a:ext cx="6019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57166"/>
            <a:ext cx="8115328" cy="5997759"/>
          </a:xfrm>
        </p:spPr>
        <p:txBody>
          <a:bodyPr>
            <a:normAutofit/>
          </a:bodyPr>
          <a:lstStyle/>
          <a:p>
            <a:pPr algn="just"/>
            <a:r>
              <a:rPr lang="ru-RU" sz="4400" dirty="0" smtClean="0"/>
              <a:t>Любой народ имеет свою страну, где он живет, </a:t>
            </a:r>
          </a:p>
          <a:p>
            <a:pPr algn="just">
              <a:buNone/>
            </a:pPr>
            <a:r>
              <a:rPr lang="ru-RU" sz="4400" dirty="0" smtClean="0"/>
              <a:t>свой язык, на котором разговаривают и общаются люди этого народа, </a:t>
            </a:r>
          </a:p>
          <a:p>
            <a:pPr algn="just">
              <a:buNone/>
            </a:pPr>
            <a:r>
              <a:rPr lang="ru-RU" sz="4400" dirty="0" smtClean="0"/>
              <a:t>свои традиции и обычаи, которые они соблюдают.</a:t>
            </a:r>
            <a:endParaRPr lang="ru-RU" sz="44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357158" y="357166"/>
          <a:ext cx="8358246" cy="59977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Юрта – жилище тувинцев.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357430"/>
            <a:ext cx="307183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357430"/>
            <a:ext cx="321471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571480"/>
            <a:ext cx="721523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Традиции – это нравственные законы, отражающие суть, характер человека будь он плохой или хороший. Традиции долговечны и устойчивы. С появлением народа на земле возникли и традиции, которые передаются из поколения в поколение и сохраняются у каждой определенной группы народа в течение длительного времени. 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757242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В древние времена тувинский человек имел обычай – он брызгал чай с молоком в сторону тайги, горы и солнца, обращался к ним с просьбой о том, чтобы у него в семье все было хорошо. Хозяйка юрты ежедневно утром брызгала чай </a:t>
            </a:r>
            <a:r>
              <a:rPr lang="ru-RU" sz="2800" dirty="0" err="1" smtClean="0">
                <a:solidFill>
                  <a:schemeClr val="bg1"/>
                </a:solidFill>
              </a:rPr>
              <a:t>девятиглазником</a:t>
            </a:r>
            <a:r>
              <a:rPr lang="ru-RU" sz="2800" dirty="0" smtClean="0">
                <a:solidFill>
                  <a:schemeClr val="bg1"/>
                </a:solidFill>
              </a:rPr>
              <a:t> в огонь, затем выходила из юрты и брызгала чай с молоком </a:t>
            </a:r>
            <a:r>
              <a:rPr lang="ru-RU" sz="2800" dirty="0" err="1" smtClean="0">
                <a:solidFill>
                  <a:schemeClr val="bg1"/>
                </a:solidFill>
              </a:rPr>
              <a:t>тос</a:t>
            </a:r>
            <a:r>
              <a:rPr lang="ru-RU" sz="2800" dirty="0" smtClean="0">
                <a:solidFill>
                  <a:schemeClr val="bg1"/>
                </a:solidFill>
              </a:rPr>
              <a:t> – </a:t>
            </a:r>
            <a:r>
              <a:rPr lang="ru-RU" sz="2800" dirty="0" err="1" smtClean="0">
                <a:solidFill>
                  <a:schemeClr val="bg1"/>
                </a:solidFill>
              </a:rPr>
              <a:t>караком</a:t>
            </a:r>
            <a:r>
              <a:rPr lang="ru-RU" sz="2800" dirty="0" smtClean="0">
                <a:solidFill>
                  <a:schemeClr val="bg1"/>
                </a:solidFill>
              </a:rPr>
              <a:t> ( </a:t>
            </a:r>
            <a:r>
              <a:rPr lang="ru-RU" sz="2800" dirty="0" err="1" smtClean="0">
                <a:solidFill>
                  <a:schemeClr val="bg1"/>
                </a:solidFill>
              </a:rPr>
              <a:t>девятиглазником</a:t>
            </a:r>
            <a:r>
              <a:rPr lang="ru-RU" sz="2800" dirty="0" smtClean="0">
                <a:solidFill>
                  <a:schemeClr val="bg1"/>
                </a:solidFill>
              </a:rPr>
              <a:t>) в сторону восходящего солнца, тайги, горы, реки и молилась. После завершения молитвы хозяйка, вернувшись в юрту, наливает чай в пиалу и подает его, прежде всего, хозяину, т. е. мужу.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worldmusiccenter.ru/sites/default/files/2012-12-21_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0648"/>
            <a:ext cx="8215370" cy="614366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508104" y="1268760"/>
            <a:ext cx="28803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Сут</a:t>
            </a:r>
            <a:r>
              <a:rPr lang="ru-RU" sz="2400" dirty="0" smtClean="0"/>
              <a:t> </a:t>
            </a:r>
            <a:r>
              <a:rPr lang="ru-RU" sz="2400" dirty="0" err="1" smtClean="0"/>
              <a:t>чажар-ритуальное</a:t>
            </a:r>
            <a:r>
              <a:rPr lang="ru-RU" sz="2400" dirty="0" smtClean="0"/>
              <a:t> кропление чаем или молоком.  Дань уважения богам (</a:t>
            </a:r>
            <a:r>
              <a:rPr lang="ru-RU" sz="2400" i="1" dirty="0" smtClean="0"/>
              <a:t>солнца, земли, неба, воды)</a:t>
            </a:r>
            <a:r>
              <a:rPr lang="ru-RU" sz="2400" dirty="0" smtClean="0"/>
              <a:t> с ритуальным чтением молитвы «</a:t>
            </a:r>
            <a:r>
              <a:rPr lang="ru-RU" sz="2400" dirty="0" err="1" smtClean="0"/>
              <a:t>Йорээл</a:t>
            </a:r>
            <a:r>
              <a:rPr lang="ru-RU" sz="2400" dirty="0" smtClean="0"/>
              <a:t>». 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err="1" smtClean="0">
                <a:solidFill>
                  <a:schemeClr val="accent5">
                    <a:lumMod val="50000"/>
                  </a:schemeClr>
                </a:solidFill>
              </a:rPr>
              <a:t>Девятиглазник</a:t>
            </a:r>
            <a:endParaRPr lang="ru-RU" sz="48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268760"/>
            <a:ext cx="664373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475656" y="5301209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Тос-карак</a:t>
            </a:r>
            <a:r>
              <a:rPr lang="ru-RU" sz="2400" dirty="0" smtClean="0"/>
              <a:t> - ритуальная ложка для совершения традиционного обряда  «</a:t>
            </a:r>
            <a:r>
              <a:rPr lang="ru-RU" sz="2400" dirty="0" err="1" smtClean="0"/>
              <a:t>Сут</a:t>
            </a:r>
            <a:r>
              <a:rPr lang="ru-RU" sz="2400" dirty="0" smtClean="0"/>
              <a:t> </a:t>
            </a:r>
            <a:r>
              <a:rPr lang="ru-RU" sz="2400" dirty="0" err="1" smtClean="0"/>
              <a:t>чажар</a:t>
            </a:r>
            <a:r>
              <a:rPr lang="ru-RU" sz="2400" dirty="0" smtClean="0"/>
              <a:t>»</a:t>
            </a: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3121</TotalTime>
  <Words>990</Words>
  <Application>Microsoft Office PowerPoint</Application>
  <PresentationFormat>Экран (4:3)</PresentationFormat>
  <Paragraphs>75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Бумажная</vt:lpstr>
      <vt:lpstr>  Обычаи Тувинского Народа  </vt:lpstr>
      <vt:lpstr>     </vt:lpstr>
      <vt:lpstr>Слайд 3</vt:lpstr>
      <vt:lpstr>Слайд 4</vt:lpstr>
      <vt:lpstr>Юрта – жилище тувинцев.</vt:lpstr>
      <vt:lpstr>Слайд 6</vt:lpstr>
      <vt:lpstr>Слайд 7</vt:lpstr>
      <vt:lpstr>Слайд 8</vt:lpstr>
      <vt:lpstr>Девятиглазник</vt:lpstr>
      <vt:lpstr>Слайд 10</vt:lpstr>
      <vt:lpstr>Слайд 11</vt:lpstr>
      <vt:lpstr>Слайд 12</vt:lpstr>
      <vt:lpstr>Слайд 13</vt:lpstr>
      <vt:lpstr>Колыбель новорожденного.</vt:lpstr>
      <vt:lpstr>Слайд 15</vt:lpstr>
      <vt:lpstr>Слайд 16</vt:lpstr>
      <vt:lpstr>Гость в тувинской юрте</vt:lpstr>
      <vt:lpstr>Слайд 18</vt:lpstr>
      <vt:lpstr>Слайд 19</vt:lpstr>
      <vt:lpstr>Слайд 20</vt:lpstr>
      <vt:lpstr>Слайд 21</vt:lpstr>
      <vt:lpstr>Слайд 22</vt:lpstr>
      <vt:lpstr>       Один из тувинских обычаев –  сава дуптээр.</vt:lpstr>
      <vt:lpstr> Маленьким детям гость привозил гостинцы, а пожилым людям табак или другой подарок, это являлось знаком любви к детям и уважения к старшему.  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Обычаи Тувинского Народа  </dc:title>
  <dc:creator>Лёха</dc:creator>
  <cp:lastModifiedBy>1</cp:lastModifiedBy>
  <cp:revision>51</cp:revision>
  <dcterms:created xsi:type="dcterms:W3CDTF">2014-11-02T02:30:39Z</dcterms:created>
  <dcterms:modified xsi:type="dcterms:W3CDTF">2014-12-02T04:06:58Z</dcterms:modified>
</cp:coreProperties>
</file>