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16.05.2018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16.05.2018</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142976" y="5643578"/>
            <a:ext cx="7143799" cy="857256"/>
          </a:xfrm>
        </p:spPr>
        <p:txBody>
          <a:bodyPr>
            <a:normAutofit/>
          </a:bodyPr>
          <a:lstStyle/>
          <a:p>
            <a:r>
              <a:rPr lang="ru-RU" sz="1600" dirty="0" smtClean="0">
                <a:solidFill>
                  <a:schemeClr val="accent4">
                    <a:lumMod val="50000"/>
                  </a:schemeClr>
                </a:solidFill>
              </a:rPr>
              <a:t>КУ «</a:t>
            </a:r>
            <a:r>
              <a:rPr lang="ru-RU" sz="1600" dirty="0" err="1" smtClean="0">
                <a:solidFill>
                  <a:schemeClr val="accent4">
                    <a:lumMod val="50000"/>
                  </a:schemeClr>
                </a:solidFill>
              </a:rPr>
              <a:t>Урайский</a:t>
            </a:r>
            <a:r>
              <a:rPr lang="ru-RU" sz="1600" dirty="0" smtClean="0">
                <a:solidFill>
                  <a:schemeClr val="accent4">
                    <a:lumMod val="50000"/>
                  </a:schemeClr>
                </a:solidFill>
              </a:rPr>
              <a:t> Специализированный Дом ребёнка».  Группа раннего возраста </a:t>
            </a:r>
            <a:r>
              <a:rPr lang="ru-RU" sz="1600" dirty="0" smtClean="0">
                <a:solidFill>
                  <a:schemeClr val="accent4">
                    <a:lumMod val="50000"/>
                  </a:schemeClr>
                </a:solidFill>
              </a:rPr>
              <a:t>№ 2.</a:t>
            </a:r>
            <a:r>
              <a:rPr lang="ru-RU" sz="1600" dirty="0" smtClean="0">
                <a:solidFill>
                  <a:schemeClr val="accent4">
                    <a:lumMod val="50000"/>
                  </a:schemeClr>
                </a:solidFill>
              </a:rPr>
              <a:t>              </a:t>
            </a:r>
            <a:endParaRPr lang="ru-RU" sz="1600" dirty="0" smtClean="0">
              <a:solidFill>
                <a:schemeClr val="accent4">
                  <a:lumMod val="50000"/>
                </a:schemeClr>
              </a:solidFill>
            </a:endParaRPr>
          </a:p>
          <a:p>
            <a:endParaRPr lang="ru-RU" sz="2000" dirty="0">
              <a:solidFill>
                <a:schemeClr val="accent4">
                  <a:lumMod val="50000"/>
                </a:schemeClr>
              </a:solidFill>
            </a:endParaRPr>
          </a:p>
        </p:txBody>
      </p:sp>
      <p:sp>
        <p:nvSpPr>
          <p:cNvPr id="2" name="Заголовок 1"/>
          <p:cNvSpPr>
            <a:spLocks noGrp="1"/>
          </p:cNvSpPr>
          <p:nvPr>
            <p:ph type="ctrTitle"/>
          </p:nvPr>
        </p:nvSpPr>
        <p:spPr>
          <a:xfrm>
            <a:off x="817581" y="620688"/>
            <a:ext cx="7175351" cy="4304769"/>
          </a:xfrm>
        </p:spPr>
        <p:txBody>
          <a:bodyPr/>
          <a:lstStyle/>
          <a:p>
            <a:pPr marL="182880" indent="0">
              <a:buNone/>
            </a:pPr>
            <a:r>
              <a:rPr lang="ru-RU" sz="3600" dirty="0" smtClean="0">
                <a:solidFill>
                  <a:schemeClr val="accent1"/>
                </a:solidFill>
              </a:rPr>
              <a:t/>
            </a:r>
            <a:br>
              <a:rPr lang="ru-RU" sz="3600" dirty="0" smtClean="0">
                <a:solidFill>
                  <a:schemeClr val="accent1"/>
                </a:solidFill>
              </a:rPr>
            </a:br>
            <a:r>
              <a:rPr lang="ru-RU" sz="3600" dirty="0" smtClean="0">
                <a:solidFill>
                  <a:schemeClr val="accent1"/>
                </a:solidFill>
              </a:rPr>
              <a:t>Характеристика </a:t>
            </a:r>
            <a:r>
              <a:rPr lang="ru-RU" sz="3600" dirty="0" smtClean="0">
                <a:solidFill>
                  <a:schemeClr val="accent1"/>
                </a:solidFill>
              </a:rPr>
              <a:t>психического развития аутичных детей.</a:t>
            </a:r>
            <a:endParaRPr lang="ru-RU" sz="3600" dirty="0">
              <a:solidFill>
                <a:schemeClr val="accent1"/>
              </a:solidFill>
            </a:endParaRPr>
          </a:p>
        </p:txBody>
      </p:sp>
    </p:spTree>
    <p:extLst>
      <p:ext uri="{BB962C8B-B14F-4D97-AF65-F5344CB8AC3E}">
        <p14:creationId xmlns:p14="http://schemas.microsoft.com/office/powerpoint/2010/main" xmlns="" val="4490161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7838256" cy="936104"/>
          </a:xfrm>
        </p:spPr>
        <p:txBody>
          <a:bodyPr/>
          <a:lstStyle/>
          <a:p>
            <a:pPr marL="0" indent="0" algn="ctr">
              <a:buNone/>
            </a:pPr>
            <a:r>
              <a:rPr lang="ru-RU" sz="2000" u="sng" dirty="0">
                <a:solidFill>
                  <a:schemeClr val="bg2">
                    <a:lumMod val="50000"/>
                  </a:schemeClr>
                </a:solidFill>
              </a:rPr>
              <a:t>3-я группа – дети с замещением внешней среды</a:t>
            </a:r>
            <a:endParaRPr lang="ru-RU" sz="2000" dirty="0">
              <a:solidFill>
                <a:schemeClr val="bg2">
                  <a:lumMod val="50000"/>
                </a:schemeClr>
              </a:solidFill>
            </a:endParaRPr>
          </a:p>
        </p:txBody>
      </p:sp>
      <p:sp>
        <p:nvSpPr>
          <p:cNvPr id="3" name="Объект 2"/>
          <p:cNvSpPr>
            <a:spLocks noGrp="1"/>
          </p:cNvSpPr>
          <p:nvPr>
            <p:ph sz="quarter" idx="13"/>
          </p:nvPr>
        </p:nvSpPr>
        <p:spPr>
          <a:xfrm>
            <a:off x="611560" y="1340768"/>
            <a:ext cx="4320480" cy="4320480"/>
          </a:xfrm>
        </p:spPr>
        <p:txBody>
          <a:bodyPr>
            <a:noAutofit/>
          </a:bodyPr>
          <a:lstStyle/>
          <a:p>
            <a:pPr marL="45720" indent="0">
              <a:buNone/>
            </a:pPr>
            <a:r>
              <a:rPr lang="ru-RU" sz="1800" dirty="0" smtClean="0">
                <a:solidFill>
                  <a:schemeClr val="accent4">
                    <a:lumMod val="50000"/>
                  </a:schemeClr>
                </a:solidFill>
              </a:rPr>
              <a:t>Эти дети имеют более сложные формы защиты от переживаний и страхов, выражающиеся в формировании патологических влечений, в компенсаторных фантазиях. Их поведение ближе к </a:t>
            </a:r>
            <a:r>
              <a:rPr lang="ru-RU" sz="1800" dirty="0" err="1" smtClean="0">
                <a:solidFill>
                  <a:schemeClr val="accent4">
                    <a:lumMod val="50000"/>
                  </a:schemeClr>
                </a:solidFill>
              </a:rPr>
              <a:t>психо-патоподобному</a:t>
            </a:r>
            <a:r>
              <a:rPr lang="ru-RU" sz="1800" dirty="0" smtClean="0">
                <a:solidFill>
                  <a:schemeClr val="accent4">
                    <a:lumMod val="50000"/>
                  </a:schemeClr>
                </a:solidFill>
              </a:rPr>
              <a:t>. Для них характерна более развёрнутая монологическая речь, однако к диалогу такие дети не способны. Низка способность к  сопереживанию, эмоциональные связи с близкими недостаточны. Возможны вспышки агрессии как способ обратить на себя на себя внимание: могут хватать за волосы, за лицо. Лучше адаптированы в быту, без больших затруднений осваивают навыки самообслуживания.</a:t>
            </a:r>
            <a:endParaRPr lang="ru-RU" sz="1800" dirty="0">
              <a:solidFill>
                <a:schemeClr val="accent4">
                  <a:lumMod val="50000"/>
                </a:schemeClr>
              </a:solidFill>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220072" y="1628800"/>
            <a:ext cx="3384376" cy="3677043"/>
          </a:xfrm>
          <a:prstGeom prst="rect">
            <a:avLst/>
          </a:prstGeom>
        </p:spPr>
      </p:pic>
    </p:spTree>
    <p:extLst>
      <p:ext uri="{BB962C8B-B14F-4D97-AF65-F5344CB8AC3E}">
        <p14:creationId xmlns:p14="http://schemas.microsoft.com/office/powerpoint/2010/main" xmlns="" val="99494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136904" cy="980728"/>
          </a:xfrm>
        </p:spPr>
        <p:txBody>
          <a:bodyPr/>
          <a:lstStyle/>
          <a:p>
            <a:pPr marL="0" indent="0" algn="ctr">
              <a:buNone/>
            </a:pPr>
            <a:r>
              <a:rPr lang="ru-RU" sz="1800" u="sng" dirty="0">
                <a:solidFill>
                  <a:schemeClr val="bg2">
                    <a:lumMod val="50000"/>
                  </a:schemeClr>
                </a:solidFill>
                <a:latin typeface="Times New Roman" panose="02020603050405020304" pitchFamily="18" charset="0"/>
                <a:cs typeface="Times New Roman" panose="02020603050405020304" pitchFamily="18" charset="0"/>
              </a:rPr>
              <a:t>4-я группа-дети со </a:t>
            </a:r>
            <a:r>
              <a:rPr lang="ru-RU" sz="1800" u="sng" dirty="0" err="1">
                <a:solidFill>
                  <a:schemeClr val="bg2">
                    <a:lumMod val="50000"/>
                  </a:schemeClr>
                </a:solidFill>
                <a:latin typeface="Times New Roman" panose="02020603050405020304" pitchFamily="18" charset="0"/>
                <a:cs typeface="Times New Roman" panose="02020603050405020304" pitchFamily="18" charset="0"/>
              </a:rPr>
              <a:t>сверхтормозимостью</a:t>
            </a:r>
            <a:r>
              <a:rPr lang="ru-RU" sz="1800" u="sng" dirty="0">
                <a:solidFill>
                  <a:schemeClr val="bg2">
                    <a:lumMod val="50000"/>
                  </a:schemeClr>
                </a:solidFill>
                <a:latin typeface="Times New Roman" panose="02020603050405020304" pitchFamily="18" charset="0"/>
                <a:cs typeface="Times New Roman" panose="02020603050405020304" pitchFamily="18" charset="0"/>
              </a:rPr>
              <a:t> окружающей среды</a:t>
            </a:r>
            <a:endParaRPr lang="ru-RU" sz="1800" dirty="0">
              <a:solidFill>
                <a:schemeClr val="bg2">
                  <a:lumMod val="50000"/>
                </a:schemeClr>
              </a:solidFill>
            </a:endParaRPr>
          </a:p>
        </p:txBody>
      </p:sp>
      <p:sp>
        <p:nvSpPr>
          <p:cNvPr id="3" name="Объект 2"/>
          <p:cNvSpPr>
            <a:spLocks noGrp="1"/>
          </p:cNvSpPr>
          <p:nvPr>
            <p:ph sz="quarter" idx="13"/>
          </p:nvPr>
        </p:nvSpPr>
        <p:spPr>
          <a:xfrm>
            <a:off x="0" y="692696"/>
            <a:ext cx="8964488" cy="5472608"/>
          </a:xfrm>
        </p:spPr>
        <p:txBody>
          <a:bodyPr>
            <a:noAutofit/>
          </a:bodyPr>
          <a:lstStyle/>
          <a:p>
            <a:pPr marL="45720" indent="0">
              <a:buNone/>
            </a:pPr>
            <a:endParaRPr lang="ru-RU" sz="1600" dirty="0" smtClean="0">
              <a:solidFill>
                <a:schemeClr val="accent4">
                  <a:lumMod val="50000"/>
                </a:schemeClr>
              </a:solidFill>
              <a:latin typeface="Times New Roman" panose="02020603050405020304" pitchFamily="18" charset="0"/>
              <a:cs typeface="Times New Roman" panose="02020603050405020304" pitchFamily="18" charset="0"/>
            </a:endParaRPr>
          </a:p>
          <a:p>
            <a:pPr marL="45720" indent="0">
              <a:buNone/>
            </a:pPr>
            <a:r>
              <a:rPr lang="ru-RU" sz="1600" dirty="0" smtClean="0">
                <a:solidFill>
                  <a:schemeClr val="accent4">
                    <a:lumMod val="50000"/>
                  </a:schemeClr>
                </a:solidFill>
                <a:latin typeface="Times New Roman" panose="02020603050405020304" pitchFamily="18" charset="0"/>
                <a:cs typeface="Times New Roman" panose="02020603050405020304" pitchFamily="18" charset="0"/>
              </a:rPr>
              <a:t>У детей этой группы менее высок аутистический барьер, меньше патология аффективной и сенсорной сфер. Более выражены </a:t>
            </a:r>
            <a:r>
              <a:rPr lang="ru-RU" sz="1600" dirty="0" err="1" smtClean="0">
                <a:solidFill>
                  <a:schemeClr val="accent4">
                    <a:lumMod val="50000"/>
                  </a:schemeClr>
                </a:solidFill>
                <a:latin typeface="Times New Roman" panose="02020603050405020304" pitchFamily="18" charset="0"/>
                <a:cs typeface="Times New Roman" panose="02020603050405020304" pitchFamily="18" charset="0"/>
              </a:rPr>
              <a:t>неврозоподобные</a:t>
            </a:r>
            <a:r>
              <a:rPr lang="ru-RU" sz="1600" dirty="0" smtClean="0">
                <a:solidFill>
                  <a:schemeClr val="accent4">
                    <a:lumMod val="50000"/>
                  </a:schemeClr>
                </a:solidFill>
                <a:latin typeface="Times New Roman" panose="02020603050405020304" pitchFamily="18" charset="0"/>
                <a:cs typeface="Times New Roman" panose="02020603050405020304" pitchFamily="18" charset="0"/>
              </a:rPr>
              <a:t> расстройства: </a:t>
            </a:r>
            <a:r>
              <a:rPr lang="ru-RU" sz="1600" dirty="0" err="1" smtClean="0">
                <a:solidFill>
                  <a:schemeClr val="accent4">
                    <a:lumMod val="50000"/>
                  </a:schemeClr>
                </a:solidFill>
                <a:latin typeface="Times New Roman" panose="02020603050405020304" pitchFamily="18" charset="0"/>
                <a:cs typeface="Times New Roman" panose="02020603050405020304" pitchFamily="18" charset="0"/>
              </a:rPr>
              <a:t>тормозимость</a:t>
            </a:r>
            <a:r>
              <a:rPr lang="ru-RU" sz="1600" dirty="0" smtClean="0">
                <a:solidFill>
                  <a:schemeClr val="accent4">
                    <a:lumMod val="50000"/>
                  </a:schemeClr>
                </a:solidFill>
                <a:latin typeface="Times New Roman" panose="02020603050405020304" pitchFamily="18" charset="0"/>
                <a:cs typeface="Times New Roman" panose="02020603050405020304" pitchFamily="18" charset="0"/>
              </a:rPr>
              <a:t>, робость, пассивность, пугливость в контактах </a:t>
            </a:r>
            <a:r>
              <a:rPr lang="ru-RU" sz="1600" dirty="0" err="1" smtClean="0">
                <a:solidFill>
                  <a:schemeClr val="accent4">
                    <a:lumMod val="50000"/>
                  </a:schemeClr>
                </a:solidFill>
                <a:latin typeface="Times New Roman" panose="02020603050405020304" pitchFamily="18" charset="0"/>
                <a:cs typeface="Times New Roman" panose="02020603050405020304" pitchFamily="18" charset="0"/>
              </a:rPr>
              <a:t>сверхосторожность</a:t>
            </a:r>
            <a:r>
              <a:rPr lang="ru-RU" sz="1600" dirty="0" smtClean="0">
                <a:solidFill>
                  <a:schemeClr val="accent4">
                    <a:lumMod val="50000"/>
                  </a:schemeClr>
                </a:solidFill>
                <a:latin typeface="Times New Roman" panose="02020603050405020304" pitchFamily="18" charset="0"/>
                <a:cs typeface="Times New Roman" panose="02020603050405020304" pitchFamily="18" charset="0"/>
              </a:rPr>
              <a:t>. Активно усваивают поведенческие штампы, формирующие образцы правильного социального поведения. Игра тихая и малоподвижная. Особенно  чувствительны к отрицательному отношению взрослых, резкой форме замечаний. Их настроение и поведение </a:t>
            </a:r>
            <a:r>
              <a:rPr lang="ru-RU" sz="1600" dirty="0" err="1" smtClean="0">
                <a:solidFill>
                  <a:schemeClr val="accent4">
                    <a:lumMod val="50000"/>
                  </a:schemeClr>
                </a:solidFill>
                <a:latin typeface="Times New Roman" panose="02020603050405020304" pitchFamily="18" charset="0"/>
                <a:cs typeface="Times New Roman" panose="02020603050405020304" pitchFamily="18" charset="0"/>
              </a:rPr>
              <a:t>зависисит</a:t>
            </a:r>
            <a:r>
              <a:rPr lang="ru-RU" sz="1600" dirty="0" smtClean="0">
                <a:solidFill>
                  <a:schemeClr val="accent4">
                    <a:lumMod val="50000"/>
                  </a:schemeClr>
                </a:solidFill>
                <a:latin typeface="Times New Roman" panose="02020603050405020304" pitchFamily="18" charset="0"/>
                <a:cs typeface="Times New Roman" panose="02020603050405020304" pitchFamily="18" charset="0"/>
              </a:rPr>
              <a:t> от эмоционального состояния близких. Уходят от контактов при изменении стереотипов. Любят природу, нежную музыку, мелодичные стихи. Дети именно этой группы часто обнаруживают парциальную одарённость. Дети 4-й группы могут быть подготовлены к обучению в </a:t>
            </a:r>
            <a:r>
              <a:rPr lang="ru-RU" sz="1600" dirty="0">
                <a:solidFill>
                  <a:schemeClr val="accent4">
                    <a:lumMod val="50000"/>
                  </a:schemeClr>
                </a:solidFill>
                <a:latin typeface="Times New Roman" panose="02020603050405020304" pitchFamily="18" charset="0"/>
                <a:cs typeface="Times New Roman" panose="02020603050405020304" pitchFamily="18" charset="0"/>
              </a:rPr>
              <a:t> </a:t>
            </a:r>
            <a:r>
              <a:rPr lang="ru-RU" sz="1600" dirty="0" smtClean="0">
                <a:solidFill>
                  <a:schemeClr val="accent4">
                    <a:lumMod val="50000"/>
                  </a:schemeClr>
                </a:solidFill>
                <a:latin typeface="Times New Roman" panose="02020603050405020304" pitchFamily="18" charset="0"/>
                <a:cs typeface="Times New Roman" panose="02020603050405020304" pitchFamily="18" charset="0"/>
              </a:rPr>
              <a:t>массовой школе, а в небольшой части случаев  - обучаться в ней и без предварительной специальной подготовки. Такое наличие вариантов с различной клинико-педагогической картиной, социальной адаптацией, прогнозом требует и коррекционного подхода, как лечебного, так и </a:t>
            </a:r>
            <a:r>
              <a:rPr lang="ru-RU" sz="1600" dirty="0" err="1" smtClean="0">
                <a:solidFill>
                  <a:schemeClr val="accent4">
                    <a:lumMod val="50000"/>
                  </a:schemeClr>
                </a:solidFill>
                <a:latin typeface="Times New Roman" panose="02020603050405020304" pitchFamily="18" charset="0"/>
                <a:cs typeface="Times New Roman" panose="02020603050405020304" pitchFamily="18" charset="0"/>
              </a:rPr>
              <a:t>деференцированного</a:t>
            </a:r>
            <a:r>
              <a:rPr lang="ru-RU" sz="1600" dirty="0" smtClean="0">
                <a:solidFill>
                  <a:schemeClr val="accent4">
                    <a:lumMod val="50000"/>
                  </a:schemeClr>
                </a:solidFill>
                <a:latin typeface="Times New Roman" panose="02020603050405020304" pitchFamily="18" charset="0"/>
                <a:cs typeface="Times New Roman" panose="02020603050405020304" pitchFamily="18" charset="0"/>
              </a:rPr>
              <a:t> коррекционного подхода, как лечебного, так и психолого-педагогического. Коррекционная работа с детьми  с проявлениями раннего детского аутизма строится на основе тщательного и всестороннего изучения особенностей их развития. Учитывается клинический </a:t>
            </a:r>
            <a:r>
              <a:rPr lang="ru-RU" sz="1600" dirty="0" err="1" smtClean="0">
                <a:solidFill>
                  <a:schemeClr val="accent4">
                    <a:lumMod val="50000"/>
                  </a:schemeClr>
                </a:solidFill>
                <a:latin typeface="Times New Roman" panose="02020603050405020304" pitchFamily="18" charset="0"/>
                <a:cs typeface="Times New Roman" panose="02020603050405020304" pitchFamily="18" charset="0"/>
              </a:rPr>
              <a:t>диагноз,данные</a:t>
            </a:r>
            <a:r>
              <a:rPr lang="ru-RU" sz="1600" dirty="0" smtClean="0">
                <a:solidFill>
                  <a:schemeClr val="accent4">
                    <a:lumMod val="50000"/>
                  </a:schemeClr>
                </a:solidFill>
                <a:latin typeface="Times New Roman" panose="02020603050405020304" pitchFamily="18" charset="0"/>
                <a:cs typeface="Times New Roman" panose="02020603050405020304" pitchFamily="18" charset="0"/>
              </a:rPr>
              <a:t> психолого- педагогического изучения. (уровень познавательных процессов и личностные характеристики). Наиболее эффективна коррекционная работа, имеющая индивидуальную направленность.</a:t>
            </a:r>
          </a:p>
          <a:p>
            <a:pPr marL="45720" indent="0">
              <a:buNone/>
            </a:pP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019562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054280" cy="720080"/>
          </a:xfrm>
        </p:spPr>
        <p:txBody>
          <a:bodyPr/>
          <a:lstStyle/>
          <a:p>
            <a:pPr marL="0" indent="0" algn="l">
              <a:buNone/>
            </a:pPr>
            <a:r>
              <a:rPr lang="ru-RU" sz="2800" dirty="0">
                <a:solidFill>
                  <a:schemeClr val="bg2">
                    <a:lumMod val="50000"/>
                  </a:schemeClr>
                </a:solidFill>
              </a:rPr>
              <a:t>МКБ-10:</a:t>
            </a:r>
          </a:p>
        </p:txBody>
      </p:sp>
      <p:sp>
        <p:nvSpPr>
          <p:cNvPr id="3" name="Объект 2"/>
          <p:cNvSpPr>
            <a:spLocks noGrp="1"/>
          </p:cNvSpPr>
          <p:nvPr>
            <p:ph sz="quarter" idx="13"/>
          </p:nvPr>
        </p:nvSpPr>
        <p:spPr>
          <a:xfrm>
            <a:off x="539552" y="1124744"/>
            <a:ext cx="7416824" cy="4968552"/>
          </a:xfrm>
        </p:spPr>
        <p:txBody>
          <a:bodyPr>
            <a:normAutofit fontScale="92500"/>
          </a:bodyPr>
          <a:lstStyle/>
          <a:p>
            <a:pPr>
              <a:buNone/>
            </a:pPr>
            <a:r>
              <a:rPr lang="ru-RU" dirty="0" smtClean="0">
                <a:solidFill>
                  <a:schemeClr val="accent4">
                    <a:lumMod val="50000"/>
                  </a:schemeClr>
                </a:solidFill>
              </a:rPr>
              <a:t>Детский </a:t>
            </a:r>
            <a:r>
              <a:rPr lang="ru-RU" dirty="0">
                <a:solidFill>
                  <a:schemeClr val="accent4">
                    <a:lumMod val="50000"/>
                  </a:schemeClr>
                </a:solidFill>
              </a:rPr>
              <a:t>аутизм отнесен в группу общих (</a:t>
            </a:r>
            <a:r>
              <a:rPr lang="ru-RU" dirty="0" err="1">
                <a:solidFill>
                  <a:schemeClr val="accent4">
                    <a:lumMod val="50000"/>
                  </a:schemeClr>
                </a:solidFill>
              </a:rPr>
              <a:t>первазивных</a:t>
            </a:r>
            <a:r>
              <a:rPr lang="ru-RU" dirty="0">
                <a:solidFill>
                  <a:schemeClr val="accent4">
                    <a:lumMod val="50000"/>
                  </a:schemeClr>
                </a:solidFill>
              </a:rPr>
              <a:t>) расстройств психологического развития, объединяющих все отклонения и задержки развития психологических функций, в частности тех, что участвуют в процессе приобретения навыков социально-бытового общения. </a:t>
            </a:r>
            <a:br>
              <a:rPr lang="ru-RU" dirty="0">
                <a:solidFill>
                  <a:schemeClr val="accent4">
                    <a:lumMod val="50000"/>
                  </a:schemeClr>
                </a:solidFill>
              </a:rPr>
            </a:br>
            <a:r>
              <a:rPr lang="ru-RU" dirty="0">
                <a:solidFill>
                  <a:schemeClr val="accent4">
                    <a:lumMod val="50000"/>
                  </a:schemeClr>
                </a:solidFill>
              </a:rPr>
              <a:t>Рубрика общих </a:t>
            </a:r>
            <a:r>
              <a:rPr lang="ru-RU" dirty="0" err="1">
                <a:solidFill>
                  <a:schemeClr val="accent4">
                    <a:lumMod val="50000"/>
                  </a:schemeClr>
                </a:solidFill>
              </a:rPr>
              <a:t>первазивных</a:t>
            </a:r>
            <a:r>
              <a:rPr lang="ru-RU" dirty="0">
                <a:solidFill>
                  <a:schemeClr val="accent4">
                    <a:lumMod val="50000"/>
                  </a:schemeClr>
                </a:solidFill>
              </a:rPr>
              <a:t> расстройств включает: </a:t>
            </a:r>
          </a:p>
          <a:p>
            <a:r>
              <a:rPr lang="ru-RU" dirty="0">
                <a:solidFill>
                  <a:schemeClr val="accent4">
                    <a:lumMod val="50000"/>
                  </a:schemeClr>
                </a:solidFill>
              </a:rPr>
              <a:t>F84.0  Детский аутизм </a:t>
            </a:r>
          </a:p>
          <a:p>
            <a:r>
              <a:rPr lang="ru-RU" dirty="0">
                <a:solidFill>
                  <a:schemeClr val="accent4">
                    <a:lumMod val="50000"/>
                  </a:schemeClr>
                </a:solidFill>
              </a:rPr>
              <a:t>F84.1  Атипичный аутизм </a:t>
            </a:r>
          </a:p>
          <a:p>
            <a:r>
              <a:rPr lang="ru-RU" dirty="0">
                <a:solidFill>
                  <a:schemeClr val="accent4">
                    <a:lumMod val="50000"/>
                  </a:schemeClr>
                </a:solidFill>
              </a:rPr>
              <a:t>F84.2 Синдром </a:t>
            </a:r>
            <a:r>
              <a:rPr lang="ru-RU" dirty="0" err="1">
                <a:solidFill>
                  <a:schemeClr val="accent4">
                    <a:lumMod val="50000"/>
                  </a:schemeClr>
                </a:solidFill>
              </a:rPr>
              <a:t>Ретта</a:t>
            </a:r>
            <a:r>
              <a:rPr lang="ru-RU" dirty="0">
                <a:solidFill>
                  <a:schemeClr val="accent4">
                    <a:lumMod val="50000"/>
                  </a:schemeClr>
                </a:solidFill>
              </a:rPr>
              <a:t> </a:t>
            </a:r>
          </a:p>
          <a:p>
            <a:r>
              <a:rPr lang="ru-RU" dirty="0">
                <a:solidFill>
                  <a:schemeClr val="accent4">
                    <a:lumMod val="50000"/>
                  </a:schemeClr>
                </a:solidFill>
              </a:rPr>
              <a:t>F84.3  Другое </a:t>
            </a:r>
            <a:r>
              <a:rPr lang="ru-RU" dirty="0" err="1">
                <a:solidFill>
                  <a:schemeClr val="accent4">
                    <a:lumMod val="50000"/>
                  </a:schemeClr>
                </a:solidFill>
              </a:rPr>
              <a:t>дезинтегративное</a:t>
            </a:r>
            <a:r>
              <a:rPr lang="ru-RU" dirty="0">
                <a:solidFill>
                  <a:schemeClr val="accent4">
                    <a:lumMod val="50000"/>
                  </a:schemeClr>
                </a:solidFill>
              </a:rPr>
              <a:t> расстройство детского возраста </a:t>
            </a:r>
          </a:p>
          <a:p>
            <a:r>
              <a:rPr lang="ru-RU" dirty="0">
                <a:solidFill>
                  <a:schemeClr val="accent4">
                    <a:lumMod val="50000"/>
                  </a:schemeClr>
                </a:solidFill>
              </a:rPr>
              <a:t>F84.4  </a:t>
            </a:r>
            <a:r>
              <a:rPr lang="ru-RU" dirty="0" err="1">
                <a:solidFill>
                  <a:schemeClr val="accent4">
                    <a:lumMod val="50000"/>
                  </a:schemeClr>
                </a:solidFill>
              </a:rPr>
              <a:t>Гиперактивное</a:t>
            </a:r>
            <a:r>
              <a:rPr lang="ru-RU" dirty="0">
                <a:solidFill>
                  <a:schemeClr val="accent4">
                    <a:lumMod val="50000"/>
                  </a:schemeClr>
                </a:solidFill>
              </a:rPr>
              <a:t> расстройство, сочетающееся с умственной отсталостью и двигательными стереотипиями</a:t>
            </a:r>
          </a:p>
          <a:p>
            <a:r>
              <a:rPr lang="ru-RU" dirty="0">
                <a:solidFill>
                  <a:schemeClr val="accent4">
                    <a:lumMod val="50000"/>
                  </a:schemeClr>
                </a:solidFill>
              </a:rPr>
              <a:t>F84.5  Синдром </a:t>
            </a:r>
            <a:r>
              <a:rPr lang="ru-RU" dirty="0" err="1">
                <a:solidFill>
                  <a:schemeClr val="accent4">
                    <a:lumMod val="50000"/>
                  </a:schemeClr>
                </a:solidFill>
              </a:rPr>
              <a:t>Аспергера</a:t>
            </a:r>
            <a:endParaRPr lang="ru-RU" dirty="0">
              <a:solidFill>
                <a:schemeClr val="accent4">
                  <a:lumMod val="50000"/>
                </a:schemeClr>
              </a:solidFill>
            </a:endParaRPr>
          </a:p>
        </p:txBody>
      </p:sp>
    </p:spTree>
    <p:extLst>
      <p:ext uri="{BB962C8B-B14F-4D97-AF65-F5344CB8AC3E}">
        <p14:creationId xmlns:p14="http://schemas.microsoft.com/office/powerpoint/2010/main" xmlns="" val="29026339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1" y="260648"/>
            <a:ext cx="8568952" cy="1224136"/>
          </a:xfrm>
        </p:spPr>
        <p:txBody>
          <a:bodyPr/>
          <a:lstStyle/>
          <a:p>
            <a:pPr marL="0" indent="0" algn="ctr">
              <a:buNone/>
            </a:pPr>
            <a:r>
              <a:rPr lang="ru-RU" sz="2400" dirty="0" smtClean="0">
                <a:solidFill>
                  <a:schemeClr val="bg2">
                    <a:lumMod val="50000"/>
                  </a:schemeClr>
                </a:solidFill>
              </a:rPr>
              <a:t>Дети с аутизмом </a:t>
            </a:r>
            <a:r>
              <a:rPr lang="ru-RU" sz="2400" smtClean="0">
                <a:solidFill>
                  <a:schemeClr val="bg2">
                    <a:lumMod val="50000"/>
                  </a:schemeClr>
                </a:solidFill>
              </a:rPr>
              <a:t>считают  </a:t>
            </a:r>
            <a:r>
              <a:rPr lang="ru-RU" sz="2400" smtClean="0">
                <a:solidFill>
                  <a:schemeClr val="bg2">
                    <a:lumMod val="50000"/>
                  </a:schemeClr>
                </a:solidFill>
              </a:rPr>
              <a:t>не нормальным </a:t>
            </a:r>
            <a:r>
              <a:rPr lang="ru-RU" sz="2400" smtClean="0">
                <a:solidFill>
                  <a:schemeClr val="bg2">
                    <a:lumMod val="50000"/>
                  </a:schemeClr>
                </a:solidFill>
              </a:rPr>
              <a:t> </a:t>
            </a:r>
            <a:r>
              <a:rPr lang="ru-RU" sz="2400" smtClean="0">
                <a:solidFill>
                  <a:schemeClr val="bg2">
                    <a:lumMod val="50000"/>
                  </a:schemeClr>
                </a:solidFill>
              </a:rPr>
              <a:t>мир </a:t>
            </a:r>
            <a:r>
              <a:rPr lang="ru-RU" sz="2400" dirty="0">
                <a:solidFill>
                  <a:schemeClr val="bg2">
                    <a:lumMod val="50000"/>
                  </a:schemeClr>
                </a:solidFill>
              </a:rPr>
              <a:t>вокруг </a:t>
            </a:r>
            <a:r>
              <a:rPr lang="ru-RU" sz="2400" dirty="0" smtClean="0">
                <a:solidFill>
                  <a:schemeClr val="bg2">
                    <a:lumMod val="50000"/>
                  </a:schemeClr>
                </a:solidFill>
              </a:rPr>
              <a:t>них!!!</a:t>
            </a:r>
            <a:r>
              <a:rPr lang="ru-RU" sz="2400" dirty="0">
                <a:solidFill>
                  <a:schemeClr val="bg2">
                    <a:lumMod val="50000"/>
                  </a:schemeClr>
                </a:solidFill>
                <a:latin typeface="Times New Roman" panose="02020603050405020304" pitchFamily="18" charset="0"/>
                <a:cs typeface="Times New Roman" panose="02020603050405020304" pitchFamily="18" charset="0"/>
              </a:rPr>
              <a:t/>
            </a:r>
            <a:br>
              <a:rPr lang="ru-RU" sz="2400" dirty="0">
                <a:solidFill>
                  <a:schemeClr val="bg2">
                    <a:lumMod val="50000"/>
                  </a:schemeClr>
                </a:solidFill>
                <a:latin typeface="Times New Roman" panose="02020603050405020304" pitchFamily="18" charset="0"/>
                <a:cs typeface="Times New Roman" panose="02020603050405020304" pitchFamily="18" charset="0"/>
              </a:rPr>
            </a:br>
            <a:endParaRPr lang="ru-RU" sz="24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323528" y="1628800"/>
            <a:ext cx="8352928" cy="4464496"/>
          </a:xfrm>
        </p:spPr>
        <p:txBody>
          <a:bodyPr>
            <a:normAutofit fontScale="92500" lnSpcReduction="10000"/>
          </a:bodyPr>
          <a:lstStyle/>
          <a:p>
            <a:pPr marL="0" indent="0">
              <a:buNone/>
            </a:pP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Они </a:t>
            </a:r>
            <a:r>
              <a:rPr lang="ru-RU" sz="2400" dirty="0">
                <a:solidFill>
                  <a:schemeClr val="accent4">
                    <a:lumMod val="50000"/>
                  </a:schemeClr>
                </a:solidFill>
                <a:latin typeface="Times New Roman" panose="02020603050405020304" pitchFamily="18" charset="0"/>
                <a:cs typeface="Times New Roman" panose="02020603050405020304" pitchFamily="18" charset="0"/>
              </a:rPr>
              <a:t>не сомневаются в своей значимости, сообщая всем «кто они есть». </a:t>
            </a: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У </a:t>
            </a:r>
            <a:r>
              <a:rPr lang="ru-RU" sz="2400" dirty="0">
                <a:solidFill>
                  <a:schemeClr val="accent4">
                    <a:lumMod val="50000"/>
                  </a:schemeClr>
                </a:solidFill>
                <a:latin typeface="Times New Roman" panose="02020603050405020304" pitchFamily="18" charset="0"/>
                <a:cs typeface="Times New Roman" panose="02020603050405020304" pitchFamily="18" charset="0"/>
              </a:rPr>
              <a:t>них нет  авторитетов, они не считают нужным объяснять свои поступки, признают только свободу выбора</a:t>
            </a: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a:t>
            </a:r>
            <a:endParaRPr lang="ru-RU" sz="2400" b="1" dirty="0">
              <a:solidFill>
                <a:schemeClr val="accent4">
                  <a:lumMod val="50000"/>
                </a:schemeClr>
              </a:solidFill>
              <a:latin typeface="Times New Roman" panose="02020603050405020304" pitchFamily="18" charset="0"/>
              <a:cs typeface="Times New Roman" panose="02020603050405020304" pitchFamily="18" charset="0"/>
            </a:endParaRPr>
          </a:p>
          <a:p>
            <a:pPr marL="0" indent="0">
              <a:buNone/>
            </a:pPr>
            <a:r>
              <a:rPr lang="ru-RU" sz="2400" dirty="0">
                <a:solidFill>
                  <a:schemeClr val="accent4">
                    <a:lumMod val="50000"/>
                  </a:schemeClr>
                </a:solidFill>
                <a:latin typeface="Times New Roman" panose="02020603050405020304" pitchFamily="18" charset="0"/>
                <a:cs typeface="Times New Roman" panose="02020603050405020304" pitchFamily="18" charset="0"/>
              </a:rPr>
              <a:t>Дети с аутизмом приходят в мир с ощущением царственности, величия, с чувством, что «заслужили быть здесь» и бывают удивлены, что другие не всегда разделяют их </a:t>
            </a: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мнение</a:t>
            </a:r>
            <a:r>
              <a:rPr lang="ru-RU" sz="2400" dirty="0" smtClean="0">
                <a:solidFill>
                  <a:schemeClr val="bg2">
                    <a:lumMod val="50000"/>
                  </a:schemeClr>
                </a:solidFill>
                <a:latin typeface="Times New Roman" panose="02020603050405020304" pitchFamily="18" charset="0"/>
                <a:cs typeface="Times New Roman" panose="02020603050405020304" pitchFamily="18" charset="0"/>
              </a:rPr>
              <a:t>.</a:t>
            </a:r>
            <a:endParaRPr lang="ru-RU" sz="2400" dirty="0">
              <a:solidFill>
                <a:schemeClr val="accent4">
                  <a:lumMod val="50000"/>
                </a:schemeClr>
              </a:solidFill>
              <a:latin typeface="Times New Roman" panose="02020603050405020304" pitchFamily="18" charset="0"/>
              <a:cs typeface="Times New Roman" panose="02020603050405020304" pitchFamily="18" charset="0"/>
            </a:endParaRPr>
          </a:p>
          <a:p>
            <a:pPr marL="0" indent="0">
              <a:buNone/>
            </a:pPr>
            <a:r>
              <a:rPr lang="ru-RU" sz="2400" dirty="0">
                <a:solidFill>
                  <a:schemeClr val="accent4">
                    <a:lumMod val="50000"/>
                  </a:schemeClr>
                </a:solidFill>
                <a:latin typeface="Times New Roman" panose="02020603050405020304" pitchFamily="18" charset="0"/>
                <a:cs typeface="Times New Roman" panose="02020603050405020304" pitchFamily="18" charset="0"/>
              </a:rPr>
              <a:t>Они многих вещей не делают: стояние в очереди или в строю для них </a:t>
            </a: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невыносимо</a:t>
            </a:r>
            <a:r>
              <a:rPr lang="ru-RU" dirty="0" smtClean="0">
                <a:solidFill>
                  <a:schemeClr val="accent4">
                    <a:lumMod val="50000"/>
                  </a:schemeClr>
                </a:solidFill>
                <a:latin typeface="Times New Roman" panose="02020603050405020304" pitchFamily="18" charset="0"/>
                <a:cs typeface="Times New Roman" panose="02020603050405020304" pitchFamily="18" charset="0"/>
              </a:rPr>
              <a:t>.</a:t>
            </a:r>
            <a:r>
              <a:rPr lang="ru-RU" dirty="0" smtClean="0">
                <a:solidFill>
                  <a:srgbClr val="C00000"/>
                </a:solidFill>
              </a:rPr>
              <a:t> </a:t>
            </a:r>
          </a:p>
          <a:p>
            <a:pPr marL="0" indent="0">
              <a:buNone/>
            </a:pPr>
            <a:r>
              <a:rPr lang="ru-RU" b="1" dirty="0" smtClean="0">
                <a:solidFill>
                  <a:schemeClr val="accent4">
                    <a:lumMod val="50000"/>
                  </a:schemeClr>
                </a:solidFill>
              </a:rPr>
              <a:t>Ненормальным </a:t>
            </a:r>
            <a:r>
              <a:rPr lang="ru-RU" b="1" dirty="0">
                <a:solidFill>
                  <a:schemeClr val="accent4">
                    <a:lumMod val="50000"/>
                  </a:schemeClr>
                </a:solidFill>
              </a:rPr>
              <a:t>они считают мир вокруг них.</a:t>
            </a:r>
            <a:endParaRPr lang="ru-RU" b="1" dirty="0">
              <a:solidFill>
                <a:schemeClr val="accent4">
                  <a:lumMod val="50000"/>
                </a:schemeClr>
              </a:solidFill>
              <a:latin typeface="Times New Roman" panose="02020603050405020304" pitchFamily="18" charset="0"/>
              <a:cs typeface="Times New Roman" panose="02020603050405020304" pitchFamily="18" charset="0"/>
            </a:endParaRPr>
          </a:p>
          <a:p>
            <a:pPr marL="45720" indent="0">
              <a:buNone/>
            </a:pP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Эти дети  </a:t>
            </a:r>
            <a:r>
              <a:rPr lang="ru-RU" sz="2400" dirty="0">
                <a:solidFill>
                  <a:schemeClr val="accent4">
                    <a:lumMod val="50000"/>
                  </a:schemeClr>
                </a:solidFill>
                <a:latin typeface="Times New Roman" panose="02020603050405020304" pitchFamily="18" charset="0"/>
                <a:cs typeface="Times New Roman" panose="02020603050405020304" pitchFamily="18" charset="0"/>
              </a:rPr>
              <a:t>нуждаются в помощи близких людей. Важная роль принадлежит родителям. Они могут помочь в обеспечении доступа к службам здравоохранения и образования и создать обучающую и стимулирующую среду, необходимую  для растущего ребёнка. </a:t>
            </a:r>
            <a:endParaRPr lang="ru-RU"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0573943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1" y="476672"/>
            <a:ext cx="6974160" cy="1008112"/>
          </a:xfrm>
        </p:spPr>
        <p:txBody>
          <a:bodyPr/>
          <a:lstStyle/>
          <a:p>
            <a:pPr marL="0" indent="0" algn="ctr">
              <a:buNone/>
            </a:pPr>
            <a:r>
              <a:rPr lang="ru-RU" sz="3600" dirty="0">
                <a:solidFill>
                  <a:schemeClr val="bg2">
                    <a:lumMod val="50000"/>
                  </a:schemeClr>
                </a:solidFill>
              </a:rPr>
              <a:t>СПАСИБО ЗА ВНИМАНИЕ!!!</a:t>
            </a:r>
            <a:br>
              <a:rPr lang="ru-RU" sz="3600" dirty="0">
                <a:solidFill>
                  <a:schemeClr val="bg2">
                    <a:lumMod val="50000"/>
                  </a:schemeClr>
                </a:solidFill>
              </a:rPr>
            </a:br>
            <a:endParaRPr lang="ru-RU" sz="3600" dirty="0"/>
          </a:p>
        </p:txBody>
      </p:sp>
      <p:sp>
        <p:nvSpPr>
          <p:cNvPr id="3" name="Объект 2"/>
          <p:cNvSpPr>
            <a:spLocks noGrp="1"/>
          </p:cNvSpPr>
          <p:nvPr>
            <p:ph sz="quarter" idx="13"/>
          </p:nvPr>
        </p:nvSpPr>
        <p:spPr>
          <a:xfrm>
            <a:off x="1187624" y="2852936"/>
            <a:ext cx="6400800" cy="1512168"/>
          </a:xfrm>
        </p:spPr>
        <p:txBody>
          <a:bodyPr>
            <a:normAutofit/>
          </a:bodyPr>
          <a:lstStyle/>
          <a:p>
            <a:pPr marL="45720" indent="0" algn="ctr">
              <a:buNone/>
            </a:pPr>
            <a:endParaRPr lang="ru-RU" sz="3600" b="1" dirty="0">
              <a:solidFill>
                <a:schemeClr val="bg2">
                  <a:lumMod val="50000"/>
                </a:schemeClr>
              </a:solidFill>
            </a:endParaRPr>
          </a:p>
        </p:txBody>
      </p:sp>
    </p:spTree>
    <p:extLst>
      <p:ext uri="{BB962C8B-B14F-4D97-AF65-F5344CB8AC3E}">
        <p14:creationId xmlns:p14="http://schemas.microsoft.com/office/powerpoint/2010/main" xmlns="" val="4137078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0"/>
            <a:ext cx="7643866" cy="1357298"/>
          </a:xfrm>
        </p:spPr>
        <p:txBody>
          <a:bodyPr/>
          <a:lstStyle/>
          <a:p>
            <a:pPr marL="0" indent="0" algn="ctr">
              <a:buNone/>
            </a:pPr>
            <a:r>
              <a:rPr lang="ru-RU" sz="2800" dirty="0" smtClean="0">
                <a:solidFill>
                  <a:schemeClr val="bg2">
                    <a:lumMod val="50000"/>
                  </a:schemeClr>
                </a:solidFill>
              </a:rPr>
              <a:t>Ранний детский аутизм (РДА)</a:t>
            </a:r>
            <a:endParaRPr lang="ru-RU" sz="2800" dirty="0">
              <a:solidFill>
                <a:schemeClr val="bg2">
                  <a:lumMod val="50000"/>
                </a:schemeClr>
              </a:solidFill>
            </a:endParaRPr>
          </a:p>
        </p:txBody>
      </p:sp>
      <p:sp>
        <p:nvSpPr>
          <p:cNvPr id="3" name="Объект 2"/>
          <p:cNvSpPr>
            <a:spLocks noGrp="1"/>
          </p:cNvSpPr>
          <p:nvPr>
            <p:ph sz="quarter" idx="13"/>
          </p:nvPr>
        </p:nvSpPr>
        <p:spPr>
          <a:xfrm>
            <a:off x="785786" y="1500174"/>
            <a:ext cx="7344816" cy="4104456"/>
          </a:xfrm>
        </p:spPr>
        <p:txBody>
          <a:bodyPr>
            <a:normAutofit/>
          </a:bodyPr>
          <a:lstStyle/>
          <a:p>
            <a:pPr marL="45720" indent="0">
              <a:buNone/>
            </a:pPr>
            <a:r>
              <a:rPr lang="ru-RU" sz="2000" dirty="0" smtClean="0">
                <a:solidFill>
                  <a:schemeClr val="accent4">
                    <a:lumMod val="50000"/>
                  </a:schemeClr>
                </a:solidFill>
              </a:rPr>
              <a:t>Одним из первых, кто описал ранний детский аутизм, был Л. </a:t>
            </a:r>
            <a:r>
              <a:rPr lang="ru-RU" sz="2000" dirty="0" err="1" smtClean="0">
                <a:solidFill>
                  <a:schemeClr val="accent4">
                    <a:lumMod val="50000"/>
                  </a:schemeClr>
                </a:solidFill>
              </a:rPr>
              <a:t>Каннер</a:t>
            </a:r>
            <a:r>
              <a:rPr lang="ru-RU" sz="2000" dirty="0" smtClean="0">
                <a:solidFill>
                  <a:schemeClr val="accent4">
                    <a:lumMod val="50000"/>
                  </a:schemeClr>
                </a:solidFill>
              </a:rPr>
              <a:t> (1943г.). Он обобщил основные проявления и выделил их в самостоятельное заболевание, поэтому РДА называется синдромом </a:t>
            </a:r>
            <a:r>
              <a:rPr lang="ru-RU" sz="2000" dirty="0" err="1" smtClean="0">
                <a:solidFill>
                  <a:schemeClr val="accent4">
                    <a:lumMod val="50000"/>
                  </a:schemeClr>
                </a:solidFill>
              </a:rPr>
              <a:t>Каннера</a:t>
            </a:r>
            <a:r>
              <a:rPr lang="ru-RU" sz="2000" dirty="0" smtClean="0">
                <a:solidFill>
                  <a:schemeClr val="accent4">
                    <a:lumMod val="50000"/>
                  </a:schemeClr>
                </a:solidFill>
              </a:rPr>
              <a:t>, а более лёгкие его формы носят название синдрома </a:t>
            </a:r>
            <a:r>
              <a:rPr lang="ru-RU" sz="2000" dirty="0" err="1" smtClean="0">
                <a:solidFill>
                  <a:schemeClr val="accent4">
                    <a:lumMod val="50000"/>
                  </a:schemeClr>
                </a:solidFill>
              </a:rPr>
              <a:t>Аспергера</a:t>
            </a:r>
            <a:r>
              <a:rPr lang="ru-RU" sz="2000" dirty="0" smtClean="0">
                <a:solidFill>
                  <a:schemeClr val="accent4">
                    <a:lumMod val="50000"/>
                  </a:schemeClr>
                </a:solidFill>
              </a:rPr>
              <a:t>, по имени автора, впервые их описавшего.</a:t>
            </a:r>
          </a:p>
          <a:p>
            <a:pPr marL="45720" indent="0">
              <a:buNone/>
            </a:pPr>
            <a:r>
              <a:rPr lang="ru-RU" sz="2000" dirty="0" smtClean="0">
                <a:solidFill>
                  <a:schemeClr val="accent4">
                    <a:lumMod val="50000"/>
                  </a:schemeClr>
                </a:solidFill>
              </a:rPr>
              <a:t>РДА-это совокупность нескольких видов проявлений, в число которых входит аутизм, различные аффективные проявления, агрессия</a:t>
            </a:r>
            <a:r>
              <a:rPr lang="ru-RU" dirty="0" smtClean="0"/>
              <a:t>. </a:t>
            </a:r>
            <a:endParaRPr lang="ru-RU" dirty="0"/>
          </a:p>
        </p:txBody>
      </p:sp>
    </p:spTree>
    <p:extLst>
      <p:ext uri="{BB962C8B-B14F-4D97-AF65-F5344CB8AC3E}">
        <p14:creationId xmlns:p14="http://schemas.microsoft.com/office/powerpoint/2010/main" xmlns="" val="2366024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04664"/>
            <a:ext cx="8568952" cy="1368152"/>
          </a:xfrm>
        </p:spPr>
        <p:txBody>
          <a:bodyPr/>
          <a:lstStyle/>
          <a:p>
            <a:pPr marL="0" indent="0" algn="ctr">
              <a:buNone/>
            </a:pPr>
            <a:r>
              <a:rPr lang="ru-RU" sz="2800" dirty="0" smtClean="0">
                <a:solidFill>
                  <a:schemeClr val="bg2">
                    <a:lumMod val="50000"/>
                  </a:schemeClr>
                </a:solidFill>
              </a:rPr>
              <a:t>Особенности психического развития детей с </a:t>
            </a:r>
            <a:r>
              <a:rPr lang="ru-RU" sz="2800" dirty="0" smtClean="0">
                <a:solidFill>
                  <a:schemeClr val="bg2">
                    <a:lumMod val="50000"/>
                  </a:schemeClr>
                </a:solidFill>
              </a:rPr>
              <a:t>РДА</a:t>
            </a:r>
            <a:endParaRPr lang="ru-RU" sz="2800" dirty="0"/>
          </a:p>
        </p:txBody>
      </p:sp>
      <p:sp>
        <p:nvSpPr>
          <p:cNvPr id="3" name="Объект 2"/>
          <p:cNvSpPr>
            <a:spLocks noGrp="1"/>
          </p:cNvSpPr>
          <p:nvPr>
            <p:ph sz="quarter" idx="13"/>
          </p:nvPr>
        </p:nvSpPr>
        <p:spPr>
          <a:xfrm>
            <a:off x="683568" y="2060848"/>
            <a:ext cx="7848872" cy="3978776"/>
          </a:xfrm>
        </p:spPr>
        <p:txBody>
          <a:bodyPr>
            <a:normAutofit fontScale="92500" lnSpcReduction="10000"/>
          </a:bodyPr>
          <a:lstStyle/>
          <a:p>
            <a:pPr marL="45720" indent="0">
              <a:buNone/>
            </a:pPr>
            <a:r>
              <a:rPr lang="ru-RU" dirty="0" smtClean="0">
                <a:solidFill>
                  <a:schemeClr val="accent4">
                    <a:lumMod val="50000"/>
                  </a:schemeClr>
                </a:solidFill>
              </a:rPr>
              <a:t>Развитие речи происходит по разному. У одних детей речь появляется раньше, чем у здоровых, а у другие речевое развитие задерживается. Но независимо от сроков появления речи выявляются нарушения формирования экспрессивной речи и существует недостаточность коммуникативной функции речи. До 5-6 лет дети могут не обращаться ко взрослым с вопросами, часто сами не отвечают на вопросы, которые им задают, или дают на них односложные ответы. Одновременно с этим можно отметить достаточно развитую «автономную» речь, разговор с самим собой. Для детей с РДА характерны явления </a:t>
            </a:r>
            <a:r>
              <a:rPr lang="ru-RU" dirty="0" err="1" smtClean="0">
                <a:solidFill>
                  <a:schemeClr val="accent4">
                    <a:lumMod val="50000"/>
                  </a:schemeClr>
                </a:solidFill>
              </a:rPr>
              <a:t>эхолалии</a:t>
            </a:r>
            <a:r>
              <a:rPr lang="ru-RU" dirty="0" smtClean="0">
                <a:solidFill>
                  <a:schemeClr val="accent4">
                    <a:lumMod val="50000"/>
                  </a:schemeClr>
                </a:solidFill>
              </a:rPr>
              <a:t>. Иногда дети рифмуют слова, часто применяют по отношению к себе местоимения и глаголы во втором и третьем лице. Речь может быть примитивной и одновременно содержать сложные  обороты и выражения.</a:t>
            </a:r>
            <a:endParaRPr lang="ru-RU" dirty="0">
              <a:solidFill>
                <a:schemeClr val="accent4">
                  <a:lumMod val="50000"/>
                </a:schemeClr>
              </a:solidFill>
            </a:endParaRPr>
          </a:p>
        </p:txBody>
      </p:sp>
    </p:spTree>
    <p:extLst>
      <p:ext uri="{BB962C8B-B14F-4D97-AF65-F5344CB8AC3E}">
        <p14:creationId xmlns:p14="http://schemas.microsoft.com/office/powerpoint/2010/main" xmlns="" val="649077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16632"/>
            <a:ext cx="8136903" cy="1080120"/>
          </a:xfrm>
        </p:spPr>
        <p:txBody>
          <a:bodyPr/>
          <a:lstStyle/>
          <a:p>
            <a:pPr marL="0" indent="0">
              <a:buNone/>
            </a:pPr>
            <a:r>
              <a:rPr lang="ru-RU" dirty="0" smtClean="0"/>
              <a:t> </a:t>
            </a:r>
            <a:endParaRPr lang="ru-RU" dirty="0"/>
          </a:p>
        </p:txBody>
      </p:sp>
      <p:sp>
        <p:nvSpPr>
          <p:cNvPr id="3" name="Объект 2"/>
          <p:cNvSpPr>
            <a:spLocks noGrp="1"/>
          </p:cNvSpPr>
          <p:nvPr>
            <p:ph sz="quarter" idx="13"/>
          </p:nvPr>
        </p:nvSpPr>
        <p:spPr>
          <a:xfrm>
            <a:off x="0" y="404664"/>
            <a:ext cx="5940152" cy="6048672"/>
          </a:xfrm>
        </p:spPr>
        <p:txBody>
          <a:bodyPr>
            <a:normAutofit fontScale="25000" lnSpcReduction="20000"/>
          </a:bodyPr>
          <a:lstStyle/>
          <a:p>
            <a:pPr marL="45720" indent="0">
              <a:buNone/>
            </a:pPr>
            <a:r>
              <a:rPr lang="ru-RU" sz="8000" dirty="0" smtClean="0">
                <a:solidFill>
                  <a:schemeClr val="accent4">
                    <a:lumMod val="50000"/>
                  </a:schemeClr>
                </a:solidFill>
              </a:rPr>
              <a:t>Интеллект при РДА  имеет свои особенности . Некоторыми исследователями установлено, что у большинства этих детей наблюдается отставание в интеллектуальном плане, у некоторых интеллект сохраняется. У детей с РДА часто возникает интерес к форме, цвету различных предметов, при отсутствии интереса к его обычному, функциональному значению. Часто у детей отмечается хорошая механическая слуховая и зрительная память. Они могут запомнить длинные куски текста, стихов, и т.д. Эти дети склонны к патологическому фантазированию. Фантазии обычно ярко окрашены и образны. Обучение для таких детей не становится ведущим видом деятельности. Ассоциативный процесс хаотичен. У детей с РДА  часто наблюдаются различные страхи – это страхи, связанные с изменением  привычной обстановки  и с неожиданн</a:t>
            </a:r>
            <a:r>
              <a:rPr lang="ru-RU" sz="7200" dirty="0" smtClean="0">
                <a:solidFill>
                  <a:schemeClr val="accent4">
                    <a:lumMod val="50000"/>
                  </a:schemeClr>
                </a:solidFill>
              </a:rPr>
              <a:t>ыми раздражителями</a:t>
            </a:r>
            <a:r>
              <a:rPr lang="ru-RU" sz="7200" dirty="0" smtClean="0"/>
              <a:t>. </a:t>
            </a:r>
          </a:p>
          <a:p>
            <a:pPr marL="45720" indent="0">
              <a:buNone/>
            </a:pPr>
            <a:endParaRPr lang="ru-RU" sz="7200"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endParaRPr lang="ru-RU" dirty="0" smtClean="0"/>
          </a:p>
          <a:p>
            <a:pPr marL="45720" indent="0">
              <a:buNone/>
            </a:pPr>
            <a:endParaRPr lang="ru-RU" dirty="0"/>
          </a:p>
          <a:p>
            <a:pPr marL="45720" indent="0">
              <a:buNone/>
            </a:pPr>
            <a:r>
              <a:rPr lang="ru-RU" dirty="0" smtClean="0"/>
              <a:t>н</a:t>
            </a:r>
          </a:p>
          <a:p>
            <a:pPr marL="45720" indent="0">
              <a:buNone/>
            </a:pPr>
            <a:endParaRPr lang="ru-RU" dirty="0" smtClean="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382585" y="2297740"/>
            <a:ext cx="2600073" cy="2505351"/>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029987" y="0"/>
            <a:ext cx="2952671" cy="2292424"/>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219091" y="4913607"/>
            <a:ext cx="2574461" cy="1799154"/>
          </a:xfrm>
          <a:prstGeom prst="rect">
            <a:avLst/>
          </a:prstGeom>
        </p:spPr>
      </p:pic>
    </p:spTree>
    <p:extLst>
      <p:ext uri="{BB962C8B-B14F-4D97-AF65-F5344CB8AC3E}">
        <p14:creationId xmlns:p14="http://schemas.microsoft.com/office/powerpoint/2010/main" xmlns="" val="3658903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7805767" cy="714356"/>
          </a:xfrm>
        </p:spPr>
        <p:txBody>
          <a:bodyPr/>
          <a:lstStyle/>
          <a:p>
            <a:pPr marL="0" indent="0">
              <a:buNone/>
            </a:pPr>
            <a:endParaRPr lang="ru-RU" dirty="0"/>
          </a:p>
        </p:txBody>
      </p:sp>
      <p:sp>
        <p:nvSpPr>
          <p:cNvPr id="3" name="Объект 2"/>
          <p:cNvSpPr>
            <a:spLocks noGrp="1"/>
          </p:cNvSpPr>
          <p:nvPr>
            <p:ph sz="quarter" idx="13"/>
          </p:nvPr>
        </p:nvSpPr>
        <p:spPr>
          <a:xfrm>
            <a:off x="500034" y="1000108"/>
            <a:ext cx="8072494" cy="4661140"/>
          </a:xfrm>
        </p:spPr>
        <p:txBody>
          <a:bodyPr>
            <a:normAutofit/>
          </a:bodyPr>
          <a:lstStyle/>
          <a:p>
            <a:pPr marL="45720" indent="0">
              <a:buNone/>
            </a:pP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Для моторики таких детей характерна вычурность мимики, всех движений, позы. Очень часто дети ходят на цыпочках. Движения часто лишены пластичности, они неуклюжи и угловаты, плохо координированы. Может наблюдаться </a:t>
            </a:r>
            <a:r>
              <a:rPr lang="ru-RU" sz="2400" dirty="0" err="1" smtClean="0">
                <a:solidFill>
                  <a:schemeClr val="accent4">
                    <a:lumMod val="50000"/>
                  </a:schemeClr>
                </a:solidFill>
                <a:latin typeface="Times New Roman" panose="02020603050405020304" pitchFamily="18" charset="0"/>
                <a:cs typeface="Times New Roman" panose="02020603050405020304" pitchFamily="18" charset="0"/>
              </a:rPr>
              <a:t>гипертонус</a:t>
            </a: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 или </a:t>
            </a:r>
            <a:r>
              <a:rPr lang="ru-RU" sz="2400" dirty="0" err="1" smtClean="0">
                <a:solidFill>
                  <a:schemeClr val="accent4">
                    <a:lumMod val="50000"/>
                  </a:schemeClr>
                </a:solidFill>
                <a:latin typeface="Times New Roman" panose="02020603050405020304" pitchFamily="18" charset="0"/>
                <a:cs typeface="Times New Roman" panose="02020603050405020304" pitchFamily="18" charset="0"/>
              </a:rPr>
              <a:t>гипотонус</a:t>
            </a: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 мышц. </a:t>
            </a:r>
            <a:endParaRPr lang="ru-RU" sz="2400" dirty="0" smtClean="0">
              <a:solidFill>
                <a:schemeClr val="accent4">
                  <a:lumMod val="50000"/>
                </a:schemeClr>
              </a:solidFill>
              <a:latin typeface="Times New Roman" panose="02020603050405020304" pitchFamily="18" charset="0"/>
              <a:cs typeface="Times New Roman" panose="02020603050405020304" pitchFamily="18" charset="0"/>
            </a:endParaRPr>
          </a:p>
          <a:p>
            <a:pPr marL="45720" indent="0">
              <a:buNone/>
            </a:pP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Обычно </a:t>
            </a:r>
            <a:r>
              <a:rPr lang="ru-RU" sz="2400" dirty="0" smtClean="0">
                <a:solidFill>
                  <a:schemeClr val="accent4">
                    <a:lumMod val="50000"/>
                  </a:schemeClr>
                </a:solidFill>
                <a:latin typeface="Times New Roman" panose="02020603050405020304" pitchFamily="18" charset="0"/>
                <a:cs typeface="Times New Roman" panose="02020603050405020304" pitchFamily="18" charset="0"/>
              </a:rPr>
              <a:t>задерживается формирование элементарных навыков самообслуживания(еда, одевание, раздевание, умывание). Мимика детей бледная, маловыразительная. </a:t>
            </a:r>
            <a:endParaRPr lang="ru-RU" sz="2400"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198211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352928" cy="1728192"/>
          </a:xfrm>
        </p:spPr>
        <p:txBody>
          <a:bodyPr/>
          <a:lstStyle/>
          <a:p>
            <a:pPr marL="0" indent="0" algn="ctr">
              <a:buNone/>
            </a:pPr>
            <a:r>
              <a:rPr lang="ru-RU" sz="2800" dirty="0" smtClean="0">
                <a:solidFill>
                  <a:schemeClr val="bg2">
                    <a:lumMod val="50000"/>
                  </a:schemeClr>
                </a:solidFill>
              </a:rPr>
              <a:t>Существуют определённые особенности зрительного и слухового восприятия.</a:t>
            </a:r>
            <a:endParaRPr lang="ru-RU" sz="2800" dirty="0">
              <a:solidFill>
                <a:schemeClr val="bg2">
                  <a:lumMod val="50000"/>
                </a:schemeClr>
              </a:solidFill>
            </a:endParaRPr>
          </a:p>
        </p:txBody>
      </p:sp>
      <p:sp>
        <p:nvSpPr>
          <p:cNvPr id="3" name="Объект 2"/>
          <p:cNvSpPr>
            <a:spLocks noGrp="1"/>
          </p:cNvSpPr>
          <p:nvPr>
            <p:ph sz="quarter" idx="13"/>
          </p:nvPr>
        </p:nvSpPr>
        <p:spPr>
          <a:xfrm>
            <a:off x="642910" y="1571612"/>
            <a:ext cx="7889530" cy="4756044"/>
          </a:xfrm>
        </p:spPr>
        <p:txBody>
          <a:bodyPr>
            <a:normAutofit fontScale="70000" lnSpcReduction="20000"/>
          </a:bodyPr>
          <a:lstStyle/>
          <a:p>
            <a:pPr>
              <a:buFont typeface="Wingdings" panose="05000000000000000000" pitchFamily="2" charset="2"/>
              <a:buChar char="Ø"/>
            </a:pPr>
            <a:r>
              <a:rPr lang="ru-RU" dirty="0" smtClean="0"/>
              <a:t> </a:t>
            </a:r>
            <a:r>
              <a:rPr lang="ru-RU" sz="3200" dirty="0" smtClean="0">
                <a:solidFill>
                  <a:schemeClr val="accent4">
                    <a:lumMod val="50000"/>
                  </a:schemeClr>
                </a:solidFill>
                <a:latin typeface="Times New Roman" panose="02020603050405020304" pitchFamily="18" charset="0"/>
                <a:cs typeface="Times New Roman" panose="02020603050405020304" pitchFamily="18" charset="0"/>
              </a:rPr>
              <a:t>Одной из специфических особенностей детей с РДА является отсутствие уже с раннего возраста зрительного контакта с окружающими. Дети на ранних этапах развития не фиксируют свой взгляд на предметах , смотрят «сквозь» них часто такие дети могут  подолгу рассматривать свои пальцы, перебирать ими около лица. Иногда у ребёнка наблюдается явления </a:t>
            </a:r>
            <a:r>
              <a:rPr lang="ru-RU" sz="3200" dirty="0" err="1" smtClean="0">
                <a:solidFill>
                  <a:schemeClr val="accent4">
                    <a:lumMod val="50000"/>
                  </a:schemeClr>
                </a:solidFill>
                <a:latin typeface="Times New Roman" panose="02020603050405020304" pitchFamily="18" charset="0"/>
                <a:cs typeface="Times New Roman" panose="02020603050405020304" pitchFamily="18" charset="0"/>
              </a:rPr>
              <a:t>гипертенезии</a:t>
            </a:r>
            <a:r>
              <a:rPr lang="ru-RU" sz="3200" dirty="0" smtClean="0">
                <a:solidFill>
                  <a:schemeClr val="accent4">
                    <a:lumMod val="50000"/>
                  </a:schemeClr>
                </a:solidFill>
                <a:latin typeface="Times New Roman" panose="02020603050405020304" pitchFamily="18" charset="0"/>
                <a:cs typeface="Times New Roman" panose="02020603050405020304" pitchFamily="18" charset="0"/>
              </a:rPr>
              <a:t>: ребёнок боится яркого света, ярко одетых людей.</a:t>
            </a:r>
          </a:p>
          <a:p>
            <a:pPr>
              <a:buFont typeface="Wingdings" panose="05000000000000000000" pitchFamily="2" charset="2"/>
              <a:buChar char="Ø"/>
            </a:pPr>
            <a:r>
              <a:rPr lang="ru-RU" sz="3200" dirty="0" smtClean="0">
                <a:solidFill>
                  <a:schemeClr val="accent4">
                    <a:lumMod val="50000"/>
                  </a:schemeClr>
                </a:solidFill>
                <a:latin typeface="Times New Roman" panose="02020603050405020304" pitchFamily="18" charset="0"/>
                <a:cs typeface="Times New Roman" panose="02020603050405020304" pitchFamily="18" charset="0"/>
              </a:rPr>
              <a:t> Слуховое восприятие тоже имеет свои особенности. Аутичные дети, в отличие от здоровых. Могут не реагировать на слуховые раздражители. Обычно они лучше реагируют на тихие звуки и не воспринимают громкие. Многие педагоги отмечают у детей РДА любовь к музыке. Иногда только музыка помогает родителям корректировать поведение ребёнка</a:t>
            </a:r>
            <a:r>
              <a:rPr lang="ru-RU" sz="3200" dirty="0" smtClean="0">
                <a:solidFill>
                  <a:schemeClr val="accent4">
                    <a:lumMod val="50000"/>
                  </a:schemeClr>
                </a:solidFill>
              </a:rPr>
              <a:t>.</a:t>
            </a:r>
            <a:endParaRPr lang="ru-RU" sz="3200" dirty="0">
              <a:solidFill>
                <a:schemeClr val="accent4">
                  <a:lumMod val="50000"/>
                </a:schemeClr>
              </a:solidFill>
            </a:endParaRPr>
          </a:p>
        </p:txBody>
      </p:sp>
    </p:spTree>
    <p:extLst>
      <p:ext uri="{BB962C8B-B14F-4D97-AF65-F5344CB8AC3E}">
        <p14:creationId xmlns:p14="http://schemas.microsoft.com/office/powerpoint/2010/main" xmlns="" val="2789709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568952" cy="1196752"/>
          </a:xfrm>
        </p:spPr>
        <p:txBody>
          <a:bodyPr/>
          <a:lstStyle/>
          <a:p>
            <a:pPr marL="0" indent="0" algn="ctr">
              <a:buNone/>
            </a:pPr>
            <a:r>
              <a:rPr lang="ru-RU" sz="2000" dirty="0">
                <a:solidFill>
                  <a:schemeClr val="bg2">
                    <a:lumMod val="50000"/>
                  </a:schemeClr>
                </a:solidFill>
              </a:rPr>
              <a:t>Основными расстройствами при РДА являются аутизм и </a:t>
            </a:r>
            <a:r>
              <a:rPr lang="ru-RU" sz="2000" dirty="0" err="1">
                <a:solidFill>
                  <a:schemeClr val="bg2">
                    <a:lumMod val="50000"/>
                  </a:schemeClr>
                </a:solidFill>
              </a:rPr>
              <a:t>аффиктивные</a:t>
            </a:r>
            <a:r>
              <a:rPr lang="ru-RU" sz="2000" dirty="0">
                <a:solidFill>
                  <a:schemeClr val="bg2">
                    <a:lumMod val="50000"/>
                  </a:schemeClr>
                </a:solidFill>
              </a:rPr>
              <a:t> </a:t>
            </a:r>
            <a:r>
              <a:rPr lang="ru-RU" sz="2000" dirty="0" smtClean="0">
                <a:solidFill>
                  <a:schemeClr val="bg2">
                    <a:lumMod val="50000"/>
                  </a:schemeClr>
                </a:solidFill>
              </a:rPr>
              <a:t>расстройства.</a:t>
            </a:r>
            <a:endParaRPr lang="ru-RU" sz="2000" dirty="0">
              <a:solidFill>
                <a:schemeClr val="bg2">
                  <a:lumMod val="50000"/>
                </a:schemeClr>
              </a:solidFill>
            </a:endParaRPr>
          </a:p>
        </p:txBody>
      </p:sp>
      <p:sp>
        <p:nvSpPr>
          <p:cNvPr id="3" name="Объект 2"/>
          <p:cNvSpPr>
            <a:spLocks noGrp="1"/>
          </p:cNvSpPr>
          <p:nvPr>
            <p:ph sz="quarter" idx="13"/>
          </p:nvPr>
        </p:nvSpPr>
        <p:spPr>
          <a:xfrm>
            <a:off x="251520" y="1484784"/>
            <a:ext cx="4752528" cy="5112568"/>
          </a:xfrm>
        </p:spPr>
        <p:txBody>
          <a:bodyPr>
            <a:normAutofit fontScale="85000" lnSpcReduction="20000"/>
          </a:bodyPr>
          <a:lstStyle/>
          <a:p>
            <a:pPr marL="45720" indent="0">
              <a:buNone/>
            </a:pPr>
            <a:r>
              <a:rPr lang="ru-RU" dirty="0" smtClean="0">
                <a:solidFill>
                  <a:schemeClr val="accent4">
                    <a:lumMod val="50000"/>
                  </a:schemeClr>
                </a:solidFill>
              </a:rPr>
              <a:t> Дети с этим синдромом активно стремятся к одиночеству. Они постоянно пытаются воспроизводить одни и те же стереотипные действия, которые вызывают у них приятные ощущения. Все дети с РДА испытывают большие трудности во взаимодействии с миром. Аутичный ребёнок ведёт себя так, как будто он находится один. Он играет один, разговаривает сам с собой, чаще молчит…Аутичные дети могут эмоционально не реагировать на окружающую ситуацию, бывают безразличны к близким, при этом они часто ранимы, пугливы, чувствительны, к повышенному, резкому тону.</a:t>
            </a:r>
          </a:p>
          <a:p>
            <a:pPr marL="45720" indent="0">
              <a:buNone/>
            </a:pPr>
            <a:r>
              <a:rPr lang="ru-RU" dirty="0" smtClean="0">
                <a:solidFill>
                  <a:schemeClr val="accent4">
                    <a:lumMod val="50000"/>
                  </a:schemeClr>
                </a:solidFill>
              </a:rPr>
              <a:t>Существует несколько классификаций РДА.</a:t>
            </a:r>
          </a:p>
          <a:p>
            <a:pPr marL="45720" indent="0">
              <a:buNone/>
            </a:pPr>
            <a:endParaRPr lang="ru-RU" dirty="0" smtClean="0">
              <a:solidFill>
                <a:schemeClr val="accent4">
                  <a:lumMod val="50000"/>
                </a:schemeClr>
              </a:solidFill>
            </a:endParaRPr>
          </a:p>
          <a:p>
            <a:pPr marL="45720" indent="0">
              <a:buNone/>
            </a:pPr>
            <a:endParaRPr lang="ru-RU" dirty="0">
              <a:solidFill>
                <a:schemeClr val="accent4">
                  <a:lumMod val="50000"/>
                </a:schemeClr>
              </a:solidFill>
            </a:endParaRPr>
          </a:p>
          <a:p>
            <a:pPr marL="45720" indent="0">
              <a:buNone/>
            </a:pPr>
            <a:endParaRPr lang="ru-RU" dirty="0">
              <a:solidFill>
                <a:schemeClr val="accent4">
                  <a:lumMod val="50000"/>
                </a:schemeClr>
              </a:solidFill>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148064" y="1484784"/>
            <a:ext cx="3995936" cy="4608512"/>
          </a:xfrm>
          <a:prstGeom prst="rect">
            <a:avLst/>
          </a:prstGeom>
        </p:spPr>
      </p:pic>
    </p:spTree>
    <p:extLst>
      <p:ext uri="{BB962C8B-B14F-4D97-AF65-F5344CB8AC3E}">
        <p14:creationId xmlns:p14="http://schemas.microsoft.com/office/powerpoint/2010/main" xmlns="" val="423923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1268760"/>
            <a:ext cx="6912768" cy="5184576"/>
          </a:xfrm>
        </p:spPr>
        <p:txBody>
          <a:bodyPr>
            <a:noAutofit/>
          </a:bodyPr>
          <a:lstStyle/>
          <a:p>
            <a:pPr marL="45720" indent="0">
              <a:buNone/>
            </a:pPr>
            <a:r>
              <a:rPr lang="ru-RU" sz="2000" b="1" u="sng" dirty="0" smtClean="0">
                <a:solidFill>
                  <a:schemeClr val="bg2">
                    <a:lumMod val="50000"/>
                  </a:schemeClr>
                </a:solidFill>
              </a:rPr>
              <a:t>1-я группа-</a:t>
            </a:r>
            <a:r>
              <a:rPr lang="ru-RU" sz="2000" u="sng" dirty="0" smtClean="0">
                <a:solidFill>
                  <a:schemeClr val="bg2">
                    <a:lumMod val="50000"/>
                  </a:schemeClr>
                </a:solidFill>
              </a:rPr>
              <a:t>дети с отрешенностью от внешней среды</a:t>
            </a:r>
            <a:r>
              <a:rPr lang="ru-RU" sz="2000" u="sng" dirty="0" smtClean="0">
                <a:solidFill>
                  <a:schemeClr val="accent4">
                    <a:lumMod val="50000"/>
                  </a:schemeClr>
                </a:solidFill>
              </a:rPr>
              <a:t>. </a:t>
            </a:r>
          </a:p>
          <a:p>
            <a:pPr marL="45720" indent="0">
              <a:buNone/>
            </a:pPr>
            <a:r>
              <a:rPr lang="ru-RU" sz="1800" dirty="0" smtClean="0">
                <a:solidFill>
                  <a:schemeClr val="accent4">
                    <a:lumMod val="50000"/>
                  </a:schemeClr>
                </a:solidFill>
              </a:rPr>
              <a:t>Относящиеся к этой группе дети характеризуются наиболее тяжелыми нарушениями психического тонуса и произвольной деятельности. Они наиболее тяжелы в проявлениях аутизма: не имеют потребности в контактах, не овладевают навыками социального поведения. У них не наблюдаются стереотипные действия, нет стремления к поддержанию привычного постоянства окружающей среды. Ребёнок постоянно переходит от одного предмета к другому, но мгновенно теряет к ним интерес.  В первые годы жизни у этих детей отличают следующие признаки: застывший взгляд ,отсутствие ответа на улыбку матери, отсутствие чувства голода, холода, реакции на боль. Они не требуют внимания родителей, хотя полностью беспомощны, почти или совсем не владеют навыками самообслуживания, примитивной игрой. Нередко подозреваются в глухоте или слепоте из-за того, что не откликаются на зов, не оборачиваются. </a:t>
            </a:r>
            <a:endParaRPr lang="ru-RU" sz="1800" dirty="0">
              <a:solidFill>
                <a:schemeClr val="accent4">
                  <a:lumMod val="50000"/>
                </a:schemeClr>
              </a:solidFill>
            </a:endParaRPr>
          </a:p>
        </p:txBody>
      </p:sp>
      <p:sp>
        <p:nvSpPr>
          <p:cNvPr id="4" name="Заголовок 3"/>
          <p:cNvSpPr>
            <a:spLocks noGrp="1"/>
          </p:cNvSpPr>
          <p:nvPr>
            <p:ph type="title"/>
          </p:nvPr>
        </p:nvSpPr>
        <p:spPr>
          <a:xfrm>
            <a:off x="0" y="0"/>
            <a:ext cx="9144000" cy="1196752"/>
          </a:xfrm>
        </p:spPr>
        <p:txBody>
          <a:bodyPr/>
          <a:lstStyle/>
          <a:p>
            <a:pPr marL="0" indent="0" algn="ctr">
              <a:buNone/>
            </a:pPr>
            <a:r>
              <a:rPr lang="ru-RU" sz="2400" dirty="0" smtClean="0">
                <a:solidFill>
                  <a:schemeClr val="bg2">
                    <a:lumMod val="50000"/>
                  </a:schemeClr>
                </a:solidFill>
              </a:rPr>
              <a:t>О.С. Никольской в 1985-1987 </a:t>
            </a:r>
            <a:r>
              <a:rPr lang="ru-RU" sz="2400" dirty="0" err="1" smtClean="0">
                <a:solidFill>
                  <a:schemeClr val="bg2">
                    <a:lumMod val="50000"/>
                  </a:schemeClr>
                </a:solidFill>
              </a:rPr>
              <a:t>г.г</a:t>
            </a:r>
            <a:r>
              <a:rPr lang="ru-RU" sz="2400" dirty="0" smtClean="0">
                <a:solidFill>
                  <a:schemeClr val="bg2">
                    <a:lumMod val="50000"/>
                  </a:schemeClr>
                </a:solidFill>
              </a:rPr>
              <a:t>. выделены четыре </a:t>
            </a:r>
            <a:br>
              <a:rPr lang="ru-RU" sz="2400" dirty="0" smtClean="0">
                <a:solidFill>
                  <a:schemeClr val="bg2">
                    <a:lumMod val="50000"/>
                  </a:schemeClr>
                </a:solidFill>
              </a:rPr>
            </a:br>
            <a:r>
              <a:rPr lang="ru-RU" sz="2400" dirty="0" smtClean="0">
                <a:solidFill>
                  <a:schemeClr val="bg2">
                    <a:lumMod val="50000"/>
                  </a:schemeClr>
                </a:solidFill>
              </a:rPr>
              <a:t>основные группы раннего детского </a:t>
            </a:r>
            <a:br>
              <a:rPr lang="ru-RU" sz="2400" dirty="0" smtClean="0">
                <a:solidFill>
                  <a:schemeClr val="bg2">
                    <a:lumMod val="50000"/>
                  </a:schemeClr>
                </a:solidFill>
              </a:rPr>
            </a:br>
            <a:r>
              <a:rPr lang="ru-RU" sz="2400" dirty="0" smtClean="0">
                <a:solidFill>
                  <a:schemeClr val="bg2">
                    <a:lumMod val="50000"/>
                  </a:schemeClr>
                </a:solidFill>
              </a:rPr>
              <a:t>аутизма</a:t>
            </a:r>
            <a:r>
              <a:rPr lang="ru-RU" sz="2800" dirty="0" smtClean="0">
                <a:solidFill>
                  <a:schemeClr val="bg2">
                    <a:lumMod val="50000"/>
                  </a:schemeClr>
                </a:solidFill>
              </a:rPr>
              <a:t>.</a:t>
            </a:r>
            <a:endParaRPr lang="ru-RU" sz="2800" dirty="0">
              <a:solidFill>
                <a:schemeClr val="bg2">
                  <a:lumMod val="50000"/>
                </a:schemeClr>
              </a:solidFill>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948264" y="4731338"/>
            <a:ext cx="2195736" cy="1887091"/>
          </a:xfrm>
          <a:prstGeom prst="rect">
            <a:avLst/>
          </a:prstGeom>
        </p:spPr>
      </p:pic>
    </p:spTree>
    <p:extLst>
      <p:ext uri="{BB962C8B-B14F-4D97-AF65-F5344CB8AC3E}">
        <p14:creationId xmlns:p14="http://schemas.microsoft.com/office/powerpoint/2010/main" xmlns="" val="23110981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424936" cy="692696"/>
          </a:xfrm>
        </p:spPr>
        <p:txBody>
          <a:bodyPr/>
          <a:lstStyle/>
          <a:p>
            <a:pPr marL="0" indent="0" algn="ctr">
              <a:buNone/>
            </a:pPr>
            <a:r>
              <a:rPr lang="ru-RU" sz="2400" u="sng" dirty="0">
                <a:solidFill>
                  <a:schemeClr val="bg2">
                    <a:lumMod val="50000"/>
                  </a:schemeClr>
                </a:solidFill>
              </a:rPr>
              <a:t>2-я группа -  дети с отвержением внешней среды</a:t>
            </a:r>
            <a:r>
              <a:rPr lang="ru-RU" sz="2000" u="sng" dirty="0">
                <a:solidFill>
                  <a:schemeClr val="accent4">
                    <a:lumMod val="50000"/>
                  </a:schemeClr>
                </a:solidFill>
              </a:rPr>
              <a:t/>
            </a:r>
            <a:br>
              <a:rPr lang="ru-RU" sz="2000" u="sng" dirty="0">
                <a:solidFill>
                  <a:schemeClr val="accent4">
                    <a:lumMod val="50000"/>
                  </a:schemeClr>
                </a:solidFill>
              </a:rPr>
            </a:br>
            <a:endParaRPr lang="ru-RU" sz="2000" dirty="0"/>
          </a:p>
        </p:txBody>
      </p:sp>
      <p:sp>
        <p:nvSpPr>
          <p:cNvPr id="3" name="Объект 2"/>
          <p:cNvSpPr>
            <a:spLocks noGrp="1"/>
          </p:cNvSpPr>
          <p:nvPr>
            <p:ph sz="quarter" idx="13"/>
          </p:nvPr>
        </p:nvSpPr>
        <p:spPr>
          <a:xfrm>
            <a:off x="0" y="764704"/>
            <a:ext cx="5652120" cy="5904656"/>
          </a:xfrm>
        </p:spPr>
        <p:txBody>
          <a:bodyPr>
            <a:noAutofit/>
          </a:bodyPr>
          <a:lstStyle/>
          <a:p>
            <a:pPr marL="45720" indent="0">
              <a:buNone/>
            </a:pPr>
            <a:r>
              <a:rPr lang="ru-RU" sz="1600" dirty="0" smtClean="0">
                <a:solidFill>
                  <a:schemeClr val="accent4">
                    <a:lumMod val="50000"/>
                  </a:schemeClr>
                </a:solidFill>
              </a:rPr>
              <a:t>Они более активны, чем дети 1-й группы: избирательно контактны со средой, реагируют на холод, голод, боль. Им свойственны переживания, удовольствия и неудовольствия. Страхи перед окружающим у них сильнее, чем у других детей с ранним детским аутизмом. При изменении привычной окружающей обстановки у таких детей наблюдаются аффекты, страхи, протест, плач. Они заглушают неприятные воздействия извне при помощи многочисленных стереотипий: </a:t>
            </a:r>
            <a:r>
              <a:rPr lang="ru-RU" sz="1600" b="1" dirty="0" smtClean="0">
                <a:solidFill>
                  <a:schemeClr val="accent4">
                    <a:lumMod val="50000"/>
                  </a:schemeClr>
                </a:solidFill>
              </a:rPr>
              <a:t>двигательны</a:t>
            </a:r>
            <a:r>
              <a:rPr lang="ru-RU" sz="1600" dirty="0" smtClean="0">
                <a:solidFill>
                  <a:schemeClr val="accent4">
                    <a:lumMod val="50000"/>
                  </a:schemeClr>
                </a:solidFill>
              </a:rPr>
              <a:t>х(прыжки, взмахи руками, раскачивания, перебежки и т.д.)</a:t>
            </a:r>
            <a:r>
              <a:rPr lang="ru-RU" sz="1600" b="1" dirty="0" smtClean="0">
                <a:solidFill>
                  <a:schemeClr val="accent4">
                    <a:lumMod val="50000"/>
                  </a:schemeClr>
                </a:solidFill>
              </a:rPr>
              <a:t>речевых ( </a:t>
            </a:r>
            <a:r>
              <a:rPr lang="ru-RU" sz="1600" dirty="0" smtClean="0">
                <a:solidFill>
                  <a:schemeClr val="accent4">
                    <a:lumMod val="50000"/>
                  </a:schemeClr>
                </a:solidFill>
              </a:rPr>
              <a:t>скандирование слов, стихов, </a:t>
            </a:r>
            <a:r>
              <a:rPr lang="ru-RU" sz="1600" dirty="0" err="1" smtClean="0">
                <a:solidFill>
                  <a:schemeClr val="accent4">
                    <a:lumMod val="50000"/>
                  </a:schemeClr>
                </a:solidFill>
              </a:rPr>
              <a:t>эхолалий</a:t>
            </a:r>
            <a:r>
              <a:rPr lang="ru-RU" sz="1600" b="1" dirty="0" smtClean="0">
                <a:solidFill>
                  <a:schemeClr val="accent4">
                    <a:lumMod val="50000"/>
                  </a:schemeClr>
                </a:solidFill>
              </a:rPr>
              <a:t>), сенсорных (</a:t>
            </a:r>
            <a:r>
              <a:rPr lang="ru-RU" sz="1600" dirty="0" smtClean="0">
                <a:solidFill>
                  <a:schemeClr val="accent4">
                    <a:lumMod val="50000"/>
                  </a:schemeClr>
                </a:solidFill>
              </a:rPr>
              <a:t>самораздражение зрения, слуха, трясение тряпочек и т.д.).</a:t>
            </a:r>
          </a:p>
          <a:p>
            <a:pPr marL="45720" indent="0">
              <a:buNone/>
            </a:pPr>
            <a:r>
              <a:rPr lang="ru-RU" sz="1600" b="1" dirty="0" smtClean="0">
                <a:solidFill>
                  <a:schemeClr val="accent4">
                    <a:lumMod val="50000"/>
                  </a:schemeClr>
                </a:solidFill>
              </a:rPr>
              <a:t>У </a:t>
            </a:r>
            <a:r>
              <a:rPr lang="ru-RU" sz="1600" dirty="0" smtClean="0">
                <a:solidFill>
                  <a:schemeClr val="accent4">
                    <a:lumMod val="50000"/>
                  </a:schemeClr>
                </a:solidFill>
              </a:rPr>
              <a:t>детей отмечаются однообразные игры, задержка в формировании навыков самообслуживания, возможны двигательные возбуждения (вспышки  агрессии, паническое бегство без учёта опасности).Часто наблюдается примитивная «симбиотическая» связь с матерью, основанная на необходимости ежеминутного её присутствия. При адекватной длительной коррекции дети 2-й группы могут быть подготовлены к обучению во вспомогательной  (иногда в массовой) школе.</a:t>
            </a:r>
            <a:endParaRPr lang="ru-RU" sz="1600" b="1" dirty="0" smtClean="0">
              <a:solidFill>
                <a:schemeClr val="accent4">
                  <a:lumMod val="50000"/>
                </a:schemeClr>
              </a:solidFill>
            </a:endParaRPr>
          </a:p>
          <a:p>
            <a:pPr marL="45720" indent="0">
              <a:buNone/>
            </a:pPr>
            <a:endParaRPr lang="ru-RU" sz="1800" dirty="0" smtClean="0">
              <a:solidFill>
                <a:schemeClr val="accent4">
                  <a:lumMod val="50000"/>
                </a:schemeClr>
              </a:solidFill>
            </a:endParaRPr>
          </a:p>
          <a:p>
            <a:pPr marL="45720" indent="0">
              <a:buNone/>
            </a:pPr>
            <a:endParaRPr lang="ru-RU" sz="1800" dirty="0" smtClean="0"/>
          </a:p>
          <a:p>
            <a:pPr marL="45720" indent="0">
              <a:buNone/>
            </a:pPr>
            <a:endParaRPr lang="ru-RU" sz="1800" u="sng" dirty="0" smtClean="0"/>
          </a:p>
          <a:p>
            <a:pPr marL="45720" indent="0">
              <a:buNone/>
            </a:pPr>
            <a:endParaRPr lang="ru-RU" sz="1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652120" y="908720"/>
            <a:ext cx="3168352" cy="2736304"/>
          </a:xfrm>
          <a:prstGeom prst="rect">
            <a:avLst/>
          </a:prstGeom>
        </p:spPr>
      </p:pic>
    </p:spTree>
    <p:extLst>
      <p:ext uri="{BB962C8B-B14F-4D97-AF65-F5344CB8AC3E}">
        <p14:creationId xmlns:p14="http://schemas.microsoft.com/office/powerpoint/2010/main" xmlns="" val="3426966016"/>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708</TotalTime>
  <Words>1447</Words>
  <Application>Microsoft Office PowerPoint</Application>
  <PresentationFormat>Экран (4:3)</PresentationFormat>
  <Paragraphs>102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Воздушный поток</vt:lpstr>
      <vt:lpstr> Характеристика психического развития аутичных детей.</vt:lpstr>
      <vt:lpstr>Ранний детский аутизм (РДА)</vt:lpstr>
      <vt:lpstr>Особенности психического развития детей с РДА</vt:lpstr>
      <vt:lpstr> </vt:lpstr>
      <vt:lpstr>Слайд 5</vt:lpstr>
      <vt:lpstr>Существуют определённые особенности зрительного и слухового восприятия.</vt:lpstr>
      <vt:lpstr>Основными расстройствами при РДА являются аутизм и аффиктивные расстройства.</vt:lpstr>
      <vt:lpstr>О.С. Никольской в 1985-1987 г.г. выделены четыре  основные группы раннего детского  аутизма.</vt:lpstr>
      <vt:lpstr>2-я группа -  дети с отвержением внешней среды </vt:lpstr>
      <vt:lpstr>3-я группа – дети с замещением внешней среды</vt:lpstr>
      <vt:lpstr>4-я группа-дети со сверхтормозимостью окружающей среды</vt:lpstr>
      <vt:lpstr>МКБ-10:</vt:lpstr>
      <vt:lpstr>Дети с аутизмом считают  не нормальным  мир вокруг них!!! </vt:lpstr>
      <vt:lpstr>СПАСИБО ЗА ВНИМАНИЕ!!!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Характеристика психического развития аутичных детей.</dc:title>
  <dc:creator>Admin</dc:creator>
  <cp:lastModifiedBy>1</cp:lastModifiedBy>
  <cp:revision>79</cp:revision>
  <dcterms:created xsi:type="dcterms:W3CDTF">2018-05-15T08:01:09Z</dcterms:created>
  <dcterms:modified xsi:type="dcterms:W3CDTF">2018-05-16T18:27:15Z</dcterms:modified>
</cp:coreProperties>
</file>