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2" r:id="rId3"/>
    <p:sldId id="294" r:id="rId4"/>
    <p:sldId id="293" r:id="rId5"/>
    <p:sldId id="296" r:id="rId6"/>
    <p:sldId id="297" r:id="rId7"/>
    <p:sldId id="298" r:id="rId8"/>
    <p:sldId id="265" r:id="rId9"/>
    <p:sldId id="300" r:id="rId10"/>
    <p:sldId id="301" r:id="rId11"/>
    <p:sldId id="303" r:id="rId12"/>
    <p:sldId id="270" r:id="rId13"/>
    <p:sldId id="271" r:id="rId14"/>
    <p:sldId id="304" r:id="rId15"/>
    <p:sldId id="272" r:id="rId16"/>
    <p:sldId id="305" r:id="rId17"/>
    <p:sldId id="307" r:id="rId18"/>
    <p:sldId id="30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6" autoAdjust="0"/>
    <p:restoredTop sz="94660"/>
  </p:normalViewPr>
  <p:slideViewPr>
    <p:cSldViewPr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E676E1C-0D47-4731-A872-797838729F1C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7524ABFD-0489-40FB-98C9-8E4FB7B4A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D02A21-181F-4446-A8FF-CC9D00B5EF0D}" type="slidenum">
              <a:rPr lang="ru-RU" sz="1200" b="0">
                <a:latin typeface="Calibri" pitchFamily="34" charset="0"/>
              </a:rPr>
              <a:pPr algn="r"/>
              <a:t>3</a:t>
            </a:fld>
            <a:endParaRPr lang="ru-RU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2D295-4BF7-4136-8BF2-D24F3DFD6D8C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28A4-3B0B-4CEE-B94B-ED4AEBD3C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E4E9D-884C-40D8-91BC-347FF015B8E4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6714-8C61-4814-9BE2-2373DCC7D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34785-D597-47D7-933E-8986E288D5DE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7352D-F070-4877-9038-285450FF5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4B895-C5FA-43B6-8390-4BC6F7C847B4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52041-2EAA-4267-97D4-76C43BFEC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20F35-E8CE-4BAB-BA2F-36C0D376AB5E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A1C7-DD7D-4972-BE7C-8BE85E424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15E04-E315-444D-87FA-F063F88E7144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E9E95-5BB1-496F-B64C-9F4825D65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ABDC4-B529-4AB1-98B9-327CB4E0F22A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6859-6172-4968-8CF4-F0E728949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5FD8C-3B57-487A-B60C-39A8635F87FF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E1896-142B-4909-9FBF-32AE96F41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C7CFA-8965-46FF-8F99-CEAEF6BB0117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044F8-9D1A-4D52-96B0-79F3F204D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76524-CDCE-4651-BB5C-56A33F00B52C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B44E6-7C58-4F25-9C92-0C2688BBA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A45E-E59D-44E1-AD95-4E1F8FAA72CE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5E82C-842E-43FD-B2B6-4E98D74E2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C08A43-5467-4E35-8F96-4C86AA2EF8E2}" type="datetimeFigureOut">
              <a:rPr lang="ru-RU"/>
              <a:pPr>
                <a:defRPr/>
              </a:pPr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AA0B73-6921-4486-BC58-A62E1BEAE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pandia.ru/text/category/zolotie_moneti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5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image" Target="../media/image4.jpeg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itaty.ru/c/iz-multfilmov/pro-carya/" TargetMode="External"/><Relationship Id="rId2" Type="http://schemas.openxmlformats.org/officeDocument/2006/relationships/hyperlink" Target="https://citaty.ru/c/iz-multfilmov/pro-kony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s://citaty.ru/c/iz-multfilmov/pro-zhizn/" TargetMode="External"/><Relationship Id="rId4" Type="http://schemas.openxmlformats.org/officeDocument/2006/relationships/hyperlink" Target="https://citaty.ru/c/iz-multfilmov/pro-ruzhj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http://01varvara.files.wordpress.com/2008/03/boris-olshansky-great-russia-2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500063" y="142875"/>
            <a:ext cx="8215312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>
                <a:solidFill>
                  <a:srgbClr val="002060"/>
                </a:solidFill>
                <a:latin typeface="Arial" charset="0"/>
                <a:cs typeface="Arial" charset="0"/>
              </a:rPr>
              <a:t>Интерактивная игра «Деньги»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и задачки.</a:t>
            </a:r>
          </a:p>
        </p:txBody>
      </p:sp>
      <p:sp>
        <p:nvSpPr>
          <p:cNvPr id="4" name="Скругленный прямоугольник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957763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 algn="ctr">
            <a:solidFill>
              <a:schemeClr val="bg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hlink"/>
                </a:solidFill>
              </a:rPr>
              <a:t>8. </a:t>
            </a:r>
            <a:r>
              <a:rPr lang="ru-RU" sz="2800" i="1" smtClean="0">
                <a:solidFill>
                  <a:schemeClr val="hlink"/>
                </a:solidFill>
              </a:rPr>
              <a:t>Я иду в «страну Дураков», там есть поле чудес, я хочу там закопать деньги в землю, чтобы наутро выросло дерево, увешанное </a:t>
            </a:r>
            <a:r>
              <a:rPr lang="ru-RU" sz="2800" i="1" smtClean="0">
                <a:solidFill>
                  <a:schemeClr val="hlink"/>
                </a:solidFill>
                <a:hlinkClick r:id="rId2" tooltip="Золотые монеты"/>
              </a:rPr>
              <a:t>золотыми монетами</a:t>
            </a:r>
            <a:r>
              <a:rPr lang="ru-RU" sz="2800" smtClean="0">
                <a:solidFill>
                  <a:schemeClr val="hlink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hlink"/>
                </a:solidFill>
              </a:rPr>
              <a:t>9.А я ничего не буду. Я экономить буду.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hlink"/>
                </a:solidFill>
              </a:rPr>
              <a:t>10.Желаешь разбогатеть, странник? – спросило у него говорящее дерево. – Только сегодня и только здесь, самый большой приз – два полцарства. Рискни и почувствуй удачу на вкус!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b="1" smtClean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ru-RU" sz="1000" b="1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7664632" y="4659661"/>
            <a:ext cx="1470520" cy="243851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ru-RU" smtClean="0"/>
              <a:t>Трудная задачка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 </a:t>
            </a:r>
            <a:r>
              <a:rPr lang="ru-RU" sz="2400" smtClean="0">
                <a:solidFill>
                  <a:schemeClr val="hlink"/>
                </a:solidFill>
              </a:rPr>
              <a:t>Лиса Алиса и кот Базилио привели Буратино на пустырь.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hlink"/>
                </a:solidFill>
              </a:rPr>
              <a:t>- Это поле чудес: если закопаешь золотые монеты, наутро вырастет дерево, на котором будет в 3 раза больше золотых монет. Затем полученные монеты можно снова закопать в землю, и снова вырастет дерево с монетами. Так можно снять несколько урожаев. Мы можем посторожить ночыо эти монеты.В награду за услуги лиса и кот потребовали отдавать им после каждого урожая 9 монет. Подумав немного, Буратино не согласился с их требованиями. Он заявил, что после двух урожаев у него совсем не останется денег. Уж лучше он сам посторожит.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hlink"/>
                </a:solidFill>
              </a:rPr>
              <a:t>Сколько золотых монет было у Буратино</a:t>
            </a:r>
            <a:r>
              <a:rPr lang="ru-RU" sz="2400" smtClean="0"/>
              <a:t>?</a:t>
            </a:r>
          </a:p>
        </p:txBody>
      </p:sp>
      <p:pic>
        <p:nvPicPr>
          <p:cNvPr id="1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/>
          <a:srcRect l="12500" t="14286" r="12500" b="14286"/>
          <a:stretch>
            <a:fillRect/>
          </a:stretch>
        </p:blipFill>
        <p:spPr bwMode="auto">
          <a:xfrm>
            <a:off x="8138230" y="5231569"/>
            <a:ext cx="1004064" cy="16225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8313" y="620713"/>
            <a:ext cx="5000625" cy="12858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>
                <a:solidFill>
                  <a:schemeClr val="bg1"/>
                </a:solidFill>
                <a:latin typeface="Arial" charset="0"/>
                <a:cs typeface="Arial" charset="0"/>
              </a:rPr>
              <a:t>Черный ящик</a:t>
            </a: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429625" y="0"/>
            <a:ext cx="714375" cy="64293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1192206" y="3289300"/>
            <a:ext cx="2571768" cy="2071701"/>
          </a:xfrm>
          <a:prstGeom prst="ellipse">
            <a:avLst/>
          </a:prstGeom>
          <a:noFill/>
        </p:spPr>
      </p:pic>
      <p:pic>
        <p:nvPicPr>
          <p:cNvPr id="2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640131" y="3073400"/>
            <a:ext cx="2571768" cy="2071701"/>
          </a:xfrm>
          <a:prstGeom prst="ellipse">
            <a:avLst/>
          </a:prstGeom>
          <a:noFill/>
        </p:spPr>
      </p:pic>
      <p:pic>
        <p:nvPicPr>
          <p:cNvPr id="3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640131" y="3073400"/>
            <a:ext cx="2571768" cy="2071701"/>
          </a:xfrm>
          <a:prstGeom prst="ellipse">
            <a:avLst/>
          </a:prstGeom>
          <a:noFill/>
        </p:spPr>
      </p:pic>
      <p:pic>
        <p:nvPicPr>
          <p:cNvPr id="6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2055806" y="3865562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25" y="0"/>
            <a:ext cx="714375" cy="64293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404813"/>
            <a:ext cx="7743825" cy="2663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ru-RU" sz="2800" b="0">
                <a:solidFill>
                  <a:schemeClr val="tx1"/>
                </a:solidFill>
                <a:latin typeface="Arial" charset="0"/>
                <a:cs typeface="Arial" charset="0"/>
              </a:rPr>
              <a:t>Она без него не бывает, ему её не хватает, она его бережет.</a:t>
            </a:r>
          </a:p>
          <a:p>
            <a:pPr marL="342900" indent="-342900" algn="ctr">
              <a:defRPr/>
            </a:pPr>
            <a:r>
              <a:rPr lang="ru-RU" sz="2800" b="0">
                <a:solidFill>
                  <a:schemeClr val="tx1"/>
                </a:solidFill>
                <a:latin typeface="Arial" charset="0"/>
                <a:cs typeface="Arial" charset="0"/>
              </a:rPr>
              <a:t>Так что находится в «черном ящике»? </a:t>
            </a:r>
          </a:p>
        </p:txBody>
      </p:sp>
      <p:pic>
        <p:nvPicPr>
          <p:cNvPr id="29698" name="Picture 2" descr="http://img1.liveinternet.ru/images/attach/c/4/81/580/81580731_1325104682_koval1.jpg"/>
          <p:cNvPicPr>
            <a:picLocks noChangeAspect="1" noChangeArrowheads="1"/>
          </p:cNvPicPr>
          <p:nvPr/>
        </p:nvPicPr>
        <p:blipFill>
          <a:blip r:embed="rId3"/>
          <a:srcRect l="1494" t="2131" r="2888" b="4119"/>
          <a:stretch>
            <a:fillRect/>
          </a:stretch>
        </p:blipFill>
        <p:spPr bwMode="auto">
          <a:xfrm>
            <a:off x="5224804" y="3360732"/>
            <a:ext cx="3531320" cy="3019500"/>
          </a:xfrm>
          <a:prstGeom prst="roundRect">
            <a:avLst/>
          </a:prstGeom>
          <a:noFill/>
        </p:spPr>
      </p:pic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763560" y="4081457"/>
            <a:ext cx="2571769" cy="2071704"/>
          </a:xfrm>
          <a:prstGeom prst="ellipse">
            <a:avLst/>
          </a:prstGeom>
          <a:noFill/>
        </p:spPr>
      </p:pic>
      <p:pic>
        <p:nvPicPr>
          <p:cNvPr id="27653" name="Picture 7" descr="l338rus-300x1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357563"/>
            <a:ext cx="41052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Умные советы от деда Макдака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4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82073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25" y="0"/>
            <a:ext cx="714375" cy="64293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188913"/>
            <a:ext cx="8137525" cy="640873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chemeClr val="tx1"/>
                </a:solidFill>
                <a:latin typeface="Arial" charset="0"/>
                <a:cs typeface="Arial" charset="0"/>
              </a:rPr>
              <a:t>1. Ищите возможность заработать на всём</a:t>
            </a:r>
          </a:p>
          <a:p>
            <a:pPr algn="ctr">
              <a:defRPr/>
            </a:pPr>
            <a:r>
              <a:rPr lang="ru-RU" sz="2800" b="0">
                <a:solidFill>
                  <a:schemeClr val="tx1"/>
                </a:solidFill>
                <a:latin typeface="Arial" charset="0"/>
                <a:cs typeface="Arial" charset="0"/>
              </a:rPr>
              <a:t>«Там, где вы видите старый сарай, я вижу дело с оборотом в миллион долларов!», – говорил Скрудж. Он был хитёр и проворлив, не упуская возможности заработать почти на любом деле. Как-то он взял по 10 центов с каждого из племянников за финансовую консультацию</a:t>
            </a:r>
            <a:r>
              <a:rPr lang="ru-RU" b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 flipV="1">
            <a:off x="395288" y="620713"/>
            <a:ext cx="8229600" cy="71437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68313" y="8366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Не копите, а вкладывайте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2.«Деньги нельзя откладывать, их нужно вкладывать», – советовал он племянникам. Скрудж ,и владел авиакомпанией, банком, нефтедобывающей компанией, пищевыми производствами и другими активами.   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3. Работай головой, а не руками.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4. Не экономьте на радостях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Всё просто: «Экономить, конечно, надо, но при чём тут мой шоколад?»</a:t>
            </a:r>
          </a:p>
        </p:txBody>
      </p:sp>
      <p:pic>
        <p:nvPicPr>
          <p:cNvPr id="30723" name="Picture 4" descr="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797425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smtClean="0">
                <a:solidFill>
                  <a:schemeClr val="hlink"/>
                </a:solidFill>
                <a:latin typeface="Arial" charset="0"/>
              </a:rPr>
              <a:t>Понятия </a:t>
            </a:r>
            <a:r>
              <a:rPr lang="ru-RU" sz="2800" smtClean="0">
                <a:solidFill>
                  <a:schemeClr val="hlink"/>
                </a:solidFill>
                <a:latin typeface="Arial" charset="0"/>
              </a:rPr>
              <a:t>(объясни)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>
              <a:latin typeface="Arial" charset="0"/>
            </a:endParaRPr>
          </a:p>
          <a:p>
            <a:r>
              <a:rPr lang="ru-RU" sz="4400" smtClean="0">
                <a:solidFill>
                  <a:schemeClr val="hlink"/>
                </a:solidFill>
                <a:latin typeface="Arial" charset="0"/>
              </a:rPr>
              <a:t>Деньги </a:t>
            </a:r>
          </a:p>
          <a:p>
            <a:r>
              <a:rPr lang="ru-RU" sz="4400" smtClean="0">
                <a:solidFill>
                  <a:schemeClr val="hlink"/>
                </a:solidFill>
                <a:latin typeface="Arial" charset="0"/>
              </a:rPr>
              <a:t>Бартер</a:t>
            </a:r>
          </a:p>
          <a:p>
            <a:r>
              <a:rPr lang="ru-RU" sz="4400" smtClean="0">
                <a:solidFill>
                  <a:schemeClr val="hlink"/>
                </a:solidFill>
                <a:latin typeface="Arial" charset="0"/>
              </a:rPr>
              <a:t>Банк</a:t>
            </a: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/>
          <a:srcRect l="12500" t="14286" r="12500" b="14286"/>
          <a:stretch>
            <a:fillRect/>
          </a:stretch>
        </p:blipFill>
        <p:spPr bwMode="auto">
          <a:xfrm>
            <a:off x="3787748" y="1849432"/>
            <a:ext cx="2571769" cy="2071704"/>
          </a:xfrm>
          <a:prstGeom prst="ellipse">
            <a:avLst/>
          </a:prstGeom>
          <a:noFill/>
        </p:spPr>
      </p:pic>
      <p:pic>
        <p:nvPicPr>
          <p:cNvPr id="2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/>
          <a:srcRect l="12500" t="14286" r="12500" b="14286"/>
          <a:stretch>
            <a:fillRect/>
          </a:stretch>
        </p:blipFill>
        <p:spPr bwMode="auto">
          <a:xfrm>
            <a:off x="5659410" y="3865557"/>
            <a:ext cx="2571769" cy="2071704"/>
          </a:xfrm>
          <a:prstGeom prst="ellipse">
            <a:avLst/>
          </a:prstGeom>
          <a:noFill/>
        </p:spPr>
      </p:pic>
      <p:pic>
        <p:nvPicPr>
          <p:cNvPr id="3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/>
          <a:srcRect l="12500" t="14286" r="12500" b="14286"/>
          <a:stretch>
            <a:fillRect/>
          </a:stretch>
        </p:blipFill>
        <p:spPr bwMode="auto">
          <a:xfrm>
            <a:off x="2851123" y="4081457"/>
            <a:ext cx="2571769" cy="207170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hlink"/>
                </a:solidFill>
              </a:rPr>
              <a:t>Спасибо за внимание!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4" descr="100023345825b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820737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540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FF00"/>
                </a:solidFill>
                <a:latin typeface="Verdana" pitchFamily="34" charset="0"/>
              </a:rPr>
              <a:t>Инструкция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8" y="1000125"/>
            <a:ext cx="2571750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chemeClr val="bg1"/>
                </a:solidFill>
                <a:latin typeface="Arial" charset="0"/>
                <a:cs typeface="Arial" charset="0"/>
              </a:rPr>
              <a:t>История денег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13" y="1071563"/>
            <a:ext cx="5857875" cy="571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0">
                <a:solidFill>
                  <a:schemeClr val="accent1"/>
                </a:solidFill>
                <a:latin typeface="Arial" charset="0"/>
                <a:cs typeface="Arial" charset="0"/>
              </a:rPr>
              <a:t>Ответ получаем, щелчком по картинке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8" y="1857375"/>
            <a:ext cx="3857625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Мозговой штурм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50" y="1785938"/>
            <a:ext cx="4643438" cy="7858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</a:p>
        </p:txBody>
      </p:sp>
      <p:pic>
        <p:nvPicPr>
          <p:cNvPr id="9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2143116"/>
            <a:ext cx="428628" cy="357190"/>
          </a:xfrm>
          <a:prstGeom prst="ellipse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57188" y="2714625"/>
            <a:ext cx="2500312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Задачки и загадки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28938" y="2714625"/>
            <a:ext cx="6072187" cy="714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</a:p>
        </p:txBody>
      </p:sp>
      <p:pic>
        <p:nvPicPr>
          <p:cNvPr id="13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40778" y="2928933"/>
            <a:ext cx="428628" cy="357191"/>
          </a:xfrm>
          <a:prstGeom prst="ellipse">
            <a:avLst/>
          </a:prstGeom>
          <a:noFill/>
        </p:spPr>
      </p:pic>
      <p:pic>
        <p:nvPicPr>
          <p:cNvPr id="15370" name="Picture 2" descr="http://media.vorotila.net/items/a/8/9/t1@a891939f-215f-459a-88d9-8db16730817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3644900"/>
            <a:ext cx="10715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2214563" y="3643313"/>
            <a:ext cx="6786562" cy="571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по черному ящику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57500" y="4286250"/>
            <a:ext cx="6143625" cy="6429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</a:p>
        </p:txBody>
      </p:sp>
      <p:pic>
        <p:nvPicPr>
          <p:cNvPr id="1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01090" y="4429132"/>
            <a:ext cx="428628" cy="357190"/>
          </a:xfrm>
          <a:prstGeom prst="ellipse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0" y="4437063"/>
            <a:ext cx="2771775" cy="5715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Черный ящик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6250" y="5000625"/>
            <a:ext cx="4643438" cy="714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по значку</a:t>
            </a:r>
          </a:p>
        </p:txBody>
      </p:sp>
      <p:pic>
        <p:nvPicPr>
          <p:cNvPr id="2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5357826"/>
            <a:ext cx="428628" cy="357190"/>
          </a:xfrm>
          <a:prstGeom prst="ellipse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357188" y="5300663"/>
            <a:ext cx="2774950" cy="10572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Умные советы</a:t>
            </a:r>
          </a:p>
          <a:p>
            <a:pPr algn="ctr">
              <a:defRPr/>
            </a:pPr>
            <a:endParaRPr lang="ru-RU" sz="24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43250" y="5786438"/>
            <a:ext cx="4643438" cy="714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Ответ получаем, щелчком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0" dirty="0">
                <a:latin typeface="Arial" pitchFamily="34" charset="0"/>
                <a:cs typeface="Arial" pitchFamily="34" charset="0"/>
              </a:rPr>
              <a:t>по значку</a:t>
            </a:r>
          </a:p>
        </p:txBody>
      </p:sp>
      <p:pic>
        <p:nvPicPr>
          <p:cNvPr id="24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6143644"/>
            <a:ext cx="428628" cy="357190"/>
          </a:xfrm>
          <a:prstGeom prst="ellipse">
            <a:avLst/>
          </a:prstGeom>
          <a:noFill/>
        </p:spPr>
      </p:pic>
      <p:sp>
        <p:nvSpPr>
          <p:cNvPr id="25" name="Управляющая кнопка: назад 24">
            <a:hlinkClick r:id="" action="ppaction://hlinkshowjump?jump=endshow" highlightClick="1"/>
          </p:cNvPr>
          <p:cNvSpPr/>
          <p:nvPr/>
        </p:nvSpPr>
        <p:spPr>
          <a:xfrm>
            <a:off x="0" y="6429375"/>
            <a:ext cx="500063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28688" y="6429375"/>
            <a:ext cx="3286125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2571750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История денег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313" y="1214438"/>
            <a:ext cx="3857625" cy="7858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Мозговой штурм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3188" y="2143125"/>
            <a:ext cx="2500312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Задачи и загадки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63" y="3857625"/>
            <a:ext cx="2500312" cy="7715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Черный ящик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13" y="4857750"/>
            <a:ext cx="3929062" cy="78581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rgbClr val="FFFFFF"/>
                </a:solidFill>
                <a:latin typeface="Arial" charset="0"/>
                <a:cs typeface="Arial" charset="0"/>
              </a:rPr>
              <a:t>Умные советы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00" y="5857875"/>
            <a:ext cx="2571750" cy="7715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3" action="ppaction://hlinksldjump"/>
              </a:rPr>
              <a:t>Понятия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88" y="135731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4" action="ppaction://hlinksldjump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88" y="200025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5" action="ppaction://hlinksldjump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8" y="271462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6" action="ppaction://hlinksldjump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7188" y="335756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7" action="ppaction://hlinksldjump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7188" y="400050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8" action="ppaction://hlinksldjump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28750" y="242887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8" action="ppaction://hlinksldjump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428750" y="307181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9" action="ppaction://hlinksldjump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428750" y="371475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0" action="ppaction://hlinksldjump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428750" y="442912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1" action="ppaction://hlinksldjump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428750" y="507206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2" action="ppaction://hlinksldjump"/>
              </a:rPr>
              <a:t>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714625" y="342900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1" action="ppaction://hlinksldjump"/>
              </a:rPr>
              <a:t>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714625" y="4071938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2" action="ppaction://hlinksldjump"/>
              </a:rPr>
              <a:t>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14625" y="471487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3" action="ppaction://hlinksldjump"/>
              </a:rPr>
              <a:t>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714625" y="535781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  <a:hlinkClick r:id="rId14" action="ppaction://hlinksldjump"/>
              </a:rPr>
              <a:t>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714625" y="600075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7" name="Овал 26"/>
          <p:cNvSpPr/>
          <p:nvPr/>
        </p:nvSpPr>
        <p:spPr>
          <a:xfrm>
            <a:off x="5643563" y="285750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8" name="Овал 27"/>
          <p:cNvSpPr/>
          <p:nvPr/>
        </p:nvSpPr>
        <p:spPr>
          <a:xfrm>
            <a:off x="5643563" y="221456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9" name="Овал 28"/>
          <p:cNvSpPr/>
          <p:nvPr/>
        </p:nvSpPr>
        <p:spPr>
          <a:xfrm>
            <a:off x="5643563" y="157162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30" name="Овал 29"/>
          <p:cNvSpPr/>
          <p:nvPr/>
        </p:nvSpPr>
        <p:spPr>
          <a:xfrm>
            <a:off x="5643563" y="928688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31" name="Овал 30"/>
          <p:cNvSpPr/>
          <p:nvPr/>
        </p:nvSpPr>
        <p:spPr>
          <a:xfrm>
            <a:off x="5643563" y="28575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32" name="Овал 31"/>
          <p:cNvSpPr/>
          <p:nvPr/>
        </p:nvSpPr>
        <p:spPr>
          <a:xfrm>
            <a:off x="6858000" y="385762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3" name="Овал 32"/>
          <p:cNvSpPr/>
          <p:nvPr/>
        </p:nvSpPr>
        <p:spPr>
          <a:xfrm>
            <a:off x="6858000" y="3214688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4" name="Овал 33"/>
          <p:cNvSpPr/>
          <p:nvPr/>
        </p:nvSpPr>
        <p:spPr>
          <a:xfrm>
            <a:off x="6858000" y="250031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35" name="Овал 34"/>
          <p:cNvSpPr/>
          <p:nvPr/>
        </p:nvSpPr>
        <p:spPr>
          <a:xfrm>
            <a:off x="6858000" y="185737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36" name="Овал 35"/>
          <p:cNvSpPr/>
          <p:nvPr/>
        </p:nvSpPr>
        <p:spPr>
          <a:xfrm>
            <a:off x="6858000" y="1143000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37" name="Овал 36"/>
          <p:cNvSpPr/>
          <p:nvPr/>
        </p:nvSpPr>
        <p:spPr>
          <a:xfrm>
            <a:off x="8143875" y="5000625"/>
            <a:ext cx="571500" cy="557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8" name="Овал 37"/>
          <p:cNvSpPr/>
          <p:nvPr/>
        </p:nvSpPr>
        <p:spPr>
          <a:xfrm>
            <a:off x="8143875" y="4357688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9" name="Овал 38"/>
          <p:cNvSpPr/>
          <p:nvPr/>
        </p:nvSpPr>
        <p:spPr>
          <a:xfrm>
            <a:off x="8143875" y="364331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40" name="Овал 39"/>
          <p:cNvSpPr/>
          <p:nvPr/>
        </p:nvSpPr>
        <p:spPr>
          <a:xfrm>
            <a:off x="8143875" y="2928938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41" name="Овал 40"/>
          <p:cNvSpPr/>
          <p:nvPr/>
        </p:nvSpPr>
        <p:spPr>
          <a:xfrm>
            <a:off x="8143875" y="2214563"/>
            <a:ext cx="571500" cy="5572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pic>
        <p:nvPicPr>
          <p:cNvPr id="16421" name="Picture 2" descr="http://media.vorotila.net/items/a/8/9/t1@a891939f-215f-459a-88d9-8db16730817d.jpg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000375"/>
            <a:ext cx="10715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Управляющая кнопка: назад 41">
            <a:hlinkClick r:id="" action="ppaction://hlinkshowjump?jump=endshow" highlightClick="1"/>
          </p:cNvPr>
          <p:cNvSpPr/>
          <p:nvPr/>
        </p:nvSpPr>
        <p:spPr>
          <a:xfrm>
            <a:off x="0" y="6286500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692275" y="404813"/>
            <a:ext cx="5545138" cy="1143000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chemeClr val="hlink"/>
                </a:solidFill>
              </a:rPr>
              <a:t>История денег</a:t>
            </a:r>
          </a:p>
        </p:txBody>
      </p:sp>
      <p:pic>
        <p:nvPicPr>
          <p:cNvPr id="18434" name="Picture 4" descr="82e2ee69-3d64-4a14-abd3-8f456ff3c27b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1788" y="1600200"/>
            <a:ext cx="593883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7166"/>
            <a:ext cx="10398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122527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9459" name="Picture 5" descr="C:\Users\Админ\Desktop\деньги\d92a49f626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313"/>
            <a:ext cx="550068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C:\Users\Админ\Desktop\деньги\stado-00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0688" y="0"/>
            <a:ext cx="2643187" cy="723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0"/>
          </a:p>
          <a:p>
            <a:pPr algn="ctr"/>
            <a:r>
              <a:rPr lang="ru-RU" b="0"/>
              <a:t>Несколько тысяч лет назад люди не знали, что такое деньги. Они просто обменивались друг с другом различными предметами. Гончары меняли горшки и кувшины. Кузнецы — наконечники для стрел, ножи, топоры. Земледельцы — зерно, растительное масло, вино.  Этот обмен назывался «бартер».</a:t>
            </a:r>
          </a:p>
          <a:p>
            <a:pPr algn="ctr"/>
            <a:r>
              <a:rPr lang="ru-RU" b="0"/>
              <a:t> Но какие же это были неудобные деньги! Овец и быков нужно где-то держать и кормить. Продукты портятся.. </a:t>
            </a:r>
            <a:r>
              <a:rPr lang="ru-RU" b="0">
                <a:latin typeface="Trebuchet MS" pitchFamily="34" charset="0"/>
              </a:rPr>
              <a:t> </a:t>
            </a:r>
          </a:p>
          <a:p>
            <a:pPr algn="ctr"/>
            <a:endParaRPr lang="ru-RU" b="0">
              <a:latin typeface="Trebuchet MS" pitchFamily="34" charset="0"/>
            </a:endParaRPr>
          </a:p>
          <a:p>
            <a:endParaRPr lang="ru-RU" b="0">
              <a:latin typeface="Trebuchet MS" pitchFamily="34" charset="0"/>
            </a:endParaRPr>
          </a:p>
          <a:p>
            <a:endParaRPr lang="ru-RU" b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lIns="0" rIns="0" bIns="0" anchor="b"/>
          <a:lstStyle/>
          <a:p>
            <a:pPr eaLnBrk="1" hangingPunct="1"/>
            <a:r>
              <a:rPr lang="ru-RU" sz="3100" smtClean="0">
                <a:solidFill>
                  <a:schemeClr val="bg1"/>
                </a:solidFill>
              </a:rPr>
              <a:t>Вот так выглядели первые (товарные) деньги  на Руси.</a:t>
            </a: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628775"/>
            <a:ext cx="8507413" cy="4525963"/>
          </a:xfrm>
        </p:spPr>
        <p:txBody>
          <a:bodyPr/>
          <a:lstStyle/>
          <a:p>
            <a:pPr marL="273050" indent="-273050" eaLnBrk="1" hangingPunct="1">
              <a:buFontTx/>
              <a:buNone/>
            </a:pPr>
            <a:r>
              <a:rPr lang="ru-RU" smtClean="0"/>
              <a:t>   </a:t>
            </a:r>
            <a:r>
              <a:rPr lang="ru-RU" sz="3300" smtClean="0"/>
              <a:t> </a:t>
            </a:r>
            <a:r>
              <a:rPr lang="ru-RU" sz="3300" smtClean="0">
                <a:solidFill>
                  <a:schemeClr val="bg1"/>
                </a:solidFill>
              </a:rPr>
              <a:t>шкура                   зерно                  акулий зуб</a:t>
            </a:r>
            <a:r>
              <a:rPr lang="ru-RU" sz="3300" smtClean="0"/>
              <a:t>  </a:t>
            </a:r>
            <a:r>
              <a:rPr lang="ru-RU" smtClean="0"/>
              <a:t>          </a:t>
            </a:r>
          </a:p>
          <a:p>
            <a:pPr marL="639763" lvl="1" indent="-246063" eaLnBrk="1" hangingPunct="1"/>
            <a:endParaRPr lang="ru-RU" smtClean="0"/>
          </a:p>
          <a:p>
            <a:pPr marL="273050" indent="-273050" eaLnBrk="1" hangingPunct="1"/>
            <a:endParaRPr lang="ru-RU" smtClean="0"/>
          </a:p>
          <a:p>
            <a:pPr marL="273050" indent="-273050" eaLnBrk="1" hangingPunct="1">
              <a:buFontTx/>
              <a:buNone/>
            </a:pPr>
            <a:endParaRPr lang="ru-RU" smtClean="0"/>
          </a:p>
          <a:p>
            <a:pPr marL="273050" indent="-273050" eaLnBrk="1" hangingPunct="1">
              <a:buFontTx/>
              <a:buNone/>
            </a:pPr>
            <a:r>
              <a:rPr lang="ru-RU" sz="3300" smtClean="0">
                <a:solidFill>
                  <a:schemeClr val="bg1"/>
                </a:solidFill>
              </a:rPr>
              <a:t> птичьи перья      ракушки каури              скот</a:t>
            </a:r>
          </a:p>
          <a:p>
            <a:pPr marL="273050" indent="-273050" eaLnBrk="1" hangingPunct="1">
              <a:buFontTx/>
              <a:buNone/>
            </a:pPr>
            <a:r>
              <a:rPr lang="ru-RU" smtClean="0"/>
              <a:t> </a:t>
            </a:r>
          </a:p>
        </p:txBody>
      </p:sp>
      <p:pic>
        <p:nvPicPr>
          <p:cNvPr id="9225" name="Picture 9" descr="is[16]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lum bright="6000" contrast="6000"/>
          </a:blip>
          <a:srcRect/>
          <a:stretch>
            <a:fillRect/>
          </a:stretch>
        </p:blipFill>
        <p:spPr>
          <a:xfrm>
            <a:off x="468313" y="2349500"/>
            <a:ext cx="2087562" cy="1409700"/>
          </a:xfrm>
        </p:spPr>
      </p:pic>
      <p:pic>
        <p:nvPicPr>
          <p:cNvPr id="9227" name="Picture 11" descr="акул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2101850"/>
            <a:ext cx="1368425" cy="1408113"/>
          </a:xfrm>
        </p:spPr>
      </p:pic>
      <p:pic>
        <p:nvPicPr>
          <p:cNvPr id="9228" name="Picture 12" descr="птичьи перья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815975" y="4581525"/>
            <a:ext cx="1476375" cy="1800225"/>
          </a:xfrm>
        </p:spPr>
      </p:pic>
      <p:pic>
        <p:nvPicPr>
          <p:cNvPr id="9229" name="Picture 13" descr="корова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156325" y="4329113"/>
            <a:ext cx="2303463" cy="1706562"/>
          </a:xfrm>
        </p:spPr>
      </p:pic>
      <p:pic>
        <p:nvPicPr>
          <p:cNvPr id="9233" name="Picture 17" descr="зерн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2349500"/>
            <a:ext cx="12239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18" descr="каур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4652963"/>
            <a:ext cx="17287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AutoShape 2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260350"/>
            <a:ext cx="252412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5857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Постепенно люди поняли, что деньги должны быть не временными, а постоянными. Они не должны портиться при хранении и переходе из рук в руки. Нужно, чтобы деньги легко было носить с собой и даже малое их количество равнялось по ценности и быку, и дому, и кораблю, и участку земли.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Одними из первых денег, которые хоть отчасти отвечали требованиям, были раковины каури — моллюсков, добываемых в южных морях. Их просверливали и нанизывали на веревочку, как бусы. Но стоили они не очень дорого — за одного быка нужно было отсчитать тысячи раковин. Самыми удобными деньгами оказались металлические. Можно было чеканить монеты любой стоимости: из меди — подешевле, из серебра — подороже, а из золота — самые дорогие.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У металлических денег все же оказался важный недостаток — они тяжелые и занимают много места. Богатым купцам, которые торговали с далекими странами, было опасно и неудобно возить с собой такой груз: как ни прячь, разбойники или грабители сразу его найдут. И поэтому люди придумали выход: золото передавали на хранение в банк, а вместо него брали с собой в дорогу бумажные расписки на это золото.</a:t>
            </a:r>
            <a:r>
              <a:rPr lang="ru-RU" sz="2000" smtClean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Так появилось место для хранения денег «банк».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288" y="188913"/>
            <a:ext cx="5357812" cy="64531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1.Как люди продавали и покупали до появления денег?</a:t>
            </a:r>
          </a:p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2.Что такое «бартер»?</a:t>
            </a:r>
          </a:p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3.Чем бартер был неудобен?</a:t>
            </a:r>
          </a:p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4.Какие первые деньги были на Руси?</a:t>
            </a:r>
          </a:p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5.Какой был недостаток у металлических денег?</a:t>
            </a:r>
          </a:p>
          <a:p>
            <a:pPr algn="ctr">
              <a:defRPr/>
            </a:pPr>
            <a:r>
              <a:rPr lang="ru-RU" sz="2800">
                <a:solidFill>
                  <a:schemeClr val="bg1"/>
                </a:solidFill>
                <a:latin typeface="Arial" charset="0"/>
                <a:cs typeface="Arial" charset="0"/>
              </a:rPr>
              <a:t>6.Какой выход придумали люди?</a:t>
            </a:r>
          </a:p>
          <a:p>
            <a:pPr algn="ctr">
              <a:defRPr/>
            </a:pPr>
            <a:endParaRPr lang="ru-RU" sz="28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4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4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429625" y="0"/>
            <a:ext cx="714375" cy="64293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/>
          </a:p>
        </p:txBody>
      </p:sp>
      <p:pic>
        <p:nvPicPr>
          <p:cNvPr id="10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5802323" y="625466"/>
            <a:ext cx="2786082" cy="314327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и задачки.</a:t>
            </a:r>
          </a:p>
        </p:txBody>
      </p:sp>
      <p:sp>
        <p:nvSpPr>
          <p:cNvPr id="4" name="Скругленный прямоугольник 3"/>
          <p:cNvSpPr>
            <a:spLocks noGrp="1" noChangeArrowheads="1"/>
          </p:cNvSpPr>
          <p:nvPr>
            <p:ph type="body" idx="1"/>
          </p:nvPr>
        </p:nvSpPr>
        <p:spPr>
          <a:prstGeom prst="roundRect">
            <a:avLst>
              <a:gd name="adj" fmla="val 16667"/>
            </a:avLst>
          </a:prstGeom>
          <a:solidFill>
            <a:srgbClr val="9BBB59"/>
          </a:solidFill>
          <a:ln w="38100" algn="ctr">
            <a:solidFill>
              <a:schemeClr val="bg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hlink"/>
                </a:solidFill>
              </a:rPr>
              <a:t>Назови чья реплика.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hlink"/>
                </a:solidFill>
              </a:rPr>
              <a:t>1.Это наш </a:t>
            </a:r>
            <a:r>
              <a:rPr lang="ru-RU" sz="2400" smtClean="0">
                <a:solidFill>
                  <a:schemeClr val="hlink"/>
                </a:solidFill>
                <a:hlinkClick r:id="rId2" tooltip="Цитаты из мультфильмов про коня"/>
              </a:rPr>
              <a:t>конь</a:t>
            </a:r>
            <a:r>
              <a:rPr lang="ru-RU" sz="2400" smtClean="0">
                <a:solidFill>
                  <a:schemeClr val="hlink"/>
                </a:solidFill>
              </a:rPr>
              <a:t> — он нам денег должен.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hlink"/>
                </a:solidFill>
              </a:rPr>
              <a:t>2.Чтобы продать что-нибудь ненужное, нужно сначала купить что-нибудь ненужное, а у нас денег нет. </a:t>
            </a:r>
            <a:br>
              <a:rPr lang="ru-RU" sz="2400" smtClean="0">
                <a:solidFill>
                  <a:schemeClr val="hlink"/>
                </a:solidFill>
              </a:rPr>
            </a:br>
            <a:r>
              <a:rPr lang="ru-RU" sz="2400" smtClean="0">
                <a:solidFill>
                  <a:schemeClr val="hlink"/>
                </a:solidFill>
              </a:rPr>
              <a:t>3. Открой, Забава! Я теперь </a:t>
            </a:r>
            <a:r>
              <a:rPr lang="ru-RU" sz="2400" smtClean="0">
                <a:solidFill>
                  <a:schemeClr val="hlink"/>
                </a:solidFill>
                <a:hlinkClick r:id="rId3" tooltip="Цитаты из мультфильмов про царя"/>
              </a:rPr>
              <a:t>царь</a:t>
            </a:r>
            <a:r>
              <a:rPr lang="ru-RU" sz="2400" smtClean="0">
                <a:solidFill>
                  <a:schemeClr val="hlink"/>
                </a:solidFill>
              </a:rPr>
              <a:t>! Уговор дороже денег</a:t>
            </a:r>
            <a:br>
              <a:rPr lang="ru-RU" sz="2400" smtClean="0">
                <a:solidFill>
                  <a:schemeClr val="hlink"/>
                </a:solidFill>
              </a:rPr>
            </a:br>
            <a:r>
              <a:rPr lang="ru-RU" sz="2400" smtClean="0">
                <a:solidFill>
                  <a:schemeClr val="hlink"/>
                </a:solidFill>
              </a:rPr>
              <a:t>4. Ведь за </a:t>
            </a:r>
            <a:r>
              <a:rPr lang="ru-RU" sz="2400" smtClean="0">
                <a:solidFill>
                  <a:schemeClr val="hlink"/>
                </a:solidFill>
                <a:hlinkClick r:id="rId4" tooltip="Цитаты из мультфильмов про ружьё"/>
              </a:rPr>
              <a:t>ружьё</a:t>
            </a:r>
            <a:r>
              <a:rPr lang="ru-RU" sz="2400" smtClean="0">
                <a:solidFill>
                  <a:schemeClr val="hlink"/>
                </a:solidFill>
              </a:rPr>
              <a:t>—то деньги плачены. А моя </a:t>
            </a:r>
            <a:r>
              <a:rPr lang="ru-RU" sz="2400" smtClean="0">
                <a:solidFill>
                  <a:schemeClr val="hlink"/>
                </a:solidFill>
                <a:hlinkClick r:id="rId5" tooltip="Цитаты из мультфильмов про жизнь"/>
              </a:rPr>
              <a:t>жизнь</a:t>
            </a:r>
            <a:r>
              <a:rPr lang="ru-RU" sz="2400" smtClean="0">
                <a:solidFill>
                  <a:schemeClr val="hlink"/>
                </a:solidFill>
              </a:rPr>
              <a:t>.. бесплатная..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hlink"/>
                </a:solidFill>
              </a:rPr>
              <a:t>5.Нет результатов- нет печенья.</a:t>
            </a:r>
            <a:br>
              <a:rPr lang="ru-RU" sz="2400" smtClean="0">
                <a:solidFill>
                  <a:schemeClr val="hlink"/>
                </a:solidFill>
              </a:rPr>
            </a:br>
            <a:r>
              <a:rPr lang="ru-RU" sz="2400" smtClean="0">
                <a:solidFill>
                  <a:schemeClr val="hlink"/>
                </a:solidFill>
              </a:rPr>
              <a:t>6.</a:t>
            </a:r>
            <a:r>
              <a:rPr lang="ru-RU" sz="2400" smtClean="0">
                <a:solidFill>
                  <a:schemeClr val="hlink"/>
                </a:solidFill>
                <a:latin typeface="Arial" charset="0"/>
              </a:rPr>
              <a:t> «</a:t>
            </a:r>
            <a:r>
              <a:rPr lang="ru-RU" sz="2400" smtClean="0">
                <a:solidFill>
                  <a:schemeClr val="hlink"/>
                </a:solidFill>
              </a:rPr>
              <a:t>Работай головой, а не руками»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hlink"/>
                </a:solidFill>
              </a:rPr>
              <a:t>7.Ах как это сложно- иметь миллион</a:t>
            </a:r>
            <a:r>
              <a:rPr lang="ru-RU" sz="2400" smtClean="0">
                <a:solidFill>
                  <a:schemeClr val="accent1"/>
                </a:solidFill>
              </a:rPr>
              <a:t>!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defRPr/>
            </a:pPr>
            <a:endParaRPr lang="ru-RU" sz="1200" b="1" smtClean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ru-RU" sz="900" b="1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6"/>
          <a:srcRect l="12500" t="14286" r="12500" b="14286"/>
          <a:stretch>
            <a:fillRect/>
          </a:stretch>
        </p:blipFill>
        <p:spPr bwMode="auto">
          <a:xfrm>
            <a:off x="6663985" y="336898"/>
            <a:ext cx="1936974" cy="243851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ранция третья республика_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Франция третья республика__</Template>
  <TotalTime>712</TotalTime>
  <Words>728</Words>
  <Application>Microsoft Office PowerPoint</Application>
  <PresentationFormat>Экран (4:3)</PresentationFormat>
  <Paragraphs>127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Verdana</vt:lpstr>
      <vt:lpstr>Trebuchet MS</vt:lpstr>
      <vt:lpstr>Франция третья республика__</vt:lpstr>
      <vt:lpstr>Слайд 1</vt:lpstr>
      <vt:lpstr>Инструкция</vt:lpstr>
      <vt:lpstr>Слайд 3</vt:lpstr>
      <vt:lpstr>История денег</vt:lpstr>
      <vt:lpstr>Слайд 5</vt:lpstr>
      <vt:lpstr>Вот так выглядели первые (товарные) деньги  на Руси.</vt:lpstr>
      <vt:lpstr>Слайд 7</vt:lpstr>
      <vt:lpstr>Слайд 8</vt:lpstr>
      <vt:lpstr>Задачи и задачки.</vt:lpstr>
      <vt:lpstr>Задачи и задачки.</vt:lpstr>
      <vt:lpstr>Трудная задачка</vt:lpstr>
      <vt:lpstr>Слайд 12</vt:lpstr>
      <vt:lpstr>Слайд 13</vt:lpstr>
      <vt:lpstr>Умные советы от деда Макдака</vt:lpstr>
      <vt:lpstr>Слайд 15</vt:lpstr>
      <vt:lpstr>Слайд 16</vt:lpstr>
      <vt:lpstr>Понятия (объясни)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Школа №7</cp:lastModifiedBy>
  <cp:revision>81</cp:revision>
  <dcterms:created xsi:type="dcterms:W3CDTF">2014-02-17T11:34:12Z</dcterms:created>
  <dcterms:modified xsi:type="dcterms:W3CDTF">2020-02-08T21:40:37Z</dcterms:modified>
</cp:coreProperties>
</file>