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6" r:id="rId5"/>
    <p:sldId id="261" r:id="rId6"/>
    <p:sldId id="264" r:id="rId7"/>
    <p:sldId id="259" r:id="rId8"/>
    <p:sldId id="260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715" autoAdjust="0"/>
  </p:normalViewPr>
  <p:slideViewPr>
    <p:cSldViewPr>
      <p:cViewPr varScale="1">
        <p:scale>
          <a:sx n="40" d="100"/>
          <a:sy n="40" d="100"/>
        </p:scale>
        <p:origin x="-114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F52161A-C632-4C04-9B8D-5A3987C7A0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A837-242F-43E9-8DA2-F86061A37C6F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A58F1-FC01-4AE8-A476-46E45D4C7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бар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2808288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сло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3384550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ки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059238"/>
            <a:ext cx="3455987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692150"/>
            <a:ext cx="8064896" cy="590520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Тема урока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eaLnBrk="1" hangingPunct="1"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Класс  Млекопитающие или Звери.</a:t>
            </a:r>
          </a:p>
          <a:p>
            <a:pPr eaLnBrk="1" hangingPunct="1"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Общая характеристика.</a:t>
            </a:r>
          </a:p>
          <a:p>
            <a:pPr eaLnBrk="1" hangingPunct="1"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Отряды Однопроходные, Сумчатые.</a:t>
            </a:r>
          </a:p>
          <a:p>
            <a:pPr eaLnBrk="1" hangingPunct="1">
              <a:defRPr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  <a:p>
            <a:pPr algn="r" eaLnBrk="1" hangingPunct="1">
              <a:defRPr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eaLnBrk="1" hangingPunct="1">
              <a:defRPr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Подготовила:</a:t>
            </a:r>
          </a:p>
          <a:p>
            <a:pPr algn="r" eaLnBrk="1" hangingPunct="1">
              <a:defRPr/>
            </a:pP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Столярова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З.А </a:t>
            </a:r>
          </a:p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Учитель биологии</a:t>
            </a:r>
          </a:p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МКОУ БГО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Макашевская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СОШ </a:t>
            </a:r>
          </a:p>
          <a:p>
            <a:pPr algn="r" eaLnBrk="1" hangingPunct="1">
              <a:defRPr/>
            </a:pPr>
            <a:endParaRPr lang="ru-RU" sz="1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4" descr="15 земле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4"/>
            <a:ext cx="277108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74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Группа №2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76672"/>
            <a:ext cx="86044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Варианты ответов на вопросы инструктивной карточки.</a:t>
            </a:r>
            <a:endParaRPr lang="ru-RU" dirty="0" smtClean="0"/>
          </a:p>
          <a:p>
            <a:r>
              <a:rPr lang="ru-RU" dirty="0" smtClean="0"/>
              <a:t>I. Внешний вид: голова, туловище, конечности, хвост; тело покрыто шерстью (у утконоса), иголками (у ехидны), клюв, выводковая сумка.</a:t>
            </a:r>
          </a:p>
          <a:p>
            <a:r>
              <a:rPr lang="ru-RU" dirty="0" smtClean="0"/>
              <a:t>II. Почему Однопроходных относят к древним Млекопитающим?</a:t>
            </a:r>
          </a:p>
          <a:p>
            <a:r>
              <a:rPr lang="ru-RU" b="1" dirty="0" smtClean="0"/>
              <a:t>Потому, что примитивные черты строения: клоака, клюв, низкая температура тела, размножаются, откладывая яйца, нет сосков и плаценты.</a:t>
            </a:r>
          </a:p>
          <a:p>
            <a:r>
              <a:rPr lang="ru-RU" dirty="0" smtClean="0"/>
              <a:t>III. Почему Однопроходных животных нельзя отнести к представителям класса Пресмыкающиеся?</a:t>
            </a:r>
          </a:p>
          <a:p>
            <a:r>
              <a:rPr lang="ru-RU" b="1" dirty="0" smtClean="0"/>
              <a:t>Однопроходные животные вскармливают детёнышей молоком, заботятся о потомстве.</a:t>
            </a:r>
          </a:p>
          <a:p>
            <a:r>
              <a:rPr lang="ru-RU" dirty="0" smtClean="0"/>
              <a:t>IV. Назовите признаки, свидетельствующие о сходстве Однопроходных и Пресмыкающихся. </a:t>
            </a:r>
            <a:r>
              <a:rPr lang="ru-RU" b="1" dirty="0" smtClean="0"/>
              <a:t>Откладывают яйца, есть клоака, плечевой пояс одинакового строения.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Вопрос:</a:t>
            </a:r>
            <a:r>
              <a:rPr lang="ru-RU" dirty="0" smtClean="0"/>
              <a:t> </a:t>
            </a:r>
            <a:r>
              <a:rPr lang="ru-RU" b="1" dirty="0" smtClean="0"/>
              <a:t>Кто же такой утконос: зверь с птичьим клювом, птица со звериным телом или ящер, покрытый шерстью?</a:t>
            </a:r>
          </a:p>
          <a:p>
            <a:r>
              <a:rPr lang="ru-RU" dirty="0" smtClean="0"/>
              <a:t>Утконос по признаку выкармливания детёнышей молоком относится к млекопитающим животным, но по признаку размножения яйцами и непостоянной температуры тела - к пресмыкающимся. Поэтому его считают млекопитающим, но относят к подклассу яйцекладущих, занимающему по ряду признаков промежуточное положение между классом пресмыкающихся и млекопитающих.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Вопрос:  </a:t>
            </a:r>
            <a:r>
              <a:rPr lang="ru-RU" b="1" dirty="0" smtClean="0"/>
              <a:t>О чём это свидетельствует?</a:t>
            </a:r>
          </a:p>
          <a:p>
            <a:r>
              <a:rPr lang="ru-RU" dirty="0" smtClean="0"/>
              <a:t>Ответ: О родстве между ними: млекопитающие произошли от </a:t>
            </a:r>
            <a:r>
              <a:rPr lang="ru-RU" dirty="0" err="1" smtClean="0"/>
              <a:t>пресмыкающих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Группа №3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1" y="836712"/>
            <a:ext cx="8064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Варианты ответов учащихся на вопросы инструктивной карточки.</a:t>
            </a:r>
          </a:p>
          <a:p>
            <a:r>
              <a:rPr lang="ru-RU" sz="2400" b="1" dirty="0" smtClean="0"/>
              <a:t>1. </a:t>
            </a:r>
            <a:r>
              <a:rPr lang="ru-RU" sz="2400" dirty="0" smtClean="0"/>
              <a:t>Перечислите млекопитающих, относящихся к отряду Сумчатых.</a:t>
            </a:r>
          </a:p>
          <a:p>
            <a:r>
              <a:rPr lang="ru-RU" sz="2400" b="1" dirty="0" smtClean="0"/>
              <a:t>Серый кенгуру, Сумчатый волк, Сумчатая </a:t>
            </a:r>
            <a:r>
              <a:rPr lang="ru-RU" sz="2400" b="1" dirty="0" err="1" smtClean="0"/>
              <a:t>куница,Сумчатый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муравьед,Коала</a:t>
            </a:r>
            <a:r>
              <a:rPr lang="ru-RU" sz="2400" b="1" dirty="0" smtClean="0"/>
              <a:t>, Северный опоссум.</a:t>
            </a:r>
          </a:p>
          <a:p>
            <a:r>
              <a:rPr lang="ru-RU" sz="2400" b="1" dirty="0" smtClean="0"/>
              <a:t>2. </a:t>
            </a:r>
            <a:r>
              <a:rPr lang="ru-RU" sz="2400" dirty="0" smtClean="0"/>
              <a:t>Расскажите, в какой части света обитают Сумчатые </a:t>
            </a:r>
            <a:r>
              <a:rPr lang="ru-RU" sz="2400" b="1" dirty="0" smtClean="0"/>
              <a:t>Обитают в Австралии, Новой Гвинее  и близлежащих островах. </a:t>
            </a:r>
          </a:p>
          <a:p>
            <a:r>
              <a:rPr lang="ru-RU" sz="2400" b="1" dirty="0" smtClean="0"/>
              <a:t>Несколько видов живет в Америке.</a:t>
            </a:r>
          </a:p>
          <a:p>
            <a:r>
              <a:rPr lang="ru-RU" sz="2400" b="1" dirty="0" smtClean="0"/>
              <a:t>3. </a:t>
            </a:r>
            <a:r>
              <a:rPr lang="ru-RU" sz="2400" dirty="0" smtClean="0"/>
              <a:t>Обоснуйте, почему Сумчатых относят к подклассу Настоящих зверей, а не к подклассу </a:t>
            </a:r>
            <a:r>
              <a:rPr lang="ru-RU" sz="2400" dirty="0" err="1" smtClean="0"/>
              <a:t>Первозверей</a:t>
            </a:r>
            <a:r>
              <a:rPr lang="ru-RU" sz="2400" dirty="0" smtClean="0"/>
              <a:t> </a:t>
            </a:r>
            <a:r>
              <a:rPr lang="ru-RU" sz="2400" b="1" dirty="0" smtClean="0"/>
              <a:t>Сумчатые относятся к подклассу Настоящие  звери, так как для них характерно </a:t>
            </a:r>
          </a:p>
          <a:p>
            <a:r>
              <a:rPr lang="ru-RU" sz="2400" b="1" dirty="0" smtClean="0"/>
              <a:t>живорождение, вскармливание детенышей молоком, забота о потомстве.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548680"/>
            <a:ext cx="5137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Актуализация  знаний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604448" cy="5016758"/>
          </a:xfrm>
          <a:prstGeom prst="rect">
            <a:avLst/>
          </a:prstGeom>
          <a:solidFill>
            <a:srgbClr val="6666FF"/>
          </a:solidFill>
          <a:ln w="571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А) Какой тип животных изучаем?</a:t>
            </a:r>
          </a:p>
          <a:p>
            <a:endParaRPr lang="ru-RU" sz="3200" dirty="0" smtClean="0"/>
          </a:p>
          <a:p>
            <a:r>
              <a:rPr lang="ru-RU" sz="3200" dirty="0" smtClean="0"/>
              <a:t>Б) Каковы характерные признаки хордовых?</a:t>
            </a:r>
          </a:p>
          <a:p>
            <a:endParaRPr lang="ru-RU" sz="3200" dirty="0" smtClean="0"/>
          </a:p>
          <a:p>
            <a:r>
              <a:rPr lang="ru-RU" sz="3200" dirty="0" smtClean="0"/>
              <a:t>В) Какие подтипы относятся к данному типу?</a:t>
            </a:r>
          </a:p>
          <a:p>
            <a:endParaRPr lang="ru-RU" sz="3200" dirty="0" smtClean="0"/>
          </a:p>
          <a:p>
            <a:r>
              <a:rPr lang="ru-RU" sz="3200" dirty="0" smtClean="0"/>
              <a:t>Г) Каковы характерные признаки позвоночных?</a:t>
            </a:r>
          </a:p>
          <a:p>
            <a:endParaRPr lang="ru-RU" sz="3200" dirty="0" smtClean="0"/>
          </a:p>
          <a:p>
            <a:r>
              <a:rPr lang="ru-RU" sz="3200" dirty="0" smtClean="0"/>
              <a:t>Д) Какие классы животных относятся к  данному подтипу?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559733"/>
            <a:ext cx="9144000" cy="39904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8093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План характеристики животных класса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Среда обитания.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Количество видов.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Внешнее строение.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Внутреннее строение. 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4.1. Особенности строения скелета. 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4.2. Особенности строения нервной системы и органов чувств. 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4.3. Особенности строения кровеносной системы. 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4.4. Особенности строения дыхательной системы.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Размножение.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Происхождение.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Систематика.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8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Значение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-243408"/>
            <a:ext cx="9144000" cy="29238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Задание группе №1.</a:t>
            </a:r>
          </a:p>
          <a:p>
            <a:r>
              <a:rPr lang="ru-RU" sz="2400" b="1" dirty="0" smtClean="0"/>
              <a:t>Изучите текст  «Общая характеристика» на стр. 157-158 учебника. Используя план характеристики класса и опорную схему</a:t>
            </a:r>
          </a:p>
          <a:p>
            <a:r>
              <a:rPr lang="ru-RU" sz="2400" b="1" dirty="0" smtClean="0"/>
              <a:t>  ответьте на вопрос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Что позволяет млекопитающим занимать господствующее положение на Земле?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1386591 кр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348880"/>
            <a:ext cx="3027437" cy="216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4869160"/>
            <a:ext cx="2771775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0" descr="510b572761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131840" y="2708920"/>
            <a:ext cx="216024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Размножение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941168"/>
            <a:ext cx="2232248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Сложное поведение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9552" y="548680"/>
            <a:ext cx="192251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пот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83568" y="1340768"/>
            <a:ext cx="185050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шерсть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11560" y="2348880"/>
            <a:ext cx="201622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Млечные железы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39552" y="3212976"/>
            <a:ext cx="208823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Забота о потомстве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67544" y="5085184"/>
            <a:ext cx="201622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Органы чувств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796136" y="548680"/>
            <a:ext cx="24482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4х камерное сердце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868144" y="1412776"/>
            <a:ext cx="252028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Легкие,</a:t>
            </a:r>
          </a:p>
          <a:p>
            <a:pPr algn="ctr"/>
            <a:r>
              <a:rPr lang="ru-RU" dirty="0" smtClean="0"/>
              <a:t>диафрагма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868144" y="2276872"/>
            <a:ext cx="25922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живорождение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940152" y="3140968"/>
            <a:ext cx="252028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Матка,плацента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724128" y="4581128"/>
            <a:ext cx="2952328" cy="1562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Нервная система(передний мозг, кора. складки. извилины</a:t>
            </a:r>
            <a:endParaRPr lang="ru-RU" dirty="0"/>
          </a:p>
        </p:txBody>
      </p:sp>
      <p:cxnSp>
        <p:nvCxnSpPr>
          <p:cNvPr id="18" name="Прямая со стрелкой 17"/>
          <p:cNvCxnSpPr>
            <a:stCxn id="7" idx="6"/>
          </p:cNvCxnSpPr>
          <p:nvPr/>
        </p:nvCxnSpPr>
        <p:spPr>
          <a:xfrm>
            <a:off x="2462064" y="764704"/>
            <a:ext cx="66977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627784" y="1268760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2" idx="2"/>
          </p:cNvCxnSpPr>
          <p:nvPr/>
        </p:nvCxnSpPr>
        <p:spPr>
          <a:xfrm flipH="1">
            <a:off x="5220072" y="836712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4" idx="3"/>
          </p:cNvCxnSpPr>
          <p:nvPr/>
        </p:nvCxnSpPr>
        <p:spPr>
          <a:xfrm flipH="1" flipV="1">
            <a:off x="5220072" y="1293912"/>
            <a:ext cx="576064" cy="478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" idx="6"/>
          </p:cNvCxnSpPr>
          <p:nvPr/>
        </p:nvCxnSpPr>
        <p:spPr>
          <a:xfrm>
            <a:off x="2627784" y="2636912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0" idx="6"/>
          </p:cNvCxnSpPr>
          <p:nvPr/>
        </p:nvCxnSpPr>
        <p:spPr>
          <a:xfrm flipV="1">
            <a:off x="2627784" y="3140968"/>
            <a:ext cx="360040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4" idx="2"/>
          </p:cNvCxnSpPr>
          <p:nvPr/>
        </p:nvCxnSpPr>
        <p:spPr>
          <a:xfrm flipH="1">
            <a:off x="5292080" y="2636912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5" idx="2"/>
            <a:endCxn id="5" idx="3"/>
          </p:cNvCxnSpPr>
          <p:nvPr/>
        </p:nvCxnSpPr>
        <p:spPr>
          <a:xfrm flipH="1" flipV="1">
            <a:off x="5292080" y="3166120"/>
            <a:ext cx="648072" cy="298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1" idx="7"/>
            <a:endCxn id="6" idx="1"/>
          </p:cNvCxnSpPr>
          <p:nvPr/>
        </p:nvCxnSpPr>
        <p:spPr>
          <a:xfrm>
            <a:off x="2188499" y="5180092"/>
            <a:ext cx="871333" cy="2182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2195736" y="5445224"/>
            <a:ext cx="720080" cy="1908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6" idx="2"/>
          </p:cNvCxnSpPr>
          <p:nvPr/>
        </p:nvCxnSpPr>
        <p:spPr>
          <a:xfrm flipH="1">
            <a:off x="5436096" y="5362364"/>
            <a:ext cx="288032" cy="10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3203848" y="836712"/>
            <a:ext cx="2016224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Обмен веществ и</a:t>
            </a:r>
          </a:p>
          <a:p>
            <a:pPr algn="ctr"/>
            <a:r>
              <a:rPr lang="ru-RU" dirty="0" smtClean="0"/>
              <a:t>терморегуляция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602128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Что позволяет млекопитающим занимать господствующее положение на Земле?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28hgfg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Documents and Settings\Администратор\Рабочий стол\28hgf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52928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45363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548680"/>
            <a:ext cx="8435975" cy="3240360"/>
          </a:xfrm>
          <a:ln>
            <a:solidFill>
              <a:schemeClr val="folHlink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hlink"/>
                </a:solidFill>
              </a:rPr>
              <a:t>Подкласс Яйцекладущие или однопроходные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   - были открыты в 1884 г в Австралии – утконос и ехидна (</a:t>
            </a:r>
            <a:r>
              <a:rPr lang="ru-RU" sz="2400" b="1" dirty="0" err="1"/>
              <a:t>первозвери</a:t>
            </a:r>
            <a:r>
              <a:rPr lang="ru-RU" sz="2400" b="1" dirty="0"/>
              <a:t>)</a:t>
            </a:r>
          </a:p>
          <a:p>
            <a:r>
              <a:rPr lang="ru-RU" sz="2400" b="1" dirty="0">
                <a:solidFill>
                  <a:schemeClr val="hlink"/>
                </a:solidFill>
              </a:rPr>
              <a:t>Подкласс Сумчатые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    - древние млекопитающие, которые сохранились в Австралии, Тасмании и Новой Гвинее</a:t>
            </a:r>
          </a:p>
          <a:p>
            <a:r>
              <a:rPr lang="ru-RU" sz="2400" b="1" dirty="0">
                <a:solidFill>
                  <a:schemeClr val="hlink"/>
                </a:solidFill>
              </a:rPr>
              <a:t>Подкласс Плацентарные</a:t>
            </a:r>
          </a:p>
        </p:txBody>
      </p:sp>
      <p:pic>
        <p:nvPicPr>
          <p:cNvPr id="453642" name="Picture 10" descr="targetpreview103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4292600"/>
            <a:ext cx="1905000" cy="1457325"/>
          </a:xfrm>
          <a:noFill/>
          <a:ln w="38100">
            <a:solidFill>
              <a:schemeClr val="folHlink"/>
            </a:solidFill>
          </a:ln>
        </p:spPr>
      </p:pic>
      <p:pic>
        <p:nvPicPr>
          <p:cNvPr id="453641" name="Picture 9" descr="targetpreview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292600"/>
            <a:ext cx="1905000" cy="16478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453644" name="Picture 12" descr="11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948488" y="4292600"/>
            <a:ext cx="1905000" cy="1647825"/>
          </a:xfrm>
          <a:noFill/>
          <a:ln w="38100">
            <a:solidFill>
              <a:schemeClr val="folHlink"/>
            </a:solidFill>
          </a:ln>
        </p:spPr>
      </p:pic>
      <p:pic>
        <p:nvPicPr>
          <p:cNvPr id="453646" name="Picture 14" descr="targetpreview102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292600"/>
            <a:ext cx="1905000" cy="16859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53647" name="Text Box 15"/>
          <p:cNvSpPr txBox="1">
            <a:spLocks noChangeArrowheads="1"/>
          </p:cNvSpPr>
          <p:nvPr/>
        </p:nvSpPr>
        <p:spPr bwMode="auto">
          <a:xfrm>
            <a:off x="179388" y="61658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/>
              <a:t>Утконос</a:t>
            </a:r>
          </a:p>
        </p:txBody>
      </p:sp>
      <p:sp>
        <p:nvSpPr>
          <p:cNvPr id="453648" name="Text Box 16"/>
          <p:cNvSpPr txBox="1">
            <a:spLocks noChangeArrowheads="1"/>
          </p:cNvSpPr>
          <p:nvPr/>
        </p:nvSpPr>
        <p:spPr bwMode="auto">
          <a:xfrm>
            <a:off x="2484438" y="61658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/>
              <a:t>Ехидна</a:t>
            </a:r>
          </a:p>
        </p:txBody>
      </p:sp>
      <p:sp>
        <p:nvSpPr>
          <p:cNvPr id="453649" name="Text Box 17"/>
          <p:cNvSpPr txBox="1">
            <a:spLocks noChangeArrowheads="1"/>
          </p:cNvSpPr>
          <p:nvPr/>
        </p:nvSpPr>
        <p:spPr bwMode="auto">
          <a:xfrm>
            <a:off x="4787900" y="6165850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/>
              <a:t>Кенгуру</a:t>
            </a:r>
          </a:p>
        </p:txBody>
      </p:sp>
      <p:sp>
        <p:nvSpPr>
          <p:cNvPr id="453650" name="Text Box 18"/>
          <p:cNvSpPr txBox="1">
            <a:spLocks noChangeArrowheads="1"/>
          </p:cNvSpPr>
          <p:nvPr/>
        </p:nvSpPr>
        <p:spPr bwMode="auto">
          <a:xfrm>
            <a:off x="7019925" y="623728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/>
              <a:t>Коала</a:t>
            </a:r>
          </a:p>
        </p:txBody>
      </p:sp>
      <p:pic>
        <p:nvPicPr>
          <p:cNvPr id="453651" name="Picture 19" descr="6a01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75563" y="1052513"/>
            <a:ext cx="1209675" cy="172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3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3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3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3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53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53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53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3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3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53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45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3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3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3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53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53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53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453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3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3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53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2000"/>
                                        <p:tgtEl>
                                          <p:spTgt spid="453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5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4788024" cy="6370975"/>
          </a:xfrm>
          <a:prstGeom prst="rect">
            <a:avLst/>
          </a:prstGeom>
          <a:solidFill>
            <a:srgbClr val="6666FF"/>
          </a:solidFill>
          <a:ln w="76200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Характеристика подкласса Яйцекладущих или </a:t>
            </a:r>
            <a:r>
              <a:rPr lang="ru-RU" sz="2400" dirty="0" err="1" smtClean="0"/>
              <a:t>Первозверей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1.Рассмотрите рисунок 127 и опишите внешний вид Однопроходных.</a:t>
            </a:r>
          </a:p>
          <a:p>
            <a:pPr algn="just"/>
            <a:r>
              <a:rPr lang="ru-RU" sz="2400" dirty="0" smtClean="0"/>
              <a:t>2.Обоснуйте, почему Однопроходных относят к древним млекопитающим</a:t>
            </a:r>
          </a:p>
          <a:p>
            <a:r>
              <a:rPr lang="ru-RU" sz="2400" dirty="0" smtClean="0"/>
              <a:t>3.Обоснуйте, почему Однопроходных нельзя отнести к пресмыкающимся.</a:t>
            </a:r>
          </a:p>
          <a:p>
            <a:r>
              <a:rPr lang="ru-RU" sz="2400" dirty="0" smtClean="0"/>
              <a:t>4.Назовите признаки, свидетельствующие о сходстве Однопроходных </a:t>
            </a:r>
            <a:r>
              <a:rPr lang="ru-RU" sz="2400" dirty="0" err="1" smtClean="0"/>
              <a:t>иПресмыкающихся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5.Укажите особенности строения и образа жизни ехидны и утконоса.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0"/>
            <a:ext cx="2386166" cy="400110"/>
          </a:xfrm>
          <a:prstGeom prst="rect">
            <a:avLst/>
          </a:prstGeom>
          <a:solidFill>
            <a:srgbClr val="6666FF"/>
          </a:solidFill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Задание группе №2</a:t>
            </a:r>
            <a:endParaRPr lang="ru-RU" sz="2000" b="1" dirty="0"/>
          </a:p>
        </p:txBody>
      </p:sp>
      <p:pic>
        <p:nvPicPr>
          <p:cNvPr id="5" name="Picture 5" descr="уткон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4032448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ехид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933056"/>
            <a:ext cx="4032448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5364088" cy="52629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Задание группе №3</a:t>
            </a:r>
          </a:p>
          <a:p>
            <a:endParaRPr lang="ru-RU" sz="2400" dirty="0" smtClean="0"/>
          </a:p>
          <a:p>
            <a:r>
              <a:rPr lang="ru-RU" sz="2400" b="1" dirty="0" smtClean="0"/>
              <a:t>Характеристика отряда Сумчатых.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1.Прочитайте текст, рассмотрите рисунок 128.</a:t>
            </a:r>
          </a:p>
          <a:p>
            <a:r>
              <a:rPr lang="ru-RU" sz="2400" b="1" dirty="0" smtClean="0"/>
              <a:t>2.Перечислите млекопитающих, относящихся к отряду Сумчатых.</a:t>
            </a:r>
          </a:p>
          <a:p>
            <a:r>
              <a:rPr lang="ru-RU" sz="2400" b="1" dirty="0" smtClean="0"/>
              <a:t>3.Расскажите, в какой части света обитают Сумчатые, покажите эти области на географической карте.</a:t>
            </a:r>
          </a:p>
          <a:p>
            <a:r>
              <a:rPr lang="ru-RU" sz="2400" b="1" dirty="0" smtClean="0"/>
              <a:t>3.Обоснуйте, почему Сумчатых относят к подклассу Настоящих зверей, а не к подклассу </a:t>
            </a:r>
            <a:r>
              <a:rPr lang="ru-RU" sz="2400" b="1" dirty="0" err="1" smtClean="0"/>
              <a:t>Первозверей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3" name="Picture 7" descr="кенгу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0"/>
            <a:ext cx="3707904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1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36096" y="3212976"/>
            <a:ext cx="3707904" cy="3284984"/>
          </a:xfrm>
          <a:prstGeom prst="rect">
            <a:avLst/>
          </a:prstGeom>
          <a:noFill/>
          <a:ln w="381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067315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Варианты ответов учащихся.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12776"/>
            <a:ext cx="89289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 Прогрессивные черты класса Млекопитающие:</a:t>
            </a:r>
          </a:p>
          <a:p>
            <a:r>
              <a:rPr lang="ru-RU" sz="2400" b="1" dirty="0" smtClean="0"/>
              <a:t>1. Высокое развитие нервной системы, есть кора больших полушарий.</a:t>
            </a:r>
          </a:p>
          <a:p>
            <a:r>
              <a:rPr lang="ru-RU" sz="2400" b="1" dirty="0" smtClean="0"/>
              <a:t>2. Дифференцировка позвоночного столба на чётко выраженные отделы, перемещение конечностей с боков тела под туловище.</a:t>
            </a:r>
          </a:p>
          <a:p>
            <a:r>
              <a:rPr lang="ru-RU" sz="2400" b="1" dirty="0" smtClean="0"/>
              <a:t>3. Возникновение органов, обеспечивающих развитие зародыша в теле матери, и вскармливание детёнышей молоком.</a:t>
            </a:r>
          </a:p>
          <a:p>
            <a:r>
              <a:rPr lang="ru-RU" sz="2400" b="1" dirty="0" smtClean="0"/>
              <a:t>4. Появление шерстного покрова.</a:t>
            </a:r>
          </a:p>
          <a:p>
            <a:r>
              <a:rPr lang="ru-RU" sz="2400" b="1" dirty="0" smtClean="0"/>
              <a:t>5. Полное разделение кругов кровообращения и возникновение </a:t>
            </a:r>
            <a:r>
              <a:rPr lang="ru-RU" sz="2400" b="1" dirty="0" err="1" smtClean="0"/>
              <a:t>теплокровности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6. Возникновение альвеолярных лёгких.</a:t>
            </a:r>
          </a:p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Рисунок 3" descr="f3b5c5f8fc7b3db5d69f5241dbcb22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676400" cy="1905000"/>
          </a:xfrm>
          <a:prstGeom prst="rect">
            <a:avLst/>
          </a:prstGeom>
          <a:noFill/>
        </p:spPr>
      </p:pic>
      <p:pic>
        <p:nvPicPr>
          <p:cNvPr id="5" name="Рисунок 4" descr="2a590146da07651293279c583ebd96a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869160"/>
            <a:ext cx="12573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625</Words>
  <Application>Microsoft Office PowerPoint</Application>
  <PresentationFormat>Экран (4:3)</PresentationFormat>
  <Paragraphs>106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</vt:lpstr>
      <vt:lpstr>Слайд 7</vt:lpstr>
      <vt:lpstr>Слайд 8</vt:lpstr>
      <vt:lpstr>Слайд 9</vt:lpstr>
      <vt:lpstr>Слайд 10</vt:lpstr>
      <vt:lpstr>Слайд 11</vt:lpstr>
    </vt:vector>
  </TitlesOfParts>
  <Company>X5 Retail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</dc:creator>
  <cp:lastModifiedBy>I</cp:lastModifiedBy>
  <cp:revision>33</cp:revision>
  <dcterms:created xsi:type="dcterms:W3CDTF">2020-03-27T17:09:28Z</dcterms:created>
  <dcterms:modified xsi:type="dcterms:W3CDTF">2020-04-01T16:13:11Z</dcterms:modified>
</cp:coreProperties>
</file>