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5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4C71EC6-210F-42DE-9C53-41977AD35B3D}" type="datetimeFigureOut">
              <a:rPr lang="ru-RU" smtClean="0"/>
              <a:t>30.11.2018</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t>30.11.2018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4C71EC6-210F-42DE-9C53-41977AD35B3D}" type="datetimeFigureOut">
              <a:rPr lang="ru-RU" smtClean="0"/>
              <a:t>30.11.2018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4C71EC6-210F-42DE-9C53-41977AD35B3D}" type="datetimeFigureOut">
              <a:rPr lang="ru-RU" smtClean="0"/>
              <a:t>30.11.2018</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9B0651-EE4F-4900-A07F-96A6BFA9D0F0}"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C71EC6-210F-42DE-9C53-41977AD35B3D}" type="datetimeFigureOut">
              <a:rPr lang="ru-RU" smtClean="0"/>
              <a:t>30.11.2018</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20689"/>
            <a:ext cx="7772400" cy="2304255"/>
          </a:xfrm>
        </p:spPr>
        <p:txBody>
          <a:bodyPr>
            <a:normAutofit/>
          </a:bodyPr>
          <a:lstStyle/>
          <a:p>
            <a:pPr algn="ctr"/>
            <a:r>
              <a:rPr lang="ru-RU" sz="5400" dirty="0" smtClean="0">
                <a:latin typeface="Times New Roman" pitchFamily="18" charset="0"/>
                <a:cs typeface="Times New Roman" pitchFamily="18" charset="0"/>
              </a:rPr>
              <a:t>Концепция устойчивого развития</a:t>
            </a:r>
            <a:endParaRPr lang="ru-RU" sz="5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85800" y="3284984"/>
            <a:ext cx="7772400" cy="1800200"/>
          </a:xfrm>
        </p:spPr>
        <p:txBody>
          <a:bodyPr>
            <a:normAutofit fontScale="85000" lnSpcReduction="20000"/>
          </a:bodyPr>
          <a:lstStyle/>
          <a:p>
            <a:r>
              <a:rPr lang="ru-RU" dirty="0" smtClean="0"/>
              <a:t>Подготовила:</a:t>
            </a:r>
          </a:p>
          <a:p>
            <a:r>
              <a:rPr lang="ru-RU" dirty="0" smtClean="0"/>
              <a:t>Студентка 2 курса</a:t>
            </a:r>
          </a:p>
          <a:p>
            <a:r>
              <a:rPr lang="ru-RU" dirty="0" smtClean="0"/>
              <a:t>Группы 27П</a:t>
            </a:r>
          </a:p>
          <a:p>
            <a:r>
              <a:rPr lang="ru-RU" dirty="0" smtClean="0"/>
              <a:t>Шувалова Олеся </a:t>
            </a:r>
          </a:p>
          <a:p>
            <a:r>
              <a:rPr lang="ru-RU" dirty="0" smtClean="0"/>
              <a:t> </a:t>
            </a:r>
          </a:p>
          <a:p>
            <a:endParaRPr lang="ru-RU" dirty="0"/>
          </a:p>
        </p:txBody>
      </p:sp>
    </p:spTree>
    <p:extLst>
      <p:ext uri="{BB962C8B-B14F-4D97-AF65-F5344CB8AC3E}">
        <p14:creationId xmlns:p14="http://schemas.microsoft.com/office/powerpoint/2010/main" val="2946984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332656"/>
            <a:ext cx="7772400" cy="720080"/>
          </a:xfrm>
        </p:spPr>
        <p:txBody>
          <a:bodyPr>
            <a:noAutofit/>
          </a:bodyPr>
          <a:lstStyle/>
          <a:p>
            <a:pPr algn="ctr"/>
            <a:r>
              <a:rPr lang="ru-RU" sz="3600" dirty="0" smtClean="0">
                <a:effectLst>
                  <a:outerShdw blurRad="38100" dist="38100" dir="2700000" algn="tl">
                    <a:srgbClr val="000000">
                      <a:alpha val="43137"/>
                    </a:srgbClr>
                  </a:outerShdw>
                </a:effectLst>
                <a:latin typeface="Times New Roman" pitchFamily="18" charset="0"/>
                <a:cs typeface="Times New Roman" pitchFamily="18" charset="0"/>
              </a:rPr>
              <a:t>Глобальные экологические проблемы и способы их решения </a:t>
            </a:r>
            <a:endParaRPr lang="ru-RU" sz="36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Текст 2"/>
          <p:cNvSpPr>
            <a:spLocks noGrp="1"/>
          </p:cNvSpPr>
          <p:nvPr>
            <p:ph type="body" idx="1"/>
          </p:nvPr>
        </p:nvSpPr>
        <p:spPr>
          <a:xfrm>
            <a:off x="395536" y="1052736"/>
            <a:ext cx="8099177" cy="4824536"/>
          </a:xfrm>
        </p:spPr>
        <p:txBody>
          <a:bodyPr>
            <a:noAutofit/>
          </a:bodyPr>
          <a:lstStyle/>
          <a:p>
            <a:r>
              <a:rPr lang="ru-RU" sz="1400" dirty="0">
                <a:latin typeface="Times New Roman" pitchFamily="18" charset="0"/>
                <a:cs typeface="Times New Roman" pitchFamily="18" charset="0"/>
              </a:rPr>
              <a:t>Сегодня экологическую ситуацию в мире можно охарактеризовать как близкую к критической. Среди глобальных экологических проблем можно отметить следующие:</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уничтожены и продолжают уничтожаться тысячи видов растений и животных;</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в значительной мере истреблен лесной покров;</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стремительно сокращается имеющийся запас полезных ископаемых;</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мировой океан не только истощается в результате уничтожения живых организмов, но и перестает быть регулятором природных процессов;</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атмосфера во многих местах загрязнена до предельно допустимых размеров, а чистый воздух становится дефицитом;</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частично нарушен озоновый слой, защищающий от губительного для всего живого космического излучения;</a:t>
            </a:r>
          </a:p>
          <a:p>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 загрязнение поверхности и обезображивание природных ландшафтов: на Земле невозможно обнаружить ни одного квадратного метра поверхности, где бы не находилось искусственно созданных человеком элементов.</a:t>
            </a:r>
          </a:p>
        </p:txBody>
      </p:sp>
    </p:spTree>
    <p:extLst>
      <p:ext uri="{BB962C8B-B14F-4D97-AF65-F5344CB8AC3E}">
        <p14:creationId xmlns:p14="http://schemas.microsoft.com/office/powerpoint/2010/main" val="1986944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7504" y="116632"/>
            <a:ext cx="8928992" cy="5688632"/>
          </a:xfrm>
        </p:spPr>
        <p:txBody>
          <a:bodyPr>
            <a:noAutofit/>
          </a:bodyPr>
          <a:lstStyle/>
          <a:p>
            <a:r>
              <a:rPr lang="ru-RU" sz="1400" dirty="0" err="1">
                <a:latin typeface="Times New Roman" pitchFamily="18" charset="0"/>
                <a:cs typeface="Times New Roman" pitchFamily="18" charset="0"/>
              </a:rPr>
              <a:t>Cтало</a:t>
            </a:r>
            <a:r>
              <a:rPr lang="ru-RU" sz="1400" dirty="0">
                <a:latin typeface="Times New Roman" pitchFamily="18" charset="0"/>
                <a:cs typeface="Times New Roman" pitchFamily="18" charset="0"/>
              </a:rPr>
              <a:t> совершенно очевидной пагубность потребительского отношения человека к природе лишь как к объекту получения определенных богатств и благ. Для человечества становится жизненно необходимым изменение самой философии отношения к природе.</a:t>
            </a:r>
          </a:p>
          <a:p>
            <a:r>
              <a:rPr lang="ru-RU" sz="1400" dirty="0" smtClean="0">
                <a:latin typeface="Times New Roman" pitchFamily="18" charset="0"/>
                <a:cs typeface="Times New Roman" pitchFamily="18" charset="0"/>
              </a:rPr>
              <a:t>Какие </a:t>
            </a:r>
            <a:r>
              <a:rPr lang="ru-RU" sz="1400" dirty="0">
                <a:latin typeface="Times New Roman" pitchFamily="18" charset="0"/>
                <a:cs typeface="Times New Roman" pitchFamily="18" charset="0"/>
              </a:rPr>
              <a:t>же необходимы меры для решения глобальных экологических проблем! Прежде всего следует перейти от </a:t>
            </a:r>
            <a:r>
              <a:rPr lang="ru-RU" sz="1400" dirty="0" err="1">
                <a:latin typeface="Times New Roman" pitchFamily="18" charset="0"/>
                <a:cs typeface="Times New Roman" pitchFamily="18" charset="0"/>
              </a:rPr>
              <a:t>потребительско</a:t>
            </a:r>
            <a:r>
              <a:rPr lang="ru-RU" sz="1400" dirty="0">
                <a:latin typeface="Times New Roman" pitchFamily="18" charset="0"/>
                <a:cs typeface="Times New Roman" pitchFamily="18" charset="0"/>
              </a:rPr>
              <a:t>-технократического подхода к природе к поиску гармонии с нею. Для этого, в частности, необходим целый ряд целенаправленных мер по </a:t>
            </a:r>
            <a:r>
              <a:rPr lang="ru-RU" sz="1400" dirty="0" err="1">
                <a:latin typeface="Times New Roman" pitchFamily="18" charset="0"/>
                <a:cs typeface="Times New Roman" pitchFamily="18" charset="0"/>
              </a:rPr>
              <a:t>экологизации</a:t>
            </a:r>
            <a:r>
              <a:rPr lang="ru-RU" sz="1400" dirty="0">
                <a:latin typeface="Times New Roman" pitchFamily="18" charset="0"/>
                <a:cs typeface="Times New Roman" pitchFamily="18" charset="0"/>
              </a:rPr>
              <a:t> производства: </a:t>
            </a:r>
            <a:r>
              <a:rPr lang="ru-RU" sz="1400" dirty="0" err="1">
                <a:latin typeface="Times New Roman" pitchFamily="18" charset="0"/>
                <a:cs typeface="Times New Roman" pitchFamily="18" charset="0"/>
              </a:rPr>
              <a:t>природосберегающие</a:t>
            </a:r>
            <a:r>
              <a:rPr lang="ru-RU" sz="1400" dirty="0">
                <a:latin typeface="Times New Roman" pitchFamily="18" charset="0"/>
                <a:cs typeface="Times New Roman" pitchFamily="18" charset="0"/>
              </a:rPr>
              <a:t> технологии, обязательная экологическая экспертиза новых проектов, создание безотходных технологий замкнутого цикла.</a:t>
            </a:r>
          </a:p>
          <a:p>
            <a:r>
              <a:rPr lang="ru-RU" sz="1400" dirty="0" smtClean="0">
                <a:latin typeface="Times New Roman" pitchFamily="18" charset="0"/>
                <a:cs typeface="Times New Roman" pitchFamily="18" charset="0"/>
              </a:rPr>
              <a:t>Другой </a:t>
            </a:r>
            <a:r>
              <a:rPr lang="ru-RU" sz="1400" dirty="0">
                <a:latin typeface="Times New Roman" pitchFamily="18" charset="0"/>
                <a:cs typeface="Times New Roman" pitchFamily="18" charset="0"/>
              </a:rPr>
              <a:t>мерой, направленной на улучшение взаимоотношений человека и природы, является разумное самоограничение в расходовании природных ресурсов, особенно — энергетических источников (нефть, уголь), имеющих для жизни человечества важнейшее значение. Подсчеты международных экспертов показывают, что если исходить из современного уровня потребления (конец XX в.), то запасов угля хватит еще на 430 лет, нефти — на 35 лет, природного газа — на 50 лет. Срок, особенно по запасам нефти, не такой уж и большой. В связи с этим необходимы разумные структурные изменения в мировом энергобалансе в сторону расширения применения атомной энергии, а также поиск новых, эффективных, безопасных и максимально безвредных для природы источников энергии, включая космическую.</a:t>
            </a:r>
          </a:p>
          <a:p>
            <a:r>
              <a:rPr lang="ru-RU" sz="1400" dirty="0" smtClean="0">
                <a:latin typeface="Times New Roman" pitchFamily="18" charset="0"/>
                <a:cs typeface="Times New Roman" pitchFamily="18" charset="0"/>
              </a:rPr>
              <a:t>Однако </a:t>
            </a:r>
            <a:r>
              <a:rPr lang="ru-RU" sz="1400" dirty="0">
                <a:latin typeface="Times New Roman" pitchFamily="18" charset="0"/>
                <a:cs typeface="Times New Roman" pitchFamily="18" charset="0"/>
              </a:rPr>
              <a:t>ощутимый эффект все перечисленные и другие меры могут дать лишь при условии объединения усилий всех стран для спасения природы. Первая попытка такого международного объединения была осуществлена еще в начале XX века. Тогда в ноябре 1913 г. в Швейцарии состоялось первое международное совещание по вопросам охраны природы с участием представителей 18 крупнейших государств мира.</a:t>
            </a:r>
          </a:p>
          <a:p>
            <a:r>
              <a:rPr lang="ru-RU" sz="1400" dirty="0" smtClean="0">
                <a:latin typeface="Times New Roman" pitchFamily="18" charset="0"/>
                <a:cs typeface="Times New Roman" pitchFamily="18" charset="0"/>
              </a:rPr>
              <a:t>Ныне </a:t>
            </a:r>
            <a:r>
              <a:rPr lang="ru-RU" sz="1400" dirty="0">
                <a:latin typeface="Times New Roman" pitchFamily="18" charset="0"/>
                <a:cs typeface="Times New Roman" pitchFamily="18" charset="0"/>
              </a:rPr>
              <a:t>межгосударственные формы сотрудничества выходят на качественно новый уровень. Заключаются международные конвенции по охране окружающей среды (квоты по вылову рыб, запрет на промысел китов и др.), осуществляются самые различные совместные разработки и программы. Активизировалась деятельность общественных организаций по защите окружающей среды — «зеленые» («Гринпис»). Экологический интернационал Зеленого Креста и Зеленого Полумесяца в настоящее время разрабатывает программу по решению проблемы «озоновых дыр» в атмосфере Земли. Однако следует признать, что при весьма различном уровне социально-политического развития государств мира международное сотрудничество в экологической сфере еще весьма далеко от своего совершенства.</a:t>
            </a:r>
          </a:p>
        </p:txBody>
      </p:sp>
    </p:spTree>
    <p:extLst>
      <p:ext uri="{BB962C8B-B14F-4D97-AF65-F5344CB8AC3E}">
        <p14:creationId xmlns:p14="http://schemas.microsoft.com/office/powerpoint/2010/main" val="756358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1916113"/>
            <a:ext cx="7344816" cy="4825255"/>
          </a:xfrm>
          <a:effectLst>
            <a:softEdge rad="127000"/>
          </a:effectLst>
        </p:spPr>
      </p:pic>
      <p:sp>
        <p:nvSpPr>
          <p:cNvPr id="3" name="Заголовок 2"/>
          <p:cNvSpPr>
            <a:spLocks noGrp="1"/>
          </p:cNvSpPr>
          <p:nvPr>
            <p:ph type="title"/>
          </p:nvPr>
        </p:nvSpPr>
        <p:spPr>
          <a:xfrm>
            <a:off x="457200" y="188640"/>
            <a:ext cx="8229600" cy="1584176"/>
          </a:xfrm>
        </p:spPr>
        <p:txBody>
          <a:bodyPr>
            <a:normAutofit fontScale="90000"/>
          </a:bodyPr>
          <a:lstStyle/>
          <a:p>
            <a:r>
              <a:rPr lang="ru-RU" sz="1600" dirty="0">
                <a:latin typeface="Times New Roman" pitchFamily="18" charset="0"/>
                <a:cs typeface="Times New Roman" pitchFamily="18" charset="0"/>
              </a:rPr>
              <a:t>Еще одним направлением для решения экологической проблемы, и может быть в перспективе — самым важным из всех, является формирование в обществе экологического сознания, понимания людьми природы как другого живого существа, над которым нельзя властвовать без ущерба для него и себя. Экологическое обучение и воспитание в обществе должны быть поставлены на государственный уровень, проводиться с раннего детства. При любых озарениях, рождаемых разумом, и стремлениях, неизменным вектором поведения человечества должно оставаться его гармония с природой.</a:t>
            </a:r>
          </a:p>
        </p:txBody>
      </p:sp>
    </p:spTree>
    <p:extLst>
      <p:ext uri="{BB962C8B-B14F-4D97-AF65-F5344CB8AC3E}">
        <p14:creationId xmlns:p14="http://schemas.microsoft.com/office/powerpoint/2010/main" val="4151236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88640"/>
            <a:ext cx="7772400" cy="1152128"/>
          </a:xfrm>
        </p:spPr>
        <p:txBody>
          <a:bodyPr>
            <a:normAutofit fontScale="90000"/>
          </a:bodyPr>
          <a:lstStyle/>
          <a:p>
            <a:pPr algn="ctr"/>
            <a:r>
              <a:rPr lang="ru-RU" sz="3600" dirty="0">
                <a:latin typeface="Times New Roman" pitchFamily="18" charset="0"/>
                <a:cs typeface="Times New Roman" pitchFamily="18" charset="0"/>
              </a:rPr>
              <a:t>Возникновение экологических понятий «устойчивость» и «устойчивое развитие»</a:t>
            </a:r>
          </a:p>
        </p:txBody>
      </p:sp>
      <p:sp>
        <p:nvSpPr>
          <p:cNvPr id="3" name="Текст 2"/>
          <p:cNvSpPr>
            <a:spLocks noGrp="1"/>
          </p:cNvSpPr>
          <p:nvPr>
            <p:ph type="body" idx="1"/>
          </p:nvPr>
        </p:nvSpPr>
        <p:spPr>
          <a:xfrm>
            <a:off x="395536" y="1556792"/>
            <a:ext cx="8280920" cy="4392488"/>
          </a:xfrm>
        </p:spPr>
        <p:txBody>
          <a:bodyPr>
            <a:normAutofit/>
          </a:bodyPr>
          <a:lstStyle/>
          <a:p>
            <a:r>
              <a:rPr lang="ru-RU" dirty="0"/>
              <a:t>Реш</a:t>
            </a:r>
            <a:r>
              <a:rPr lang="ru-RU" dirty="0">
                <a:latin typeface="Times New Roman" pitchFamily="18" charset="0"/>
                <a:cs typeface="Times New Roman" pitchFamily="18" charset="0"/>
              </a:rPr>
              <a:t>ение экологических проблем человечества сегодня связывают с понятием "Устойчивое развитие". Что такое "устойчивое развитие"? Почему в мире сложилась ситуация необходимости пересмотра дальнейшего пути развития? Что же привело к возникновению концепции устойчивого развития? Для того, чтобы ответить на эти вопросы необходимо обратиться к истории.</a:t>
            </a:r>
          </a:p>
          <a:p>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К возникновению концепции устойчивого развития привели предпосылки, которые условно можно подразделить на социально-экономические и экологические.</a:t>
            </a:r>
          </a:p>
        </p:txBody>
      </p:sp>
    </p:spTree>
    <p:extLst>
      <p:ext uri="{BB962C8B-B14F-4D97-AF65-F5344CB8AC3E}">
        <p14:creationId xmlns:p14="http://schemas.microsoft.com/office/powerpoint/2010/main" val="963905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1520" y="116632"/>
            <a:ext cx="8496944" cy="5760640"/>
          </a:xfrm>
        </p:spPr>
        <p:txBody>
          <a:bodyPr>
            <a:normAutofit/>
          </a:bodyPr>
          <a:lstStyle/>
          <a:p>
            <a:r>
              <a:rPr lang="ru-RU" sz="2800" dirty="0">
                <a:latin typeface="Times New Roman" pitchFamily="18" charset="0"/>
                <a:cs typeface="Times New Roman" pitchFamily="18" charset="0"/>
              </a:rPr>
              <a:t>Социально-экономические предпосылки возникновения концепции устойчивого развития это:</a:t>
            </a:r>
          </a:p>
          <a:p>
            <a:r>
              <a:rPr lang="ru-RU" sz="2800" dirty="0" smtClean="0">
                <a:latin typeface="Times New Roman" pitchFamily="18" charset="0"/>
                <a:cs typeface="Times New Roman" pitchFamily="18" charset="0"/>
              </a:rPr>
              <a:t>Господство </a:t>
            </a:r>
            <a:r>
              <a:rPr lang="ru-RU" sz="2800" dirty="0">
                <a:latin typeface="Times New Roman" pitchFamily="18" charset="0"/>
                <a:cs typeface="Times New Roman" pitchFamily="18" charset="0"/>
              </a:rPr>
              <a:t>"философии потребления". На протяжении многих веков человечество придерживалось "ресурсного" пути развития, господствовали принципы:</a:t>
            </a:r>
          </a:p>
          <a:p>
            <a:r>
              <a:rPr lang="ru-RU" sz="2800" dirty="0" smtClean="0">
                <a:latin typeface="Times New Roman" pitchFamily="18" charset="0"/>
                <a:cs typeface="Times New Roman" pitchFamily="18" charset="0"/>
              </a:rPr>
              <a:t>-"</a:t>
            </a:r>
            <a:r>
              <a:rPr lang="ru-RU" sz="2800" dirty="0">
                <a:latin typeface="Times New Roman" pitchFamily="18" charset="0"/>
                <a:cs typeface="Times New Roman" pitchFamily="18" charset="0"/>
              </a:rPr>
              <a:t>человек - царь </a:t>
            </a:r>
            <a:r>
              <a:rPr lang="ru-RU" sz="2800" dirty="0" smtClean="0">
                <a:latin typeface="Times New Roman" pitchFamily="18" charset="0"/>
                <a:cs typeface="Times New Roman" pitchFamily="18" charset="0"/>
              </a:rPr>
              <a:t>природы</a:t>
            </a:r>
            <a:r>
              <a:rPr lang="ru-RU" sz="2800" dirty="0">
                <a:latin typeface="Times New Roman" pitchFamily="18" charset="0"/>
                <a:cs typeface="Times New Roman" pitchFamily="18" charset="0"/>
              </a:rPr>
              <a:t>";</a:t>
            </a:r>
          </a:p>
          <a:p>
            <a:r>
              <a:rPr lang="ru-RU" sz="2800" dirty="0" smtClean="0">
                <a:latin typeface="Times New Roman" pitchFamily="18" charset="0"/>
                <a:cs typeface="Times New Roman" pitchFamily="18" charset="0"/>
              </a:rPr>
              <a:t>-"</a:t>
            </a:r>
            <a:r>
              <a:rPr lang="ru-RU" sz="2800" dirty="0">
                <a:latin typeface="Times New Roman" pitchFamily="18" charset="0"/>
                <a:cs typeface="Times New Roman" pitchFamily="18" charset="0"/>
              </a:rPr>
              <a:t>потребление ради процветания".</a:t>
            </a:r>
          </a:p>
          <a:p>
            <a:r>
              <a:rPr lang="ru-RU" sz="2800" dirty="0" smtClean="0">
                <a:latin typeface="Times New Roman" pitchFamily="18" charset="0"/>
                <a:cs typeface="Times New Roman" pitchFamily="18" charset="0"/>
              </a:rPr>
              <a:t>В </a:t>
            </a:r>
            <a:r>
              <a:rPr lang="ru-RU" sz="2800" dirty="0">
                <a:latin typeface="Times New Roman" pitchFamily="18" charset="0"/>
                <a:cs typeface="Times New Roman" pitchFamily="18" charset="0"/>
              </a:rPr>
              <a:t>процессе истории своего развития человечество использовало окружающую природную среду в качестве источника ресурсов для удовлетворения своих возрастающих потребностей.</a:t>
            </a:r>
          </a:p>
        </p:txBody>
      </p:sp>
    </p:spTree>
    <p:extLst>
      <p:ext uri="{BB962C8B-B14F-4D97-AF65-F5344CB8AC3E}">
        <p14:creationId xmlns:p14="http://schemas.microsoft.com/office/powerpoint/2010/main" val="2721591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16632"/>
            <a:ext cx="8784976" cy="5616624"/>
          </a:xfrm>
        </p:spPr>
        <p:txBody>
          <a:bodyPr>
            <a:noAutofit/>
          </a:bodyPr>
          <a:lstStyle/>
          <a:p>
            <a:r>
              <a:rPr lang="ru-RU" sz="1600" dirty="0">
                <a:latin typeface="Times New Roman" pitchFamily="18" charset="0"/>
                <a:cs typeface="Times New Roman" pitchFamily="18" charset="0"/>
              </a:rPr>
              <a:t>Господство </a:t>
            </a:r>
            <a:r>
              <a:rPr lang="ru-RU" sz="1600" dirty="0" err="1">
                <a:latin typeface="Times New Roman" pitchFamily="18" charset="0"/>
                <a:cs typeface="Times New Roman" pitchFamily="18" charset="0"/>
              </a:rPr>
              <a:t>ресурсоразрушающих</a:t>
            </a:r>
            <a:r>
              <a:rPr lang="ru-RU" sz="1600" dirty="0">
                <a:latin typeface="Times New Roman" pitchFamily="18" charset="0"/>
                <a:cs typeface="Times New Roman" pitchFamily="18" charset="0"/>
              </a:rPr>
              <a:t> технологий, которое определялось:</a:t>
            </a:r>
          </a:p>
          <a:p>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приоритетом экономической выгоды;</a:t>
            </a:r>
          </a:p>
          <a:p>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иллюзией неисчерпаемости ресурсного потенциала.</a:t>
            </a:r>
          </a:p>
          <a:p>
            <a:r>
              <a:rPr lang="ru-RU" sz="1600" dirty="0" smtClean="0">
                <a:latin typeface="Times New Roman" pitchFamily="18" charset="0"/>
                <a:cs typeface="Times New Roman" pitchFamily="18" charset="0"/>
              </a:rPr>
              <a:t>Неадекватность </a:t>
            </a:r>
            <a:r>
              <a:rPr lang="ru-RU" sz="1600" dirty="0">
                <a:latin typeface="Times New Roman" pitchFamily="18" charset="0"/>
                <a:cs typeface="Times New Roman" pitchFamily="18" charset="0"/>
              </a:rPr>
              <a:t>механизма ценообразования на природные ресурсы. То есть возникла ситуация, когда цены на ресурсы не отражают их истиной стоимости. Результатом такого способа хозяйствования явилось истощение ресурсного потенциала и деградация природной среды.</a:t>
            </a:r>
          </a:p>
          <a:p>
            <a:r>
              <a:rPr lang="ru-RU" sz="1600" dirty="0" smtClean="0">
                <a:latin typeface="Times New Roman" pitchFamily="18" charset="0"/>
                <a:cs typeface="Times New Roman" pitchFamily="18" charset="0"/>
              </a:rPr>
              <a:t>Проблема </a:t>
            </a:r>
            <a:r>
              <a:rPr lang="ru-RU" sz="1600" dirty="0">
                <a:latin typeface="Times New Roman" pitchFamily="18" charset="0"/>
                <a:cs typeface="Times New Roman" pitchFamily="18" charset="0"/>
              </a:rPr>
              <a:t>"Север - Юг"</a:t>
            </a:r>
          </a:p>
          <a:p>
            <a:r>
              <a:rPr lang="ru-RU" sz="1600" dirty="0" smtClean="0">
                <a:latin typeface="Times New Roman" pitchFamily="18" charset="0"/>
                <a:cs typeface="Times New Roman" pitchFamily="18" charset="0"/>
              </a:rPr>
              <a:t>Одной </a:t>
            </a:r>
            <a:r>
              <a:rPr lang="ru-RU" sz="1600" dirty="0">
                <a:latin typeface="Times New Roman" pitchFamily="18" charset="0"/>
                <a:cs typeface="Times New Roman" pitchFamily="18" charset="0"/>
              </a:rPr>
              <a:t>из основных причин также является наличие в мире двух групп государств с различным уровнем развития, что породило конфликты и противоречия между ними.</a:t>
            </a:r>
          </a:p>
          <a:p>
            <a:r>
              <a:rPr lang="ru-RU" sz="1600" dirty="0" smtClean="0">
                <a:latin typeface="Times New Roman" pitchFamily="18" charset="0"/>
                <a:cs typeface="Times New Roman" pitchFamily="18" charset="0"/>
              </a:rPr>
              <a:t>Ответом </a:t>
            </a:r>
            <a:r>
              <a:rPr lang="ru-RU" sz="1600" dirty="0">
                <a:latin typeface="Times New Roman" pitchFamily="18" charset="0"/>
                <a:cs typeface="Times New Roman" pitchFamily="18" charset="0"/>
              </a:rPr>
              <a:t>человечеству на принципы и характер взаимоотношений в социально-экономической сфере и системе "Природа - Человечество" было возникновение глобальных экологических проблем, кризисов и катастроф.</a:t>
            </a:r>
          </a:p>
          <a:p>
            <a:r>
              <a:rPr lang="ru-RU" sz="1600" dirty="0" smtClean="0">
                <a:latin typeface="Times New Roman" pitchFamily="18" charset="0"/>
                <a:cs typeface="Times New Roman" pitchFamily="18" charset="0"/>
              </a:rPr>
              <a:t>Возникновение </a:t>
            </a:r>
            <a:r>
              <a:rPr lang="ru-RU" sz="1600" dirty="0">
                <a:latin typeface="Times New Roman" pitchFamily="18" charset="0"/>
                <a:cs typeface="Times New Roman" pitchFamily="18" charset="0"/>
              </a:rPr>
              <a:t>и нарастание экологических кризисов и катастроф антропогенного происхождения явилось причиной появления первых работ ученых, которые пытались обратить внимание общественности, государств на необходимость пересмотреть взаимоотношения Человечества и Природы.</a:t>
            </a:r>
          </a:p>
          <a:p>
            <a:r>
              <a:rPr lang="ru-RU" sz="1600" dirty="0" smtClean="0">
                <a:latin typeface="Times New Roman" pitchFamily="18" charset="0"/>
                <a:cs typeface="Times New Roman" pitchFamily="18" charset="0"/>
              </a:rPr>
              <a:t>Первой </a:t>
            </a:r>
            <a:r>
              <a:rPr lang="ru-RU" sz="1600" dirty="0">
                <a:latin typeface="Times New Roman" pitchFamily="18" charset="0"/>
                <a:cs typeface="Times New Roman" pitchFamily="18" charset="0"/>
              </a:rPr>
              <a:t>попыткой изменить ситуацию явилась Конференция ООН в Стокгольме (1972 г.), которая показала, что в мире существуют противоречия во взглядах на процесс развития у индустриально развитых и развивающихся государств: одни хотели </a:t>
            </a:r>
            <a:r>
              <a:rPr lang="ru-RU" sz="1600" dirty="0" err="1">
                <a:latin typeface="Times New Roman" pitchFamily="18" charset="0"/>
                <a:cs typeface="Times New Roman" pitchFamily="18" charset="0"/>
              </a:rPr>
              <a:t>экологизации</a:t>
            </a:r>
            <a:r>
              <a:rPr lang="ru-RU" sz="1600" dirty="0">
                <a:latin typeface="Times New Roman" pitchFamily="18" charset="0"/>
                <a:cs typeface="Times New Roman" pitchFamily="18" charset="0"/>
              </a:rPr>
              <a:t>, проведения работ по очищению планеты, другие - экономического развития, преодоления бедности.</a:t>
            </a:r>
          </a:p>
          <a:p>
            <a:r>
              <a:rPr lang="ru-RU" sz="1600" dirty="0" smtClean="0">
                <a:latin typeface="Times New Roman" pitchFamily="18" charset="0"/>
                <a:cs typeface="Times New Roman" pitchFamily="18" charset="0"/>
              </a:rPr>
              <a:t>В </a:t>
            </a:r>
            <a:r>
              <a:rPr lang="ru-RU" sz="1600" dirty="0">
                <a:latin typeface="Times New Roman" pitchFamily="18" charset="0"/>
                <a:cs typeface="Times New Roman" pitchFamily="18" charset="0"/>
              </a:rPr>
              <a:t>1983 году была создана Международная комиссия по окружающей среде и развитию (МКОСР), большой заслугой которой явилось понимание необходимости объединения направления развития обеих групп государств: только в процессе </a:t>
            </a:r>
            <a:r>
              <a:rPr lang="ru-RU" sz="1600" dirty="0" err="1">
                <a:latin typeface="Times New Roman" pitchFamily="18" charset="0"/>
                <a:cs typeface="Times New Roman" pitchFamily="18" charset="0"/>
              </a:rPr>
              <a:t>экологизации</a:t>
            </a:r>
            <a:r>
              <a:rPr lang="ru-RU" sz="1600" dirty="0">
                <a:latin typeface="Times New Roman" pitchFamily="18" charset="0"/>
                <a:cs typeface="Times New Roman" pitchFamily="18" charset="0"/>
              </a:rPr>
              <a:t> и преодоления отсталости становится возможным выход из кризисной ситуации. </a:t>
            </a:r>
          </a:p>
        </p:txBody>
      </p:sp>
    </p:spTree>
    <p:extLst>
      <p:ext uri="{BB962C8B-B14F-4D97-AF65-F5344CB8AC3E}">
        <p14:creationId xmlns:p14="http://schemas.microsoft.com/office/powerpoint/2010/main" val="1545714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924610714"/>
              </p:ext>
            </p:extLst>
          </p:nvPr>
        </p:nvGraphicFramePr>
        <p:xfrm>
          <a:off x="179511" y="2204865"/>
          <a:ext cx="8856985" cy="4600257"/>
        </p:xfrm>
        <a:graphic>
          <a:graphicData uri="http://schemas.openxmlformats.org/drawingml/2006/table">
            <a:tbl>
              <a:tblPr firstRow="1" bandRow="1">
                <a:tableStyleId>{5C22544A-7EE6-4342-B048-85BDC9FD1C3A}</a:tableStyleId>
              </a:tblPr>
              <a:tblGrid>
                <a:gridCol w="1728193"/>
                <a:gridCol w="2016224"/>
                <a:gridCol w="2304256"/>
                <a:gridCol w="2808312"/>
              </a:tblGrid>
              <a:tr h="980949">
                <a:tc>
                  <a:txBody>
                    <a:bodyPr/>
                    <a:lstStyle/>
                    <a:p>
                      <a:r>
                        <a:rPr lang="ru-RU" dirty="0" smtClean="0">
                          <a:latin typeface="Times New Roman" pitchFamily="18" charset="0"/>
                          <a:cs typeface="Times New Roman" pitchFamily="18" charset="0"/>
                        </a:rPr>
                        <a:t>Пути развития</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Биоцентризм	</a:t>
                      </a:r>
                    </a:p>
                    <a:p>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a:txBody>
                  <a:tcPr/>
                </a:tc>
                <a:tc>
                  <a:txBody>
                    <a:bodyPr/>
                    <a:lstStyle/>
                    <a:p>
                      <a:r>
                        <a:rPr lang="ru-RU" dirty="0" smtClean="0"/>
                        <a:t>Устойчивое развитие</a:t>
                      </a:r>
                      <a:endParaRPr lang="ru-RU" dirty="0"/>
                    </a:p>
                  </a:txBody>
                  <a:tcPr/>
                </a:tc>
                <a:tc>
                  <a:txBody>
                    <a:bodyPr/>
                    <a:lstStyle/>
                    <a:p>
                      <a:r>
                        <a:rPr lang="ru-RU" dirty="0" smtClean="0"/>
                        <a:t>Антропоцентризм</a:t>
                      </a:r>
                      <a:endParaRPr lang="ru-RU" dirty="0"/>
                    </a:p>
                  </a:txBody>
                  <a:tcPr/>
                </a:tc>
              </a:tr>
              <a:tr h="1449639">
                <a:tc>
                  <a:txBody>
                    <a:bodyPr/>
                    <a:lstStyle/>
                    <a:p>
                      <a:r>
                        <a:rPr lang="ru-RU" dirty="0" smtClean="0">
                          <a:latin typeface="Times New Roman" pitchFamily="18" charset="0"/>
                          <a:cs typeface="Times New Roman" pitchFamily="18" charset="0"/>
                        </a:rPr>
                        <a:t>Основной принцип </a:t>
                      </a:r>
                      <a:endParaRPr lang="ru-RU" dirty="0">
                        <a:latin typeface="Times New Roman" pitchFamily="18" charset="0"/>
                        <a:cs typeface="Times New Roman" pitchFamily="18" charset="0"/>
                      </a:endParaRPr>
                    </a:p>
                  </a:txBody>
                  <a:tcPr/>
                </a:tc>
                <a:tc>
                  <a:txBody>
                    <a:bodyPr/>
                    <a:lstStyle/>
                    <a:p>
                      <a:r>
                        <a:rPr lang="ru-RU" dirty="0" smtClean="0"/>
                        <a:t>Человек для биосферы </a:t>
                      </a:r>
                      <a:endParaRPr lang="ru-RU" dirty="0"/>
                    </a:p>
                  </a:txBody>
                  <a:tcPr/>
                </a:tc>
                <a:tc>
                  <a:txBody>
                    <a:bodyPr/>
                    <a:lstStyle/>
                    <a:p>
                      <a:r>
                        <a:rPr lang="ru-RU" dirty="0" smtClean="0"/>
                        <a:t>Человек +</a:t>
                      </a:r>
                      <a:r>
                        <a:rPr lang="ru-RU" baseline="0" dirty="0" smtClean="0"/>
                        <a:t> биосфера=</a:t>
                      </a:r>
                    </a:p>
                    <a:p>
                      <a:r>
                        <a:rPr lang="ru-RU" baseline="0" dirty="0" smtClean="0"/>
                        <a:t>гармонизация отношений</a:t>
                      </a:r>
                      <a:endParaRPr lang="ru-RU" dirty="0"/>
                    </a:p>
                  </a:txBody>
                  <a:tcPr/>
                </a:tc>
                <a:tc>
                  <a:txBody>
                    <a:bodyPr/>
                    <a:lstStyle/>
                    <a:p>
                      <a:r>
                        <a:rPr lang="ru-RU" dirty="0" smtClean="0"/>
                        <a:t>Биосфера для человека</a:t>
                      </a:r>
                      <a:endParaRPr lang="ru-RU" dirty="0"/>
                    </a:p>
                  </a:txBody>
                  <a:tcPr/>
                </a:tc>
              </a:tr>
              <a:tr h="980949">
                <a:tc>
                  <a:txBody>
                    <a:bodyPr/>
                    <a:lstStyle/>
                    <a:p>
                      <a:r>
                        <a:rPr lang="ru-RU" dirty="0" smtClean="0"/>
                        <a:t>Господствующая философия </a:t>
                      </a:r>
                      <a:endParaRPr lang="ru-RU" dirty="0"/>
                    </a:p>
                  </a:txBody>
                  <a:tcPr/>
                </a:tc>
                <a:tc>
                  <a:txBody>
                    <a:bodyPr/>
                    <a:lstStyle/>
                    <a:p>
                      <a:r>
                        <a:rPr lang="ru-RU" dirty="0" smtClean="0"/>
                        <a:t>Биосфера-</a:t>
                      </a:r>
                      <a:r>
                        <a:rPr lang="ru-RU" baseline="0" dirty="0" smtClean="0"/>
                        <a:t> система </a:t>
                      </a:r>
                    </a:p>
                    <a:p>
                      <a:r>
                        <a:rPr lang="ru-RU" baseline="0" dirty="0" smtClean="0"/>
                        <a:t>Человек-ее часть</a:t>
                      </a:r>
                      <a:endParaRPr lang="ru-RU" dirty="0"/>
                    </a:p>
                  </a:txBody>
                  <a:tcPr/>
                </a:tc>
                <a:tc>
                  <a:txBody>
                    <a:bodyPr/>
                    <a:lstStyle/>
                    <a:p>
                      <a:r>
                        <a:rPr lang="ru-RU" dirty="0" smtClean="0"/>
                        <a:t>Взаиморазвитие</a:t>
                      </a:r>
                      <a:endParaRPr lang="ru-RU" dirty="0"/>
                    </a:p>
                  </a:txBody>
                  <a:tcPr/>
                </a:tc>
                <a:tc>
                  <a:txBody>
                    <a:bodyPr/>
                    <a:lstStyle/>
                    <a:p>
                      <a:r>
                        <a:rPr lang="ru-RU" dirty="0" smtClean="0"/>
                        <a:t>Биосфера- источник ресурсов для человека</a:t>
                      </a:r>
                      <a:endParaRPr lang="ru-RU" dirty="0"/>
                    </a:p>
                  </a:txBody>
                  <a:tcPr/>
                </a:tc>
              </a:tr>
              <a:tr h="980949">
                <a:tc>
                  <a:txBody>
                    <a:bodyPr/>
                    <a:lstStyle/>
                    <a:p>
                      <a:r>
                        <a:rPr lang="ru-RU" dirty="0" smtClean="0">
                          <a:latin typeface="Times New Roman" pitchFamily="18" charset="0"/>
                          <a:cs typeface="Times New Roman" pitchFamily="18" charset="0"/>
                        </a:rPr>
                        <a:t>Пути достижения целей развития</a:t>
                      </a:r>
                      <a:endParaRPr lang="ru-RU" dirty="0">
                        <a:latin typeface="Times New Roman" pitchFamily="18" charset="0"/>
                        <a:cs typeface="Times New Roman" pitchFamily="18" charset="0"/>
                      </a:endParaRPr>
                    </a:p>
                  </a:txBody>
                  <a:tcPr/>
                </a:tc>
                <a:tc>
                  <a:txBody>
                    <a:bodyPr/>
                    <a:lstStyle/>
                    <a:p>
                      <a:r>
                        <a:rPr lang="ru-RU" dirty="0" smtClean="0"/>
                        <a:t>Назад к природе</a:t>
                      </a:r>
                      <a:endParaRPr lang="ru-RU" dirty="0"/>
                    </a:p>
                  </a:txBody>
                  <a:tcPr/>
                </a:tc>
                <a:tc>
                  <a:txBody>
                    <a:bodyPr/>
                    <a:lstStyle/>
                    <a:p>
                      <a:r>
                        <a:rPr lang="ru-RU" dirty="0" smtClean="0"/>
                        <a:t>Ограничение</a:t>
                      </a:r>
                      <a:r>
                        <a:rPr lang="ru-RU" baseline="0" dirty="0" smtClean="0"/>
                        <a:t> ресурсов биосферы</a:t>
                      </a:r>
                      <a:endParaRPr lang="ru-RU" dirty="0"/>
                    </a:p>
                  </a:txBody>
                  <a:tcPr/>
                </a:tc>
                <a:tc>
                  <a:txBody>
                    <a:bodyPr/>
                    <a:lstStyle/>
                    <a:p>
                      <a:r>
                        <a:rPr lang="ru-RU" dirty="0" smtClean="0"/>
                        <a:t>Процветание(благодаря</a:t>
                      </a:r>
                      <a:r>
                        <a:rPr lang="ru-RU" baseline="0" dirty="0" smtClean="0"/>
                        <a:t> </a:t>
                      </a:r>
                      <a:r>
                        <a:rPr lang="ru-RU" baseline="0" smtClean="0"/>
                        <a:t>тех прогрессу)</a:t>
                      </a:r>
                      <a:endParaRPr lang="ru-RU" dirty="0"/>
                    </a:p>
                  </a:txBody>
                  <a:tcPr/>
                </a:tc>
              </a:tr>
            </a:tbl>
          </a:graphicData>
        </a:graphic>
      </p:graphicFrame>
      <p:sp>
        <p:nvSpPr>
          <p:cNvPr id="3" name="Заголовок 2"/>
          <p:cNvSpPr>
            <a:spLocks noGrp="1"/>
          </p:cNvSpPr>
          <p:nvPr>
            <p:ph type="title"/>
          </p:nvPr>
        </p:nvSpPr>
        <p:spPr>
          <a:xfrm>
            <a:off x="179512" y="116632"/>
            <a:ext cx="8712968" cy="1872208"/>
          </a:xfrm>
        </p:spPr>
        <p:txBody>
          <a:bodyPr>
            <a:noAutofit/>
          </a:bodyPr>
          <a:lstStyle/>
          <a:p>
            <a:r>
              <a:rPr lang="ru-RU" sz="1400" dirty="0">
                <a:effectLst/>
                <a:latin typeface="Times New Roman" pitchFamily="18" charset="0"/>
                <a:cs typeface="Times New Roman" pitchFamily="18" charset="0"/>
              </a:rPr>
              <a:t>Особо значимым событием мирового уровня явилась Конференция ООН по окружающей среде и развитию в Рио-де-Жанейро в 1992 году, на которой был принят ряд важных </a:t>
            </a:r>
            <a:r>
              <a:rPr lang="ru-RU" sz="1400" dirty="0" smtClean="0">
                <a:effectLst/>
                <a:latin typeface="Times New Roman" pitchFamily="18" charset="0"/>
                <a:cs typeface="Times New Roman" pitchFamily="18" charset="0"/>
              </a:rPr>
              <a:t>документов. Несмотря </a:t>
            </a:r>
            <a:r>
              <a:rPr lang="ru-RU" sz="1400" dirty="0">
                <a:effectLst/>
                <a:latin typeface="Times New Roman" pitchFamily="18" charset="0"/>
                <a:cs typeface="Times New Roman" pitchFamily="18" charset="0"/>
              </a:rPr>
              <a:t>на достаточно длительный период поиска, человечество до сих пор не пришло к выработке единой научно-обоснованной стратегии развития. Положения Концепции УР носят скорее политический и рекомендательный характер. Ведущим ученым из различных областей знания еще только предстоит исследовать понятие УР, обосновать и наполнить его конкретным </a:t>
            </a:r>
            <a:r>
              <a:rPr lang="ru-RU" sz="1400" dirty="0" smtClean="0">
                <a:effectLst/>
                <a:latin typeface="Times New Roman" pitchFamily="18" charset="0"/>
                <a:cs typeface="Times New Roman" pitchFamily="18" charset="0"/>
              </a:rPr>
              <a:t>содержанием. Представления </a:t>
            </a:r>
            <a:r>
              <a:rPr lang="ru-RU" sz="1400" dirty="0">
                <a:effectLst/>
                <a:latin typeface="Times New Roman" pitchFamily="18" charset="0"/>
                <a:cs typeface="Times New Roman" pitchFamily="18" charset="0"/>
              </a:rPr>
              <a:t>о возможных путях развития </a:t>
            </a:r>
            <a:r>
              <a:rPr lang="ru-RU" sz="1400" dirty="0" smtClean="0">
                <a:effectLst/>
                <a:latin typeface="Times New Roman" pitchFamily="18" charset="0"/>
                <a:cs typeface="Times New Roman" pitchFamily="18" charset="0"/>
              </a:rPr>
              <a:t>цивилизации . В </a:t>
            </a:r>
            <a:r>
              <a:rPr lang="ru-RU" sz="1400" dirty="0">
                <a:effectLst/>
                <a:latin typeface="Times New Roman" pitchFamily="18" charset="0"/>
                <a:cs typeface="Times New Roman" pitchFamily="18" charset="0"/>
              </a:rPr>
              <a:t>настоящее время все многообразие представлений о возможных путях дальнейшего развития цивилизации условно можно подразделить на 3 группы: </a:t>
            </a:r>
            <a:r>
              <a:rPr lang="ru-RU" sz="1400" dirty="0" err="1">
                <a:effectLst/>
                <a:latin typeface="Times New Roman" pitchFamily="18" charset="0"/>
                <a:cs typeface="Times New Roman" pitchFamily="18" charset="0"/>
              </a:rPr>
              <a:t>биоцентризм</a:t>
            </a:r>
            <a:r>
              <a:rPr lang="ru-RU" sz="1400" dirty="0">
                <a:effectLst/>
                <a:latin typeface="Times New Roman" pitchFamily="18" charset="0"/>
                <a:cs typeface="Times New Roman" pitchFamily="18" charset="0"/>
              </a:rPr>
              <a:t>, антропоцентризм и устойчивое развитие.</a:t>
            </a:r>
          </a:p>
        </p:txBody>
      </p:sp>
    </p:spTree>
    <p:extLst>
      <p:ext uri="{BB962C8B-B14F-4D97-AF65-F5344CB8AC3E}">
        <p14:creationId xmlns:p14="http://schemas.microsoft.com/office/powerpoint/2010/main" val="10020159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69</TotalTime>
  <Words>1128</Words>
  <Application>Microsoft Office PowerPoint</Application>
  <PresentationFormat>Экран (4:3)</PresentationFormat>
  <Paragraphs>67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Открытая</vt:lpstr>
      <vt:lpstr>Концепция устойчивого развития</vt:lpstr>
      <vt:lpstr>Глобальные экологические проблемы и способы их решения </vt:lpstr>
      <vt:lpstr>Презентация PowerPoint</vt:lpstr>
      <vt:lpstr>Еще одним направлением для решения экологической проблемы, и может быть в перспективе — самым важным из всех, является формирование в обществе экологического сознания, понимания людьми природы как другого живого существа, над которым нельзя властвовать без ущерба для него и себя. Экологическое обучение и воспитание в обществе должны быть поставлены на государственный уровень, проводиться с раннего детства. При любых озарениях, рождаемых разумом, и стремлениях, неизменным вектором поведения человечества должно оставаться его гармония с природой.</vt:lpstr>
      <vt:lpstr>Возникновение экологических понятий «устойчивость» и «устойчивое развитие»</vt:lpstr>
      <vt:lpstr>Презентация PowerPoint</vt:lpstr>
      <vt:lpstr>Презентация PowerPoint</vt:lpstr>
      <vt:lpstr>Особо значимым событием мирового уровня явилась Конференция ООН по окружающей среде и развитию в Рио-де-Жанейро в 1992 году, на которой был принят ряд важных документов. Несмотря на достаточно длительный период поиска, человечество до сих пор не пришло к выработке единой научно-обоснованной стратегии развития. Положения Концепции УР носят скорее политический и рекомендательный характер. Ведущим ученым из различных областей знания еще только предстоит исследовать понятие УР, обосновать и наполнить его конкретным содержанием. Представления о возможных путях развития цивилизации . В настоящее время все многообразие представлений о возможных путях дальнейшего развития цивилизации условно можно подразделить на 3 группы: биоцентризм, антропоцентризм и устойчивое развитие.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Концепция устойчивого развития</dc:title>
  <dc:creator>Pasha</dc:creator>
  <cp:lastModifiedBy>Пользователь Windows</cp:lastModifiedBy>
  <cp:revision>4</cp:revision>
  <dcterms:created xsi:type="dcterms:W3CDTF">2018-11-30T04:21:23Z</dcterms:created>
  <dcterms:modified xsi:type="dcterms:W3CDTF">2018-11-30T05:42:19Z</dcterms:modified>
</cp:coreProperties>
</file>