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3"/>
  </p:notesMasterIdLst>
  <p:sldIdLst>
    <p:sldId id="256" r:id="rId2"/>
    <p:sldId id="257" r:id="rId3"/>
    <p:sldId id="262" r:id="rId4"/>
    <p:sldId id="261" r:id="rId5"/>
    <p:sldId id="263" r:id="rId6"/>
    <p:sldId id="264" r:id="rId7"/>
    <p:sldId id="266" r:id="rId8"/>
    <p:sldId id="265" r:id="rId9"/>
    <p:sldId id="260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A959C8-46CC-4989-B927-7190071704E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6E5C82C-106D-480A-8DE8-A65D3DE6BED0}">
      <dgm:prSet phldrT="[Текст]"/>
      <dgm:spPr/>
      <dgm:t>
        <a:bodyPr/>
        <a:lstStyle/>
        <a:p>
          <a:r>
            <a:rPr lang="ru-RU" dirty="0" smtClean="0"/>
            <a:t>Любая линия чертежа выполняется строго по ГОСТ 2.303-68. Стандарт устанавливает 9 типов линий различной толщины и начертания</a:t>
          </a:r>
          <a:endParaRPr lang="ru-RU" dirty="0"/>
        </a:p>
      </dgm:t>
    </dgm:pt>
    <dgm:pt modelId="{294C7A6F-D298-49C7-A5D7-0314B5A630F4}" type="parTrans" cxnId="{57EBD949-D59D-44BC-9D17-DB7CAA4073B7}">
      <dgm:prSet/>
      <dgm:spPr/>
      <dgm:t>
        <a:bodyPr/>
        <a:lstStyle/>
        <a:p>
          <a:endParaRPr lang="ru-RU"/>
        </a:p>
      </dgm:t>
    </dgm:pt>
    <dgm:pt modelId="{31FAEC57-07DD-426D-912A-E4BC1C1B377F}" type="sibTrans" cxnId="{57EBD949-D59D-44BC-9D17-DB7CAA4073B7}">
      <dgm:prSet/>
      <dgm:spPr/>
      <dgm:t>
        <a:bodyPr/>
        <a:lstStyle/>
        <a:p>
          <a:endParaRPr lang="ru-RU"/>
        </a:p>
      </dgm:t>
    </dgm:pt>
    <dgm:pt modelId="{DAE6B738-19D0-40D4-BB0B-2461FB76B385}">
      <dgm:prSet phldrT="[Текст]"/>
      <dgm:spPr/>
      <dgm:t>
        <a:bodyPr/>
        <a:lstStyle/>
        <a:p>
          <a:r>
            <a:rPr lang="ru-RU" dirty="0" smtClean="0"/>
            <a:t>Толщина основной линии обозначается </a:t>
          </a:r>
          <a:r>
            <a:rPr lang="en-US" b="1" dirty="0" smtClean="0"/>
            <a:t>S</a:t>
          </a:r>
          <a:r>
            <a:rPr lang="ru-RU" dirty="0" smtClean="0"/>
            <a:t>.</a:t>
          </a:r>
        </a:p>
        <a:p>
          <a:r>
            <a:rPr lang="ru-RU" dirty="0" smtClean="0"/>
            <a:t>Толщина других линий выбирается в зависимости от </a:t>
          </a:r>
          <a:r>
            <a:rPr lang="en-US" b="1" dirty="0" smtClean="0"/>
            <a:t>S</a:t>
          </a:r>
          <a:r>
            <a:rPr lang="ru-RU" dirty="0" smtClean="0"/>
            <a:t>. Каждая линия имеет свое наз0начение и начертание</a:t>
          </a:r>
          <a:endParaRPr lang="ru-RU" dirty="0"/>
        </a:p>
      </dgm:t>
    </dgm:pt>
    <dgm:pt modelId="{34BBC01A-D376-4D21-BBD7-3CF318B34737}" type="parTrans" cxnId="{AC0BEDE0-48D3-476A-972A-1626DB36F1A5}">
      <dgm:prSet/>
      <dgm:spPr/>
      <dgm:t>
        <a:bodyPr/>
        <a:lstStyle/>
        <a:p>
          <a:endParaRPr lang="ru-RU"/>
        </a:p>
      </dgm:t>
    </dgm:pt>
    <dgm:pt modelId="{2769CB8F-6915-4709-9683-7FB387190FA1}" type="sibTrans" cxnId="{AC0BEDE0-48D3-476A-972A-1626DB36F1A5}">
      <dgm:prSet/>
      <dgm:spPr/>
      <dgm:t>
        <a:bodyPr/>
        <a:lstStyle/>
        <a:p>
          <a:endParaRPr lang="ru-RU"/>
        </a:p>
      </dgm:t>
    </dgm:pt>
    <dgm:pt modelId="{41299952-2114-468D-A119-D93E9E06A301}" type="pres">
      <dgm:prSet presAssocID="{42A959C8-46CC-4989-B927-7190071704E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CFD5DA0-7988-49E5-B3FA-CC3C977DB58F}" type="pres">
      <dgm:prSet presAssocID="{A6E5C82C-106D-480A-8DE8-A65D3DE6BED0}" presName="linNode" presStyleCnt="0"/>
      <dgm:spPr/>
    </dgm:pt>
    <dgm:pt modelId="{D618BB6D-DF42-41BE-B6D7-F26C50FAFE22}" type="pres">
      <dgm:prSet presAssocID="{A6E5C82C-106D-480A-8DE8-A65D3DE6BED0}" presName="parentShp" presStyleLbl="node1" presStyleIdx="0" presStyleCnt="2" custScaleX="5502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9F8EE9-96BA-44B3-B69D-A586A6F3F486}" type="pres">
      <dgm:prSet presAssocID="{A6E5C82C-106D-480A-8DE8-A65D3DE6BED0}" presName="childShp" presStyleLbl="bgAccFollowNode1" presStyleIdx="0" presStyleCnt="2" custScaleY="26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A2DB74-B7F8-4F2C-BA28-F02D4B90A59A}" type="pres">
      <dgm:prSet presAssocID="{31FAEC57-07DD-426D-912A-E4BC1C1B377F}" presName="spacing" presStyleCnt="0"/>
      <dgm:spPr/>
    </dgm:pt>
    <dgm:pt modelId="{6DBE52D3-A397-4C34-891A-70E908910DAE}" type="pres">
      <dgm:prSet presAssocID="{DAE6B738-19D0-40D4-BB0B-2461FB76B385}" presName="linNode" presStyleCnt="0"/>
      <dgm:spPr/>
    </dgm:pt>
    <dgm:pt modelId="{2E609916-C068-45FD-8A2C-1AD3C1135ED8}" type="pres">
      <dgm:prSet presAssocID="{DAE6B738-19D0-40D4-BB0B-2461FB76B385}" presName="parentShp" presStyleLbl="node1" presStyleIdx="1" presStyleCnt="2" custScaleX="519445" custLinFactNeighborX="-63032" custLinFactNeighborY="43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F43110-3CF8-47AE-AA38-186838CDA96E}" type="pres">
      <dgm:prSet presAssocID="{DAE6B738-19D0-40D4-BB0B-2461FB76B385}" presName="childShp" presStyleLbl="bgAccFollowNode1" presStyleIdx="1" presStyleCnt="2" custScaleY="309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8B1F7A-B33A-4689-AED0-2295862ADDCB}" type="presOf" srcId="{42A959C8-46CC-4989-B927-7190071704E0}" destId="{41299952-2114-468D-A119-D93E9E06A301}" srcOrd="0" destOrd="0" presId="urn:microsoft.com/office/officeart/2005/8/layout/vList6"/>
    <dgm:cxn modelId="{20CE533F-F3B1-47D6-A4D5-5A2C0173F74D}" type="presOf" srcId="{A6E5C82C-106D-480A-8DE8-A65D3DE6BED0}" destId="{D618BB6D-DF42-41BE-B6D7-F26C50FAFE22}" srcOrd="0" destOrd="0" presId="urn:microsoft.com/office/officeart/2005/8/layout/vList6"/>
    <dgm:cxn modelId="{57EBD949-D59D-44BC-9D17-DB7CAA4073B7}" srcId="{42A959C8-46CC-4989-B927-7190071704E0}" destId="{A6E5C82C-106D-480A-8DE8-A65D3DE6BED0}" srcOrd="0" destOrd="0" parTransId="{294C7A6F-D298-49C7-A5D7-0314B5A630F4}" sibTransId="{31FAEC57-07DD-426D-912A-E4BC1C1B377F}"/>
    <dgm:cxn modelId="{EBA44FCD-D8E6-4EB7-8C59-503313D5B3BA}" type="presOf" srcId="{DAE6B738-19D0-40D4-BB0B-2461FB76B385}" destId="{2E609916-C068-45FD-8A2C-1AD3C1135ED8}" srcOrd="0" destOrd="0" presId="urn:microsoft.com/office/officeart/2005/8/layout/vList6"/>
    <dgm:cxn modelId="{AC0BEDE0-48D3-476A-972A-1626DB36F1A5}" srcId="{42A959C8-46CC-4989-B927-7190071704E0}" destId="{DAE6B738-19D0-40D4-BB0B-2461FB76B385}" srcOrd="1" destOrd="0" parTransId="{34BBC01A-D376-4D21-BBD7-3CF318B34737}" sibTransId="{2769CB8F-6915-4709-9683-7FB387190FA1}"/>
    <dgm:cxn modelId="{0E905904-B0D7-49EB-BD45-D852D1DB58EF}" type="presParOf" srcId="{41299952-2114-468D-A119-D93E9E06A301}" destId="{3CFD5DA0-7988-49E5-B3FA-CC3C977DB58F}" srcOrd="0" destOrd="0" presId="urn:microsoft.com/office/officeart/2005/8/layout/vList6"/>
    <dgm:cxn modelId="{E9A5AEFB-2364-4CA9-AE64-1FE00D95B45E}" type="presParOf" srcId="{3CFD5DA0-7988-49E5-B3FA-CC3C977DB58F}" destId="{D618BB6D-DF42-41BE-B6D7-F26C50FAFE22}" srcOrd="0" destOrd="0" presId="urn:microsoft.com/office/officeart/2005/8/layout/vList6"/>
    <dgm:cxn modelId="{A98095A9-8F79-47FB-9695-F0D92A56F4EB}" type="presParOf" srcId="{3CFD5DA0-7988-49E5-B3FA-CC3C977DB58F}" destId="{E79F8EE9-96BA-44B3-B69D-A586A6F3F486}" srcOrd="1" destOrd="0" presId="urn:microsoft.com/office/officeart/2005/8/layout/vList6"/>
    <dgm:cxn modelId="{51279124-3B3C-4D00-AAF3-E5D4FE200225}" type="presParOf" srcId="{41299952-2114-468D-A119-D93E9E06A301}" destId="{58A2DB74-B7F8-4F2C-BA28-F02D4B90A59A}" srcOrd="1" destOrd="0" presId="urn:microsoft.com/office/officeart/2005/8/layout/vList6"/>
    <dgm:cxn modelId="{3A8F241A-256E-41C1-93FA-42742329DE4C}" type="presParOf" srcId="{41299952-2114-468D-A119-D93E9E06A301}" destId="{6DBE52D3-A397-4C34-891A-70E908910DAE}" srcOrd="2" destOrd="0" presId="urn:microsoft.com/office/officeart/2005/8/layout/vList6"/>
    <dgm:cxn modelId="{9EDA1552-AF9E-408A-94A7-A2E8487F3D74}" type="presParOf" srcId="{6DBE52D3-A397-4C34-891A-70E908910DAE}" destId="{2E609916-C068-45FD-8A2C-1AD3C1135ED8}" srcOrd="0" destOrd="0" presId="urn:microsoft.com/office/officeart/2005/8/layout/vList6"/>
    <dgm:cxn modelId="{6565B01E-8253-4399-B933-6697F0AAEA9F}" type="presParOf" srcId="{6DBE52D3-A397-4C34-891A-70E908910DAE}" destId="{62F43110-3CF8-47AE-AA38-186838CDA96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9F8EE9-96BA-44B3-B69D-A586A6F3F486}">
      <dsp:nvSpPr>
        <dsp:cNvPr id="0" name=""/>
        <dsp:cNvSpPr/>
      </dsp:nvSpPr>
      <dsp:spPr>
        <a:xfrm>
          <a:off x="3875508" y="1129452"/>
          <a:ext cx="1056316" cy="8109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18BB6D-DF42-41BE-B6D7-F26C50FAFE22}">
      <dsp:nvSpPr>
        <dsp:cNvPr id="0" name=""/>
        <dsp:cNvSpPr/>
      </dsp:nvSpPr>
      <dsp:spPr>
        <a:xfrm>
          <a:off x="540" y="786"/>
          <a:ext cx="3874968" cy="30683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Любая линия чертежа выполняется строго по ГОСТ 2.303-68. Стандарт устанавливает 9 типов линий различной толщины и начертания</a:t>
          </a:r>
          <a:endParaRPr lang="ru-RU" sz="2200" kern="1200" dirty="0"/>
        </a:p>
      </dsp:txBody>
      <dsp:txXfrm>
        <a:off x="150323" y="150569"/>
        <a:ext cx="3575402" cy="2768753"/>
      </dsp:txXfrm>
    </dsp:sp>
    <dsp:sp modelId="{62F43110-3CF8-47AE-AA38-186838CDA96E}">
      <dsp:nvSpPr>
        <dsp:cNvPr id="0" name=""/>
        <dsp:cNvSpPr/>
      </dsp:nvSpPr>
      <dsp:spPr>
        <a:xfrm>
          <a:off x="3825742" y="4435305"/>
          <a:ext cx="1104002" cy="94958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609916-C068-45FD-8A2C-1AD3C1135ED8}">
      <dsp:nvSpPr>
        <dsp:cNvPr id="0" name=""/>
        <dsp:cNvSpPr/>
      </dsp:nvSpPr>
      <dsp:spPr>
        <a:xfrm>
          <a:off x="0" y="3376724"/>
          <a:ext cx="3823122" cy="30683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Толщина основной линии обозначается </a:t>
          </a:r>
          <a:r>
            <a:rPr lang="en-US" sz="2200" b="1" kern="1200" dirty="0" smtClean="0"/>
            <a:t>S</a:t>
          </a:r>
          <a:r>
            <a:rPr lang="ru-RU" sz="2200" kern="1200" dirty="0" smtClean="0"/>
            <a:t>.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Толщина других линий выбирается в зависимости от </a:t>
          </a:r>
          <a:r>
            <a:rPr lang="en-US" sz="2200" b="1" kern="1200" dirty="0" smtClean="0"/>
            <a:t>S</a:t>
          </a:r>
          <a:r>
            <a:rPr lang="ru-RU" sz="2200" kern="1200" dirty="0" smtClean="0"/>
            <a:t>. Каждая линия имеет свое наз0начение и начертание</a:t>
          </a:r>
          <a:endParaRPr lang="ru-RU" sz="2200" kern="1200" dirty="0"/>
        </a:p>
      </dsp:txBody>
      <dsp:txXfrm>
        <a:off x="149783" y="3526507"/>
        <a:ext cx="3523556" cy="27687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ED6CC-2BED-4300-AF1B-1578C3F47904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1D87B4-09DD-4DC1-B571-608C6636A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672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A3418-7C94-4CEF-AE07-F90EB513353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849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A3418-7C94-4CEF-AE07-F90EB513353D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856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A3418-7C94-4CEF-AE07-F90EB513353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278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A3418-7C94-4CEF-AE07-F90EB513353D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065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A3418-7C94-4CEF-AE07-F90EB513353D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278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88276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83566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9075796"/>
      </p:ext>
    </p:extLst>
  </p:cSld>
  <p:clrMapOvr>
    <a:masterClrMapping/>
  </p:clrMapOvr>
  <p:transition spd="med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819332"/>
      </p:ext>
    </p:extLst>
  </p:cSld>
  <p:clrMapOvr>
    <a:masterClrMapping/>
  </p:clrMapOvr>
  <p:transition spd="med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8895468"/>
      </p:ext>
    </p:extLst>
  </p:cSld>
  <p:clrMapOvr>
    <a:masterClrMapping/>
  </p:clrMapOvr>
  <p:transition spd="med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782845"/>
      </p:ext>
    </p:extLst>
  </p:cSld>
  <p:clrMapOvr>
    <a:masterClrMapping/>
  </p:clrMapOvr>
  <p:transition spd="med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190525"/>
      </p:ext>
    </p:extLst>
  </p:cSld>
  <p:clrMapOvr>
    <a:masterClrMapping/>
  </p:clrMapOvr>
  <p:transition spd="med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438398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77558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187228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806007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892737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617284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434279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159910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232200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765A2-9C82-4E73-8DD6-EFCCFE4590F3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5744BD-6F68-4F57-9A01-512699C13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842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ransition spd="med">
    <p:pull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tatic5.depositphotos.com/1034662/536/i/950/depositphotos_5361872-stock-photo-engineering-drawing-equip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679" y="0"/>
            <a:ext cx="97863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6601" y="5073445"/>
            <a:ext cx="8915399" cy="766916"/>
          </a:xfrm>
        </p:spPr>
        <p:txBody>
          <a:bodyPr>
            <a:normAutofit fontScale="90000"/>
          </a:bodyPr>
          <a:lstStyle/>
          <a:p>
            <a:pPr algn="r"/>
            <a:r>
              <a:rPr lang="ru-RU" sz="7200" b="1" dirty="0"/>
              <a:t>Линии чертежа</a:t>
            </a:r>
            <a:endParaRPr lang="ru-RU" sz="7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85471" y="6211669"/>
            <a:ext cx="43065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/>
              <a:t>Преподаватель ОГАПОУ «ШТПТ»</a:t>
            </a:r>
          </a:p>
          <a:p>
            <a:pPr algn="r"/>
            <a:r>
              <a:rPr lang="ru-RU" b="1" dirty="0"/>
              <a:t>Якимова Наталья Александровна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05679" y="132735"/>
            <a:ext cx="3205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ИНЖЕНЕРНАЯ ГРАФИКА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0208603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Проверь себя: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5304" y="1528916"/>
            <a:ext cx="7860890" cy="313157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1. </a:t>
            </a:r>
            <a:r>
              <a:rPr lang="ru-RU" sz="2400" dirty="0">
                <a:solidFill>
                  <a:schemeClr val="tx1"/>
                </a:solidFill>
              </a:rPr>
              <a:t>В каких пределах выбирается толщина толстой основной линии и от чего она зависит?</a:t>
            </a:r>
          </a:p>
          <a:p>
            <a:r>
              <a:rPr lang="ru-RU" sz="2400" dirty="0">
                <a:solidFill>
                  <a:schemeClr val="tx1"/>
                </a:solidFill>
              </a:rPr>
              <a:t>2. Какое назначение имеют линии чертежа?</a:t>
            </a:r>
          </a:p>
          <a:p>
            <a:r>
              <a:rPr lang="ru-RU" sz="2400" dirty="0">
                <a:solidFill>
                  <a:schemeClr val="tx1"/>
                </a:solidFill>
              </a:rPr>
              <a:t>3. С проведения, каких линий обычно начинают выполнение чертежей?</a:t>
            </a:r>
          </a:p>
          <a:p>
            <a:r>
              <a:rPr lang="ru-RU" sz="2400" dirty="0">
                <a:solidFill>
                  <a:schemeClr val="tx1"/>
                </a:solidFill>
              </a:rPr>
              <a:t>4. Как должны изображаться центровые  линии в середине окружности?</a:t>
            </a:r>
          </a:p>
          <a:p>
            <a:r>
              <a:rPr lang="ru-RU" sz="2400" dirty="0">
                <a:solidFill>
                  <a:schemeClr val="tx1"/>
                </a:solidFill>
              </a:rPr>
              <a:t>5. На сколько осевые линии могут выступать за контур изображения, на который они наносятся</a:t>
            </a:r>
            <a:r>
              <a:rPr lang="ru-RU" sz="2400" dirty="0" smtClean="0">
                <a:solidFill>
                  <a:schemeClr val="tx1"/>
                </a:solidFill>
              </a:rPr>
              <a:t>?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146" name="Picture 2" descr="https://www.forward-now.com/wp-content/uploads/2016/04/puzzliing-stand-by-ques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98" y="1243069"/>
            <a:ext cx="3916806" cy="561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2070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8460" y="270149"/>
            <a:ext cx="8911687" cy="1280890"/>
          </a:xfrm>
        </p:spPr>
        <p:txBody>
          <a:bodyPr>
            <a:normAutofit fontScale="90000"/>
          </a:bodyPr>
          <a:lstStyle/>
          <a:p>
            <a:pPr lvl="0" defTabSz="914400" eaLnBrk="0" fontAlgn="base" hangingPunct="0">
              <a:spcAft>
                <a:spcPct val="0"/>
              </a:spcAft>
            </a:pPr>
            <a:r>
              <a:rPr lang="ru-RU" altLang="ru-RU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Графическая работа №</a:t>
            </a:r>
            <a:r>
              <a:rPr lang="ru-RU" altLang="ru-RU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1 «Линии </a:t>
            </a:r>
            <a:r>
              <a:rPr lang="ru-RU" altLang="ru-RU" b="1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чертежа»</a:t>
            </a:r>
            <a:r>
              <a:rPr lang="ru-RU" altLang="ru-RU" sz="2800" dirty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ru-RU" altLang="ru-RU" sz="28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2012069"/>
              </p:ext>
            </p:extLst>
          </p:nvPr>
        </p:nvGraphicFramePr>
        <p:xfrm>
          <a:off x="1815146" y="1087575"/>
          <a:ext cx="10061216" cy="27499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55975">
                  <a:extLst>
                    <a:ext uri="{9D8B030D-6E8A-4147-A177-3AD203B41FA5}">
                      <a16:colId xmlns:a16="http://schemas.microsoft.com/office/drawing/2014/main" val="2782086719"/>
                    </a:ext>
                  </a:extLst>
                </a:gridCol>
                <a:gridCol w="7905241">
                  <a:extLst>
                    <a:ext uri="{9D8B030D-6E8A-4147-A177-3AD203B41FA5}">
                      <a16:colId xmlns:a16="http://schemas.microsoft.com/office/drawing/2014/main" val="3844722279"/>
                    </a:ext>
                  </a:extLst>
                </a:gridCol>
              </a:tblGrid>
              <a:tr h="11394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Цель работы: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Приобретение навыков работы с чертежными инструментами,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Освоение навыков вычерчивания линий чертежа  по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ГОСТ 2.303-68;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6580437"/>
                  </a:ext>
                </a:extLst>
              </a:tr>
              <a:tr h="10618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Задание: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Вычертить приведенные линии и изображения, соблюдая указанное их расположение. Толщину линий выполнять в соответствии с ГОСТ 2.303-68, размеры не наносить.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66722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Название: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Линии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</a:rPr>
                        <a:t>чертежа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428944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45314" y="4154957"/>
            <a:ext cx="1020088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Указания по выполнению задания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На горизонтальном формате А3 начертить рамку тонкими линиями.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Выполнить основную надпись в тонких линиях.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Выполнить линии и изображения по вариантам.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Заполнить основную надпись, обвести внутреннюю рамку.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8049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123715470"/>
              </p:ext>
            </p:extLst>
          </p:nvPr>
        </p:nvGraphicFramePr>
        <p:xfrm>
          <a:off x="219740" y="309717"/>
          <a:ext cx="4932365" cy="6445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2" name="Picture 4" descr="https://slide-share.ru/slide/6588647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105" y="1061885"/>
            <a:ext cx="7039895" cy="527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622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а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018" y="107508"/>
            <a:ext cx="4404960" cy="33004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86545" y="1971305"/>
            <a:ext cx="1163782" cy="359822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51513" y="2810493"/>
            <a:ext cx="1235033" cy="1832761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350327" y="2810492"/>
            <a:ext cx="2790702" cy="1832761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51512" y="3190503"/>
            <a:ext cx="748146" cy="1072740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1749631" y="3752603"/>
            <a:ext cx="5727494" cy="35626"/>
          </a:xfrm>
          <a:prstGeom prst="line">
            <a:avLst/>
          </a:prstGeom>
          <a:ln w="254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093310" y="5497481"/>
            <a:ext cx="1710047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6285212" y="5497480"/>
            <a:ext cx="1710047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1947538" y="6175171"/>
            <a:ext cx="5191904" cy="1588"/>
          </a:xfrm>
          <a:prstGeom prst="line">
            <a:avLst/>
          </a:prstGeom>
          <a:ln w="254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64644" y="1021528"/>
            <a:ext cx="5663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Сплошная толстая основная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 rot="5400000">
            <a:off x="2393056" y="1850746"/>
            <a:ext cx="1266349" cy="6531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3252037" y="1644909"/>
            <a:ext cx="427159" cy="22563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352801" y="1544145"/>
            <a:ext cx="2695699" cy="126634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350327" y="5653540"/>
            <a:ext cx="593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80</a:t>
            </a:r>
          </a:p>
        </p:txBody>
      </p:sp>
      <p:sp>
        <p:nvSpPr>
          <p:cNvPr id="55" name="Полилиния 54"/>
          <p:cNvSpPr/>
          <p:nvPr/>
        </p:nvSpPr>
        <p:spPr>
          <a:xfrm>
            <a:off x="5052951" y="2810492"/>
            <a:ext cx="286986" cy="1834346"/>
          </a:xfrm>
          <a:custGeom>
            <a:avLst/>
            <a:gdLst>
              <a:gd name="connsiteX0" fmla="*/ 188026 w 286986"/>
              <a:gd name="connsiteY0" fmla="*/ 0 h 1886198"/>
              <a:gd name="connsiteX1" fmla="*/ 9896 w 286986"/>
              <a:gd name="connsiteY1" fmla="*/ 593767 h 1886198"/>
              <a:gd name="connsiteX2" fmla="*/ 247402 w 286986"/>
              <a:gd name="connsiteY2" fmla="*/ 1401289 h 1886198"/>
              <a:gd name="connsiteX3" fmla="*/ 247402 w 286986"/>
              <a:gd name="connsiteY3" fmla="*/ 1816925 h 1886198"/>
              <a:gd name="connsiteX4" fmla="*/ 235527 w 286986"/>
              <a:gd name="connsiteY4" fmla="*/ 1816925 h 1886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986" h="1886198">
                <a:moveTo>
                  <a:pt x="188026" y="0"/>
                </a:moveTo>
                <a:cubicBezTo>
                  <a:pt x="94013" y="180109"/>
                  <a:pt x="0" y="360219"/>
                  <a:pt x="9896" y="593767"/>
                </a:cubicBezTo>
                <a:cubicBezTo>
                  <a:pt x="19792" y="827315"/>
                  <a:pt x="207818" y="1197429"/>
                  <a:pt x="247402" y="1401289"/>
                </a:cubicBezTo>
                <a:cubicBezTo>
                  <a:pt x="286986" y="1605149"/>
                  <a:pt x="249381" y="1747652"/>
                  <a:pt x="247402" y="1816925"/>
                </a:cubicBezTo>
                <a:cubicBezTo>
                  <a:pt x="245423" y="1886198"/>
                  <a:pt x="240475" y="1851561"/>
                  <a:pt x="235527" y="1816925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олилиния 55"/>
          <p:cNvSpPr/>
          <p:nvPr/>
        </p:nvSpPr>
        <p:spPr>
          <a:xfrm>
            <a:off x="5263737" y="2810492"/>
            <a:ext cx="286986" cy="1834346"/>
          </a:xfrm>
          <a:custGeom>
            <a:avLst/>
            <a:gdLst>
              <a:gd name="connsiteX0" fmla="*/ 188026 w 286986"/>
              <a:gd name="connsiteY0" fmla="*/ 0 h 1886198"/>
              <a:gd name="connsiteX1" fmla="*/ 9896 w 286986"/>
              <a:gd name="connsiteY1" fmla="*/ 593767 h 1886198"/>
              <a:gd name="connsiteX2" fmla="*/ 247402 w 286986"/>
              <a:gd name="connsiteY2" fmla="*/ 1401289 h 1886198"/>
              <a:gd name="connsiteX3" fmla="*/ 247402 w 286986"/>
              <a:gd name="connsiteY3" fmla="*/ 1816925 h 1886198"/>
              <a:gd name="connsiteX4" fmla="*/ 235527 w 286986"/>
              <a:gd name="connsiteY4" fmla="*/ 1816925 h 1886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986" h="1886198">
                <a:moveTo>
                  <a:pt x="188026" y="0"/>
                </a:moveTo>
                <a:cubicBezTo>
                  <a:pt x="94013" y="180109"/>
                  <a:pt x="0" y="360219"/>
                  <a:pt x="9896" y="593767"/>
                </a:cubicBezTo>
                <a:cubicBezTo>
                  <a:pt x="19792" y="827315"/>
                  <a:pt x="207818" y="1197429"/>
                  <a:pt x="247402" y="1401289"/>
                </a:cubicBezTo>
                <a:cubicBezTo>
                  <a:pt x="286986" y="1605149"/>
                  <a:pt x="249381" y="1747652"/>
                  <a:pt x="247402" y="1816925"/>
                </a:cubicBezTo>
                <a:cubicBezTo>
                  <a:pt x="245423" y="1886198"/>
                  <a:pt x="240475" y="1851561"/>
                  <a:pt x="235527" y="1816925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5272644" y="2648197"/>
            <a:ext cx="134586" cy="1588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5339937" y="4643250"/>
            <a:ext cx="152400" cy="1588"/>
          </a:xfrm>
          <a:prstGeom prst="line">
            <a:avLst/>
          </a:prstGeom>
          <a:ln w="635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5272644" y="2808903"/>
            <a:ext cx="152400" cy="1588"/>
          </a:xfrm>
          <a:prstGeom prst="line">
            <a:avLst/>
          </a:prstGeom>
          <a:ln w="635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ямоугольная выноска 80"/>
          <p:cNvSpPr/>
          <p:nvPr/>
        </p:nvSpPr>
        <p:spPr>
          <a:xfrm>
            <a:off x="8608509" y="4003326"/>
            <a:ext cx="3357348" cy="2600695"/>
          </a:xfrm>
          <a:prstGeom prst="wedgeRectCallout">
            <a:avLst>
              <a:gd name="adj1" fmla="val -123395"/>
              <a:gd name="adj2" fmla="val -137956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Видимые контуры</a:t>
            </a:r>
          </a:p>
          <a:p>
            <a:r>
              <a:rPr lang="ru-RU" sz="2800" dirty="0">
                <a:solidFill>
                  <a:schemeClr val="tx1"/>
                </a:solidFill>
              </a:rPr>
              <a:t>предметов, деталей.</a:t>
            </a:r>
          </a:p>
          <a:p>
            <a:r>
              <a:rPr lang="ru-RU" sz="2800" dirty="0">
                <a:solidFill>
                  <a:schemeClr val="tx1"/>
                </a:solidFill>
              </a:rPr>
              <a:t>Толщина  </a:t>
            </a:r>
            <a:r>
              <a:rPr lang="en-US" sz="2800" dirty="0">
                <a:solidFill>
                  <a:schemeClr val="tx1"/>
                </a:solidFill>
              </a:rPr>
              <a:t>(S) </a:t>
            </a:r>
            <a:r>
              <a:rPr lang="ru-RU" sz="2800" dirty="0">
                <a:solidFill>
                  <a:schemeClr val="tx1"/>
                </a:solidFill>
              </a:rPr>
              <a:t>от 0,5 до 1,4 мм</a:t>
            </a: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1756012" y="177422"/>
            <a:ext cx="5213444" cy="723331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0"/>
            <a:tileRect/>
          </a:gradFill>
          <a:ln w="38100">
            <a:solidFill>
              <a:srgbClr val="FF0000"/>
            </a:solidFill>
          </a:ln>
          <a:effectLst>
            <a:outerShdw blurRad="50800" dist="101600" dir="18600000" algn="ctr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Century" pitchFamily="18" charset="0"/>
                <a:ea typeface="Batang" pitchFamily="18" charset="-127"/>
                <a:cs typeface="Arial" pitchFamily="34" charset="0"/>
              </a:rPr>
              <a:t>ЛИНИИ  ЧЕРТЕЖА</a:t>
            </a:r>
          </a:p>
        </p:txBody>
      </p:sp>
    </p:spTree>
    <p:extLst>
      <p:ext uri="{BB962C8B-B14F-4D97-AF65-F5344CB8AC3E}">
        <p14:creationId xmlns:p14="http://schemas.microsoft.com/office/powerpoint/2010/main" val="228016166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6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6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а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804" y="3604592"/>
            <a:ext cx="4404960" cy="33004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86545" y="1971305"/>
            <a:ext cx="1163782" cy="359822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51513" y="2810493"/>
            <a:ext cx="1235033" cy="1832761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350327" y="2810492"/>
            <a:ext cx="2790702" cy="1832761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51512" y="3190503"/>
            <a:ext cx="748146" cy="1072740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1749631" y="3752603"/>
            <a:ext cx="5727494" cy="35626"/>
          </a:xfrm>
          <a:prstGeom prst="line">
            <a:avLst/>
          </a:prstGeom>
          <a:ln w="254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093310" y="5497481"/>
            <a:ext cx="1710047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6285212" y="5497480"/>
            <a:ext cx="1710047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1947538" y="6175171"/>
            <a:ext cx="5191904" cy="1588"/>
          </a:xfrm>
          <a:prstGeom prst="line">
            <a:avLst/>
          </a:prstGeom>
          <a:ln w="254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350327" y="5653540"/>
            <a:ext cx="593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80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091631" y="1098858"/>
            <a:ext cx="2654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Штриховая</a:t>
            </a:r>
          </a:p>
        </p:txBody>
      </p:sp>
      <p:cxnSp>
        <p:nvCxnSpPr>
          <p:cNvPr id="42" name="Прямая со стрелкой 41"/>
          <p:cNvCxnSpPr/>
          <p:nvPr/>
        </p:nvCxnSpPr>
        <p:spPr>
          <a:xfrm rot="16200000" flipH="1">
            <a:off x="1584916" y="2218264"/>
            <a:ext cx="1716543" cy="227936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>
            <a:off x="845869" y="2780691"/>
            <a:ext cx="2790078" cy="176616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олилиния 54"/>
          <p:cNvSpPr/>
          <p:nvPr/>
        </p:nvSpPr>
        <p:spPr>
          <a:xfrm>
            <a:off x="5052951" y="2810492"/>
            <a:ext cx="286986" cy="1834346"/>
          </a:xfrm>
          <a:custGeom>
            <a:avLst/>
            <a:gdLst>
              <a:gd name="connsiteX0" fmla="*/ 188026 w 286986"/>
              <a:gd name="connsiteY0" fmla="*/ 0 h 1886198"/>
              <a:gd name="connsiteX1" fmla="*/ 9896 w 286986"/>
              <a:gd name="connsiteY1" fmla="*/ 593767 h 1886198"/>
              <a:gd name="connsiteX2" fmla="*/ 247402 w 286986"/>
              <a:gd name="connsiteY2" fmla="*/ 1401289 h 1886198"/>
              <a:gd name="connsiteX3" fmla="*/ 247402 w 286986"/>
              <a:gd name="connsiteY3" fmla="*/ 1816925 h 1886198"/>
              <a:gd name="connsiteX4" fmla="*/ 235527 w 286986"/>
              <a:gd name="connsiteY4" fmla="*/ 1816925 h 1886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986" h="1886198">
                <a:moveTo>
                  <a:pt x="188026" y="0"/>
                </a:moveTo>
                <a:cubicBezTo>
                  <a:pt x="94013" y="180109"/>
                  <a:pt x="0" y="360219"/>
                  <a:pt x="9896" y="593767"/>
                </a:cubicBezTo>
                <a:cubicBezTo>
                  <a:pt x="19792" y="827315"/>
                  <a:pt x="207818" y="1197429"/>
                  <a:pt x="247402" y="1401289"/>
                </a:cubicBezTo>
                <a:cubicBezTo>
                  <a:pt x="286986" y="1605149"/>
                  <a:pt x="249381" y="1747652"/>
                  <a:pt x="247402" y="1816925"/>
                </a:cubicBezTo>
                <a:cubicBezTo>
                  <a:pt x="245423" y="1886198"/>
                  <a:pt x="240475" y="1851561"/>
                  <a:pt x="235527" y="1816925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олилиния 55"/>
          <p:cNvSpPr/>
          <p:nvPr/>
        </p:nvSpPr>
        <p:spPr>
          <a:xfrm>
            <a:off x="5263737" y="2810492"/>
            <a:ext cx="286986" cy="1834346"/>
          </a:xfrm>
          <a:custGeom>
            <a:avLst/>
            <a:gdLst>
              <a:gd name="connsiteX0" fmla="*/ 188026 w 286986"/>
              <a:gd name="connsiteY0" fmla="*/ 0 h 1886198"/>
              <a:gd name="connsiteX1" fmla="*/ 9896 w 286986"/>
              <a:gd name="connsiteY1" fmla="*/ 593767 h 1886198"/>
              <a:gd name="connsiteX2" fmla="*/ 247402 w 286986"/>
              <a:gd name="connsiteY2" fmla="*/ 1401289 h 1886198"/>
              <a:gd name="connsiteX3" fmla="*/ 247402 w 286986"/>
              <a:gd name="connsiteY3" fmla="*/ 1816925 h 1886198"/>
              <a:gd name="connsiteX4" fmla="*/ 235527 w 286986"/>
              <a:gd name="connsiteY4" fmla="*/ 1816925 h 1886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986" h="1886198">
                <a:moveTo>
                  <a:pt x="188026" y="0"/>
                </a:moveTo>
                <a:cubicBezTo>
                  <a:pt x="94013" y="180109"/>
                  <a:pt x="0" y="360219"/>
                  <a:pt x="9896" y="593767"/>
                </a:cubicBezTo>
                <a:cubicBezTo>
                  <a:pt x="19792" y="827315"/>
                  <a:pt x="207818" y="1197429"/>
                  <a:pt x="247402" y="1401289"/>
                </a:cubicBezTo>
                <a:cubicBezTo>
                  <a:pt x="286986" y="1605149"/>
                  <a:pt x="249381" y="1747652"/>
                  <a:pt x="247402" y="1816925"/>
                </a:cubicBezTo>
                <a:cubicBezTo>
                  <a:pt x="245423" y="1886198"/>
                  <a:pt x="240475" y="1851561"/>
                  <a:pt x="235527" y="1816925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5272644" y="2648197"/>
            <a:ext cx="134586" cy="1588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5339937" y="4643250"/>
            <a:ext cx="152400" cy="1588"/>
          </a:xfrm>
          <a:prstGeom prst="line">
            <a:avLst/>
          </a:prstGeom>
          <a:ln w="635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5272644" y="2808903"/>
            <a:ext cx="152400" cy="1588"/>
          </a:xfrm>
          <a:prstGeom prst="line">
            <a:avLst/>
          </a:prstGeom>
          <a:ln w="635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Группа 82"/>
          <p:cNvGrpSpPr/>
          <p:nvPr/>
        </p:nvGrpSpPr>
        <p:grpSpPr>
          <a:xfrm>
            <a:off x="7473930" y="155904"/>
            <a:ext cx="4493262" cy="3236226"/>
            <a:chOff x="5784263" y="3375026"/>
            <a:chExt cx="3359737" cy="3716151"/>
          </a:xfrm>
        </p:grpSpPr>
        <p:grpSp>
          <p:nvGrpSpPr>
            <p:cNvPr id="82" name="Группа 81"/>
            <p:cNvGrpSpPr/>
            <p:nvPr/>
          </p:nvGrpSpPr>
          <p:grpSpPr>
            <a:xfrm>
              <a:off x="5784263" y="3375026"/>
              <a:ext cx="3359737" cy="3716151"/>
              <a:chOff x="5784263" y="3375026"/>
              <a:chExt cx="3359737" cy="3716151"/>
            </a:xfrm>
          </p:grpSpPr>
          <p:grpSp>
            <p:nvGrpSpPr>
              <p:cNvPr id="81" name="Группа 80"/>
              <p:cNvGrpSpPr/>
              <p:nvPr/>
            </p:nvGrpSpPr>
            <p:grpSpPr>
              <a:xfrm>
                <a:off x="5784263" y="3375026"/>
                <a:ext cx="3359737" cy="3716151"/>
                <a:chOff x="5784263" y="3375026"/>
                <a:chExt cx="3359737" cy="3716151"/>
              </a:xfrm>
            </p:grpSpPr>
            <p:sp>
              <p:nvSpPr>
                <p:cNvPr id="36" name="Прямоугольная выноска 35"/>
                <p:cNvSpPr/>
                <p:nvPr/>
              </p:nvSpPr>
              <p:spPr>
                <a:xfrm>
                  <a:off x="5784263" y="3375026"/>
                  <a:ext cx="3357348" cy="3716151"/>
                </a:xfrm>
                <a:prstGeom prst="wedgeRectCallout">
                  <a:avLst>
                    <a:gd name="adj1" fmla="val -95154"/>
                    <a:gd name="adj2" fmla="val -6740"/>
                  </a:avLst>
                </a:prstGeom>
                <a:blipFill>
                  <a:blip r:embed="rId4"/>
                  <a:tile tx="0" ty="0" sx="100000" sy="100000" flip="none" algn="tl"/>
                </a:blip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ru-RU" sz="2800" dirty="0">
                      <a:solidFill>
                        <a:schemeClr val="tx1"/>
                      </a:solidFill>
                    </a:rPr>
                    <a:t>Невидимые контуры</a:t>
                  </a:r>
                </a:p>
                <a:p>
                  <a:r>
                    <a:rPr lang="ru-RU" sz="2800" dirty="0">
                      <a:solidFill>
                        <a:schemeClr val="tx1"/>
                      </a:solidFill>
                    </a:rPr>
                    <a:t>предметов, деталей.</a:t>
                  </a:r>
                </a:p>
                <a:p>
                  <a:r>
                    <a:rPr lang="ru-RU" sz="2800" dirty="0">
                      <a:solidFill>
                        <a:schemeClr val="tx1"/>
                      </a:solidFill>
                    </a:rPr>
                    <a:t>Толщина  от </a:t>
                  </a:r>
                  <a:r>
                    <a:rPr lang="en-US" sz="2800" dirty="0">
                      <a:solidFill>
                        <a:schemeClr val="tx1"/>
                      </a:solidFill>
                    </a:rPr>
                    <a:t>S</a:t>
                  </a:r>
                  <a:r>
                    <a:rPr lang="ru-RU" sz="2800" dirty="0">
                      <a:solidFill>
                        <a:schemeClr val="tx1"/>
                      </a:solidFill>
                    </a:rPr>
                    <a:t>/3 до</a:t>
                  </a:r>
                  <a:r>
                    <a:rPr lang="en-US" sz="2800" dirty="0">
                      <a:solidFill>
                        <a:schemeClr val="tx1"/>
                      </a:solidFill>
                    </a:rPr>
                    <a:t> S</a:t>
                  </a:r>
                  <a:r>
                    <a:rPr lang="ru-RU" sz="2800" dirty="0">
                      <a:solidFill>
                        <a:schemeClr val="tx1"/>
                      </a:solidFill>
                    </a:rPr>
                    <a:t>/2.</a:t>
                  </a:r>
                </a:p>
                <a:p>
                  <a:endParaRPr lang="ru-RU" sz="2800" dirty="0">
                    <a:solidFill>
                      <a:schemeClr val="tx1"/>
                    </a:solidFill>
                  </a:endParaRPr>
                </a:p>
                <a:p>
                  <a:endParaRPr lang="ru-RU" sz="2800" dirty="0">
                    <a:solidFill>
                      <a:schemeClr val="tx1"/>
                    </a:solidFill>
                  </a:endParaRPr>
                </a:p>
                <a:p>
                  <a:endParaRPr lang="ru-RU" sz="2800" dirty="0">
                    <a:solidFill>
                      <a:schemeClr val="tx1"/>
                    </a:solidFill>
                  </a:endParaRPr>
                </a:p>
                <a:p>
                  <a:endParaRPr lang="ru-RU" sz="2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7274256" y="5063319"/>
                  <a:ext cx="118735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2800" dirty="0"/>
                    <a:t>1 … 2</a:t>
                  </a:r>
                </a:p>
              </p:txBody>
            </p:sp>
            <p:cxnSp>
              <p:nvCxnSpPr>
                <p:cNvPr id="38" name="Прямая соединительная линия 37"/>
                <p:cNvCxnSpPr/>
                <p:nvPr/>
              </p:nvCxnSpPr>
              <p:spPr>
                <a:xfrm flipV="1">
                  <a:off x="5953125" y="5949494"/>
                  <a:ext cx="2890625" cy="12990"/>
                </a:xfrm>
                <a:prstGeom prst="line">
                  <a:avLst/>
                </a:prstGeom>
                <a:ln w="158750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Прямая соединительная линия 42"/>
                <p:cNvCxnSpPr/>
                <p:nvPr/>
              </p:nvCxnSpPr>
              <p:spPr>
                <a:xfrm rot="16200000" flipV="1">
                  <a:off x="6077770" y="5737016"/>
                  <a:ext cx="636065" cy="564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Прямая соединительная линия 45"/>
                <p:cNvCxnSpPr/>
                <p:nvPr/>
              </p:nvCxnSpPr>
              <p:spPr>
                <a:xfrm rot="16200000" flipV="1">
                  <a:off x="7140413" y="6365126"/>
                  <a:ext cx="882151" cy="2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Прямая соединительная линия 46"/>
                <p:cNvCxnSpPr/>
                <p:nvPr/>
              </p:nvCxnSpPr>
              <p:spPr>
                <a:xfrm rot="5400000" flipH="1" flipV="1">
                  <a:off x="7616253" y="6388916"/>
                  <a:ext cx="882945" cy="159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Прямая соединительная линия 52"/>
                <p:cNvCxnSpPr/>
                <p:nvPr/>
              </p:nvCxnSpPr>
              <p:spPr>
                <a:xfrm flipH="1">
                  <a:off x="6392979" y="5545650"/>
                  <a:ext cx="1768383" cy="536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Прямая соединительная линия 59"/>
                <p:cNvCxnSpPr/>
                <p:nvPr/>
              </p:nvCxnSpPr>
              <p:spPr>
                <a:xfrm>
                  <a:off x="5953125" y="5552265"/>
                  <a:ext cx="436727" cy="1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headEnd type="none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Прямая соединительная линия 62"/>
                <p:cNvCxnSpPr/>
                <p:nvPr/>
              </p:nvCxnSpPr>
              <p:spPr>
                <a:xfrm flipH="1">
                  <a:off x="6801778" y="5544059"/>
                  <a:ext cx="604447" cy="6951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headEnd type="none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Прямая соединительная линия 65"/>
                <p:cNvCxnSpPr/>
                <p:nvPr/>
              </p:nvCxnSpPr>
              <p:spPr>
                <a:xfrm flipH="1" flipV="1">
                  <a:off x="6592666" y="6660109"/>
                  <a:ext cx="1464265" cy="3003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Прямая соединительная линия 74"/>
                <p:cNvCxnSpPr/>
                <p:nvPr/>
              </p:nvCxnSpPr>
              <p:spPr>
                <a:xfrm>
                  <a:off x="7152621" y="6663112"/>
                  <a:ext cx="436727" cy="1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headEnd type="none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TextBox 77"/>
                <p:cNvSpPr txBox="1"/>
                <p:nvPr/>
              </p:nvSpPr>
              <p:spPr>
                <a:xfrm>
                  <a:off x="7956645" y="6157413"/>
                  <a:ext cx="1187355" cy="6008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2800" dirty="0" smtClean="0"/>
                    <a:t>   </a:t>
                  </a:r>
                  <a:r>
                    <a:rPr lang="ru-RU" sz="2400" dirty="0" smtClean="0"/>
                    <a:t>2 </a:t>
                  </a:r>
                  <a:r>
                    <a:rPr lang="ru-RU" sz="2400" dirty="0"/>
                    <a:t>… 8</a:t>
                  </a:r>
                </a:p>
              </p:txBody>
            </p:sp>
          </p:grpSp>
          <p:cxnSp>
            <p:nvCxnSpPr>
              <p:cNvPr id="74" name="Прямая соединительная линия 73"/>
              <p:cNvCxnSpPr/>
              <p:nvPr/>
            </p:nvCxnSpPr>
            <p:spPr>
              <a:xfrm flipH="1" flipV="1">
                <a:off x="8051904" y="6687375"/>
                <a:ext cx="920305" cy="12214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none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Прямая соединительная линия 43"/>
            <p:cNvCxnSpPr/>
            <p:nvPr/>
          </p:nvCxnSpPr>
          <p:spPr>
            <a:xfrm rot="5400000" flipH="1" flipV="1">
              <a:off x="6489282" y="5706822"/>
              <a:ext cx="571618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Скругленный прямоугольник 83"/>
          <p:cNvSpPr/>
          <p:nvPr/>
        </p:nvSpPr>
        <p:spPr>
          <a:xfrm>
            <a:off x="1756012" y="177422"/>
            <a:ext cx="5213444" cy="723331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0"/>
            <a:tileRect/>
          </a:gradFill>
          <a:ln w="38100">
            <a:solidFill>
              <a:srgbClr val="FF0000"/>
            </a:solidFill>
          </a:ln>
          <a:effectLst>
            <a:outerShdw blurRad="50800" dist="101600" dir="18600000" algn="ctr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Century" pitchFamily="18" charset="0"/>
                <a:ea typeface="Batang" pitchFamily="18" charset="-127"/>
                <a:cs typeface="Arial" pitchFamily="34" charset="0"/>
              </a:rPr>
              <a:t>ЛИНИИ  ЧЕРТЕЖА</a:t>
            </a:r>
          </a:p>
        </p:txBody>
      </p:sp>
    </p:spTree>
    <p:extLst>
      <p:ext uri="{BB962C8B-B14F-4D97-AF65-F5344CB8AC3E}">
        <p14:creationId xmlns:p14="http://schemas.microsoft.com/office/powerpoint/2010/main" val="275499946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а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1021" y="3190503"/>
            <a:ext cx="4404960" cy="33004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86545" y="1971305"/>
            <a:ext cx="1163782" cy="359822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51513" y="2810493"/>
            <a:ext cx="1235033" cy="1832761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350327" y="2810492"/>
            <a:ext cx="2790702" cy="1832761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51512" y="3190503"/>
            <a:ext cx="748146" cy="1072740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1749631" y="3752603"/>
            <a:ext cx="5727494" cy="35626"/>
          </a:xfrm>
          <a:prstGeom prst="line">
            <a:avLst/>
          </a:prstGeom>
          <a:ln w="254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093310" y="5497481"/>
            <a:ext cx="1710047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6285212" y="5497480"/>
            <a:ext cx="1710047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1947538" y="6175171"/>
            <a:ext cx="5191904" cy="1588"/>
          </a:xfrm>
          <a:prstGeom prst="line">
            <a:avLst/>
          </a:prstGeom>
          <a:ln w="254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57273" y="1144469"/>
            <a:ext cx="44560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Сплошная тонкая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3578434" y="5890162"/>
            <a:ext cx="3561007" cy="617516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>
            <a:off x="1951516" y="5436920"/>
            <a:ext cx="1626916" cy="107075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3578433" y="6175172"/>
            <a:ext cx="570014" cy="332507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350327" y="5653540"/>
            <a:ext cx="593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80</a:t>
            </a:r>
          </a:p>
        </p:txBody>
      </p:sp>
      <p:sp>
        <p:nvSpPr>
          <p:cNvPr id="55" name="Полилиния 54"/>
          <p:cNvSpPr/>
          <p:nvPr/>
        </p:nvSpPr>
        <p:spPr>
          <a:xfrm>
            <a:off x="5052951" y="2810492"/>
            <a:ext cx="286986" cy="1834346"/>
          </a:xfrm>
          <a:custGeom>
            <a:avLst/>
            <a:gdLst>
              <a:gd name="connsiteX0" fmla="*/ 188026 w 286986"/>
              <a:gd name="connsiteY0" fmla="*/ 0 h 1886198"/>
              <a:gd name="connsiteX1" fmla="*/ 9896 w 286986"/>
              <a:gd name="connsiteY1" fmla="*/ 593767 h 1886198"/>
              <a:gd name="connsiteX2" fmla="*/ 247402 w 286986"/>
              <a:gd name="connsiteY2" fmla="*/ 1401289 h 1886198"/>
              <a:gd name="connsiteX3" fmla="*/ 247402 w 286986"/>
              <a:gd name="connsiteY3" fmla="*/ 1816925 h 1886198"/>
              <a:gd name="connsiteX4" fmla="*/ 235527 w 286986"/>
              <a:gd name="connsiteY4" fmla="*/ 1816925 h 1886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986" h="1886198">
                <a:moveTo>
                  <a:pt x="188026" y="0"/>
                </a:moveTo>
                <a:cubicBezTo>
                  <a:pt x="94013" y="180109"/>
                  <a:pt x="0" y="360219"/>
                  <a:pt x="9896" y="593767"/>
                </a:cubicBezTo>
                <a:cubicBezTo>
                  <a:pt x="19792" y="827315"/>
                  <a:pt x="207818" y="1197429"/>
                  <a:pt x="247402" y="1401289"/>
                </a:cubicBezTo>
                <a:cubicBezTo>
                  <a:pt x="286986" y="1605149"/>
                  <a:pt x="249381" y="1747652"/>
                  <a:pt x="247402" y="1816925"/>
                </a:cubicBezTo>
                <a:cubicBezTo>
                  <a:pt x="245423" y="1886198"/>
                  <a:pt x="240475" y="1851561"/>
                  <a:pt x="235527" y="1816925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олилиния 55"/>
          <p:cNvSpPr/>
          <p:nvPr/>
        </p:nvSpPr>
        <p:spPr>
          <a:xfrm>
            <a:off x="5263737" y="2810492"/>
            <a:ext cx="286986" cy="1834346"/>
          </a:xfrm>
          <a:custGeom>
            <a:avLst/>
            <a:gdLst>
              <a:gd name="connsiteX0" fmla="*/ 188026 w 286986"/>
              <a:gd name="connsiteY0" fmla="*/ 0 h 1886198"/>
              <a:gd name="connsiteX1" fmla="*/ 9896 w 286986"/>
              <a:gd name="connsiteY1" fmla="*/ 593767 h 1886198"/>
              <a:gd name="connsiteX2" fmla="*/ 247402 w 286986"/>
              <a:gd name="connsiteY2" fmla="*/ 1401289 h 1886198"/>
              <a:gd name="connsiteX3" fmla="*/ 247402 w 286986"/>
              <a:gd name="connsiteY3" fmla="*/ 1816925 h 1886198"/>
              <a:gd name="connsiteX4" fmla="*/ 235527 w 286986"/>
              <a:gd name="connsiteY4" fmla="*/ 1816925 h 1886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986" h="1886198">
                <a:moveTo>
                  <a:pt x="188026" y="0"/>
                </a:moveTo>
                <a:cubicBezTo>
                  <a:pt x="94013" y="180109"/>
                  <a:pt x="0" y="360219"/>
                  <a:pt x="9896" y="593767"/>
                </a:cubicBezTo>
                <a:cubicBezTo>
                  <a:pt x="19792" y="827315"/>
                  <a:pt x="207818" y="1197429"/>
                  <a:pt x="247402" y="1401289"/>
                </a:cubicBezTo>
                <a:cubicBezTo>
                  <a:pt x="286986" y="1605149"/>
                  <a:pt x="249381" y="1747652"/>
                  <a:pt x="247402" y="1816925"/>
                </a:cubicBezTo>
                <a:cubicBezTo>
                  <a:pt x="245423" y="1886198"/>
                  <a:pt x="240475" y="1851561"/>
                  <a:pt x="235527" y="1816925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5272644" y="2648197"/>
            <a:ext cx="134586" cy="1588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5339937" y="4643250"/>
            <a:ext cx="152400" cy="1588"/>
          </a:xfrm>
          <a:prstGeom prst="line">
            <a:avLst/>
          </a:prstGeom>
          <a:ln w="635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5272644" y="2808903"/>
            <a:ext cx="152400" cy="1588"/>
          </a:xfrm>
          <a:prstGeom prst="line">
            <a:avLst/>
          </a:prstGeom>
          <a:ln w="635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ая выноска 33"/>
          <p:cNvSpPr/>
          <p:nvPr/>
        </p:nvSpPr>
        <p:spPr>
          <a:xfrm>
            <a:off x="8517416" y="382496"/>
            <a:ext cx="3357348" cy="2047165"/>
          </a:xfrm>
          <a:prstGeom prst="wedgeRectCallout">
            <a:avLst>
              <a:gd name="adj1" fmla="val -115326"/>
              <a:gd name="adj2" fmla="val 3780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Выносные и размерные линии.</a:t>
            </a:r>
          </a:p>
          <a:p>
            <a:r>
              <a:rPr lang="ru-RU" sz="2800" dirty="0">
                <a:solidFill>
                  <a:schemeClr val="tx1"/>
                </a:solidFill>
              </a:rPr>
              <a:t>Толщина  от </a:t>
            </a:r>
            <a:r>
              <a:rPr lang="en-US" sz="2800" dirty="0">
                <a:solidFill>
                  <a:schemeClr val="tx1"/>
                </a:solidFill>
              </a:rPr>
              <a:t>S</a:t>
            </a:r>
            <a:r>
              <a:rPr lang="ru-RU" sz="2800" dirty="0">
                <a:solidFill>
                  <a:schemeClr val="tx1"/>
                </a:solidFill>
              </a:rPr>
              <a:t>/3 до </a:t>
            </a:r>
            <a:r>
              <a:rPr lang="en-US" sz="2800" dirty="0">
                <a:solidFill>
                  <a:schemeClr val="tx1"/>
                </a:solidFill>
              </a:rPr>
              <a:t>S</a:t>
            </a:r>
            <a:r>
              <a:rPr lang="ru-RU" sz="2800" dirty="0">
                <a:solidFill>
                  <a:schemeClr val="tx1"/>
                </a:solidFill>
              </a:rPr>
              <a:t>/2.</a:t>
            </a: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756012" y="177422"/>
            <a:ext cx="5213444" cy="723331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0"/>
            <a:tileRect/>
          </a:gradFill>
          <a:ln w="38100">
            <a:solidFill>
              <a:srgbClr val="FF0000"/>
            </a:solidFill>
          </a:ln>
          <a:effectLst>
            <a:outerShdw blurRad="50800" dist="101600" dir="18600000" algn="ctr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Century" pitchFamily="18" charset="0"/>
                <a:ea typeface="Batang" pitchFamily="18" charset="-127"/>
                <a:cs typeface="Arial" pitchFamily="34" charset="0"/>
              </a:rPr>
              <a:t>ЛИНИИ  ЧЕРТЕЖА</a:t>
            </a:r>
          </a:p>
        </p:txBody>
      </p:sp>
    </p:spTree>
    <p:extLst>
      <p:ext uri="{BB962C8B-B14F-4D97-AF65-F5344CB8AC3E}">
        <p14:creationId xmlns:p14="http://schemas.microsoft.com/office/powerpoint/2010/main" val="42829493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а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3777" y="3770416"/>
            <a:ext cx="4002642" cy="29989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86545" y="1971305"/>
            <a:ext cx="1163782" cy="359822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51513" y="2810493"/>
            <a:ext cx="1235033" cy="1832761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350327" y="2810492"/>
            <a:ext cx="2790702" cy="1832761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51512" y="3190503"/>
            <a:ext cx="748146" cy="1072740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1749631" y="3752603"/>
            <a:ext cx="5727494" cy="35626"/>
          </a:xfrm>
          <a:prstGeom prst="line">
            <a:avLst/>
          </a:prstGeom>
          <a:ln w="254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093310" y="5497481"/>
            <a:ext cx="1710047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6285212" y="5497480"/>
            <a:ext cx="1710047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1947538" y="6175171"/>
            <a:ext cx="5191904" cy="1588"/>
          </a:xfrm>
          <a:prstGeom prst="line">
            <a:avLst/>
          </a:prstGeom>
          <a:ln w="254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350327" y="5653540"/>
            <a:ext cx="593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80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373213" y="1170215"/>
            <a:ext cx="4198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Штрихпунктирная</a:t>
            </a:r>
          </a:p>
        </p:txBody>
      </p:sp>
      <p:cxnSp>
        <p:nvCxnSpPr>
          <p:cNvPr id="51" name="Прямая со стрелкой 50"/>
          <p:cNvCxnSpPr/>
          <p:nvPr/>
        </p:nvCxnSpPr>
        <p:spPr>
          <a:xfrm rot="16200000" flipH="1">
            <a:off x="4592741" y="2130587"/>
            <a:ext cx="2040761" cy="1203276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олилиния 54"/>
          <p:cNvSpPr/>
          <p:nvPr/>
        </p:nvSpPr>
        <p:spPr>
          <a:xfrm>
            <a:off x="5052951" y="2810492"/>
            <a:ext cx="286986" cy="1834346"/>
          </a:xfrm>
          <a:custGeom>
            <a:avLst/>
            <a:gdLst>
              <a:gd name="connsiteX0" fmla="*/ 188026 w 286986"/>
              <a:gd name="connsiteY0" fmla="*/ 0 h 1886198"/>
              <a:gd name="connsiteX1" fmla="*/ 9896 w 286986"/>
              <a:gd name="connsiteY1" fmla="*/ 593767 h 1886198"/>
              <a:gd name="connsiteX2" fmla="*/ 247402 w 286986"/>
              <a:gd name="connsiteY2" fmla="*/ 1401289 h 1886198"/>
              <a:gd name="connsiteX3" fmla="*/ 247402 w 286986"/>
              <a:gd name="connsiteY3" fmla="*/ 1816925 h 1886198"/>
              <a:gd name="connsiteX4" fmla="*/ 235527 w 286986"/>
              <a:gd name="connsiteY4" fmla="*/ 1816925 h 1886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986" h="1886198">
                <a:moveTo>
                  <a:pt x="188026" y="0"/>
                </a:moveTo>
                <a:cubicBezTo>
                  <a:pt x="94013" y="180109"/>
                  <a:pt x="0" y="360219"/>
                  <a:pt x="9896" y="593767"/>
                </a:cubicBezTo>
                <a:cubicBezTo>
                  <a:pt x="19792" y="827315"/>
                  <a:pt x="207818" y="1197429"/>
                  <a:pt x="247402" y="1401289"/>
                </a:cubicBezTo>
                <a:cubicBezTo>
                  <a:pt x="286986" y="1605149"/>
                  <a:pt x="249381" y="1747652"/>
                  <a:pt x="247402" y="1816925"/>
                </a:cubicBezTo>
                <a:cubicBezTo>
                  <a:pt x="245423" y="1886198"/>
                  <a:pt x="240475" y="1851561"/>
                  <a:pt x="235527" y="1816925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олилиния 55"/>
          <p:cNvSpPr/>
          <p:nvPr/>
        </p:nvSpPr>
        <p:spPr>
          <a:xfrm>
            <a:off x="5263737" y="2810492"/>
            <a:ext cx="286986" cy="1834346"/>
          </a:xfrm>
          <a:custGeom>
            <a:avLst/>
            <a:gdLst>
              <a:gd name="connsiteX0" fmla="*/ 188026 w 286986"/>
              <a:gd name="connsiteY0" fmla="*/ 0 h 1886198"/>
              <a:gd name="connsiteX1" fmla="*/ 9896 w 286986"/>
              <a:gd name="connsiteY1" fmla="*/ 593767 h 1886198"/>
              <a:gd name="connsiteX2" fmla="*/ 247402 w 286986"/>
              <a:gd name="connsiteY2" fmla="*/ 1401289 h 1886198"/>
              <a:gd name="connsiteX3" fmla="*/ 247402 w 286986"/>
              <a:gd name="connsiteY3" fmla="*/ 1816925 h 1886198"/>
              <a:gd name="connsiteX4" fmla="*/ 235527 w 286986"/>
              <a:gd name="connsiteY4" fmla="*/ 1816925 h 1886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986" h="1886198">
                <a:moveTo>
                  <a:pt x="188026" y="0"/>
                </a:moveTo>
                <a:cubicBezTo>
                  <a:pt x="94013" y="180109"/>
                  <a:pt x="0" y="360219"/>
                  <a:pt x="9896" y="593767"/>
                </a:cubicBezTo>
                <a:cubicBezTo>
                  <a:pt x="19792" y="827315"/>
                  <a:pt x="207818" y="1197429"/>
                  <a:pt x="247402" y="1401289"/>
                </a:cubicBezTo>
                <a:cubicBezTo>
                  <a:pt x="286986" y="1605149"/>
                  <a:pt x="249381" y="1747652"/>
                  <a:pt x="247402" y="1816925"/>
                </a:cubicBezTo>
                <a:cubicBezTo>
                  <a:pt x="245423" y="1886198"/>
                  <a:pt x="240475" y="1851561"/>
                  <a:pt x="235527" y="1816925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5272644" y="2648197"/>
            <a:ext cx="134586" cy="1588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5339937" y="4643250"/>
            <a:ext cx="152400" cy="1588"/>
          </a:xfrm>
          <a:prstGeom prst="line">
            <a:avLst/>
          </a:prstGeom>
          <a:ln w="635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5272644" y="2808903"/>
            <a:ext cx="152400" cy="1588"/>
          </a:xfrm>
          <a:prstGeom prst="line">
            <a:avLst/>
          </a:prstGeom>
          <a:ln w="635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Скругленный прямоугольник 35"/>
          <p:cNvSpPr/>
          <p:nvPr/>
        </p:nvSpPr>
        <p:spPr>
          <a:xfrm>
            <a:off x="1756012" y="177422"/>
            <a:ext cx="5213444" cy="723331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0"/>
            <a:tileRect/>
          </a:gradFill>
          <a:ln w="38100">
            <a:solidFill>
              <a:srgbClr val="FF0000"/>
            </a:solidFill>
          </a:ln>
          <a:effectLst>
            <a:outerShdw blurRad="50800" dist="101600" dir="18600000" algn="ctr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Century" pitchFamily="18" charset="0"/>
                <a:ea typeface="Batang" pitchFamily="18" charset="-127"/>
                <a:cs typeface="Arial" pitchFamily="34" charset="0"/>
              </a:rPr>
              <a:t>ЛИНИИ  ЧЕРТЕЖА</a:t>
            </a:r>
          </a:p>
        </p:txBody>
      </p:sp>
      <p:grpSp>
        <p:nvGrpSpPr>
          <p:cNvPr id="54" name="Группа 53"/>
          <p:cNvGrpSpPr/>
          <p:nvPr/>
        </p:nvGrpSpPr>
        <p:grpSpPr>
          <a:xfrm>
            <a:off x="7727715" y="177422"/>
            <a:ext cx="4394239" cy="3640471"/>
            <a:chOff x="5786652" y="3396545"/>
            <a:chExt cx="3357348" cy="3640471"/>
          </a:xfrm>
        </p:grpSpPr>
        <p:sp>
          <p:nvSpPr>
            <p:cNvPr id="26" name="Прямоугольная выноска 25"/>
            <p:cNvSpPr/>
            <p:nvPr/>
          </p:nvSpPr>
          <p:spPr>
            <a:xfrm>
              <a:off x="5786652" y="3396545"/>
              <a:ext cx="3357348" cy="3461455"/>
            </a:xfrm>
            <a:prstGeom prst="wedgeRectCallout">
              <a:avLst>
                <a:gd name="adj1" fmla="val -83314"/>
                <a:gd name="adj2" fmla="val -7002"/>
              </a:avLst>
            </a:prstGeom>
            <a:blipFill>
              <a:blip r:embed="rId4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800" dirty="0">
                  <a:solidFill>
                    <a:schemeClr val="tx1"/>
                  </a:solidFill>
                </a:rPr>
                <a:t>Осевые и центровые линии.</a:t>
              </a:r>
            </a:p>
            <a:p>
              <a:r>
                <a:rPr lang="ru-RU" sz="2800" dirty="0">
                  <a:solidFill>
                    <a:schemeClr val="tx1"/>
                  </a:solidFill>
                </a:rPr>
                <a:t>Толщина  от </a:t>
              </a:r>
              <a:r>
                <a:rPr lang="en-US" sz="2800" dirty="0">
                  <a:solidFill>
                    <a:schemeClr val="tx1"/>
                  </a:solidFill>
                </a:rPr>
                <a:t>S</a:t>
              </a:r>
              <a:r>
                <a:rPr lang="ru-RU" sz="2800" dirty="0">
                  <a:solidFill>
                    <a:schemeClr val="tx1"/>
                  </a:solidFill>
                </a:rPr>
                <a:t>/3 до</a:t>
              </a:r>
              <a:r>
                <a:rPr lang="en-US" sz="2800" dirty="0">
                  <a:solidFill>
                    <a:schemeClr val="tx1"/>
                  </a:solidFill>
                </a:rPr>
                <a:t> S</a:t>
              </a:r>
              <a:r>
                <a:rPr lang="ru-RU" sz="2800" dirty="0">
                  <a:solidFill>
                    <a:schemeClr val="tx1"/>
                  </a:solidFill>
                </a:rPr>
                <a:t>/2.</a:t>
              </a:r>
            </a:p>
            <a:p>
              <a:endParaRPr lang="ru-RU" sz="2800" dirty="0">
                <a:solidFill>
                  <a:schemeClr val="tx1"/>
                </a:solidFill>
              </a:endParaRPr>
            </a:p>
            <a:p>
              <a:endParaRPr lang="ru-RU" sz="2800" dirty="0">
                <a:solidFill>
                  <a:schemeClr val="tx1"/>
                </a:solidFill>
              </a:endParaRPr>
            </a:p>
            <a:p>
              <a:endParaRPr lang="ru-RU" sz="2800" dirty="0">
                <a:solidFill>
                  <a:schemeClr val="tx1"/>
                </a:solidFill>
              </a:endParaRPr>
            </a:p>
            <a:p>
              <a:endParaRPr lang="ru-RU" sz="28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325748" y="5041825"/>
              <a:ext cx="11873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/>
                <a:t>3 … 5</a:t>
              </a:r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5827594" y="5949394"/>
              <a:ext cx="3316406" cy="1030"/>
            </a:xfrm>
            <a:prstGeom prst="line">
              <a:avLst/>
            </a:prstGeom>
            <a:ln w="1587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6200000" flipV="1">
              <a:off x="5971836" y="5707170"/>
              <a:ext cx="636065" cy="564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6200000" flipV="1">
              <a:off x="7198306" y="6390880"/>
              <a:ext cx="882151" cy="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5400000" flipH="1" flipV="1">
              <a:off x="6732735" y="6390484"/>
              <a:ext cx="882945" cy="159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 flipV="1">
              <a:off x="6310843" y="5534026"/>
              <a:ext cx="826102" cy="952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5817064" y="5545859"/>
              <a:ext cx="436727" cy="1"/>
            </a:xfrm>
            <a:prstGeom prst="line">
              <a:avLst/>
            </a:prstGeom>
            <a:ln w="2540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0800000" flipV="1">
              <a:off x="7163831" y="5564122"/>
              <a:ext cx="1421744" cy="511"/>
            </a:xfrm>
            <a:prstGeom prst="line">
              <a:avLst/>
            </a:prstGeom>
            <a:ln w="2540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 flipV="1">
              <a:off x="7200038" y="6655980"/>
              <a:ext cx="607383" cy="199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6358270" y="6634716"/>
              <a:ext cx="815143" cy="21264"/>
            </a:xfrm>
            <a:prstGeom prst="line">
              <a:avLst/>
            </a:prstGeom>
            <a:ln w="2540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157464" y="6082909"/>
              <a:ext cx="118735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/>
                <a:t>5 … 30</a:t>
              </a:r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 rot="10800000" flipV="1">
              <a:off x="7639380" y="6671479"/>
              <a:ext cx="341194" cy="2"/>
            </a:xfrm>
            <a:prstGeom prst="line">
              <a:avLst/>
            </a:prstGeom>
            <a:ln w="25400">
              <a:solidFill>
                <a:schemeClr val="tx1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 flipH="1" flipV="1">
              <a:off x="6873927" y="5726982"/>
              <a:ext cx="571618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5955007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4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а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3069" y="3387936"/>
            <a:ext cx="4404960" cy="33004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86545" y="1971305"/>
            <a:ext cx="1163782" cy="359822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51513" y="2810493"/>
            <a:ext cx="1235033" cy="1832761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350327" y="2810492"/>
            <a:ext cx="2790702" cy="1832761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51512" y="3190503"/>
            <a:ext cx="748146" cy="1072740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1749631" y="3752603"/>
            <a:ext cx="5727494" cy="35626"/>
          </a:xfrm>
          <a:prstGeom prst="line">
            <a:avLst/>
          </a:prstGeom>
          <a:ln w="254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093310" y="5497481"/>
            <a:ext cx="1710047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6285212" y="5497480"/>
            <a:ext cx="1710047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1947538" y="6175171"/>
            <a:ext cx="5191904" cy="1588"/>
          </a:xfrm>
          <a:prstGeom prst="line">
            <a:avLst/>
          </a:prstGeom>
          <a:ln w="254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350327" y="5653540"/>
            <a:ext cx="593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80</a:t>
            </a:r>
          </a:p>
        </p:txBody>
      </p:sp>
      <p:sp>
        <p:nvSpPr>
          <p:cNvPr id="55" name="Полилиния 54"/>
          <p:cNvSpPr/>
          <p:nvPr/>
        </p:nvSpPr>
        <p:spPr>
          <a:xfrm>
            <a:off x="5052951" y="2810492"/>
            <a:ext cx="286986" cy="1834346"/>
          </a:xfrm>
          <a:custGeom>
            <a:avLst/>
            <a:gdLst>
              <a:gd name="connsiteX0" fmla="*/ 188026 w 286986"/>
              <a:gd name="connsiteY0" fmla="*/ 0 h 1886198"/>
              <a:gd name="connsiteX1" fmla="*/ 9896 w 286986"/>
              <a:gd name="connsiteY1" fmla="*/ 593767 h 1886198"/>
              <a:gd name="connsiteX2" fmla="*/ 247402 w 286986"/>
              <a:gd name="connsiteY2" fmla="*/ 1401289 h 1886198"/>
              <a:gd name="connsiteX3" fmla="*/ 247402 w 286986"/>
              <a:gd name="connsiteY3" fmla="*/ 1816925 h 1886198"/>
              <a:gd name="connsiteX4" fmla="*/ 235527 w 286986"/>
              <a:gd name="connsiteY4" fmla="*/ 1816925 h 1886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986" h="1886198">
                <a:moveTo>
                  <a:pt x="188026" y="0"/>
                </a:moveTo>
                <a:cubicBezTo>
                  <a:pt x="94013" y="180109"/>
                  <a:pt x="0" y="360219"/>
                  <a:pt x="9896" y="593767"/>
                </a:cubicBezTo>
                <a:cubicBezTo>
                  <a:pt x="19792" y="827315"/>
                  <a:pt x="207818" y="1197429"/>
                  <a:pt x="247402" y="1401289"/>
                </a:cubicBezTo>
                <a:cubicBezTo>
                  <a:pt x="286986" y="1605149"/>
                  <a:pt x="249381" y="1747652"/>
                  <a:pt x="247402" y="1816925"/>
                </a:cubicBezTo>
                <a:cubicBezTo>
                  <a:pt x="245423" y="1886198"/>
                  <a:pt x="240475" y="1851561"/>
                  <a:pt x="235527" y="1816925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олилиния 55"/>
          <p:cNvSpPr/>
          <p:nvPr/>
        </p:nvSpPr>
        <p:spPr>
          <a:xfrm>
            <a:off x="5263737" y="2810492"/>
            <a:ext cx="286986" cy="1834346"/>
          </a:xfrm>
          <a:custGeom>
            <a:avLst/>
            <a:gdLst>
              <a:gd name="connsiteX0" fmla="*/ 188026 w 286986"/>
              <a:gd name="connsiteY0" fmla="*/ 0 h 1886198"/>
              <a:gd name="connsiteX1" fmla="*/ 9896 w 286986"/>
              <a:gd name="connsiteY1" fmla="*/ 593767 h 1886198"/>
              <a:gd name="connsiteX2" fmla="*/ 247402 w 286986"/>
              <a:gd name="connsiteY2" fmla="*/ 1401289 h 1886198"/>
              <a:gd name="connsiteX3" fmla="*/ 247402 w 286986"/>
              <a:gd name="connsiteY3" fmla="*/ 1816925 h 1886198"/>
              <a:gd name="connsiteX4" fmla="*/ 235527 w 286986"/>
              <a:gd name="connsiteY4" fmla="*/ 1816925 h 1886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986" h="1886198">
                <a:moveTo>
                  <a:pt x="188026" y="0"/>
                </a:moveTo>
                <a:cubicBezTo>
                  <a:pt x="94013" y="180109"/>
                  <a:pt x="0" y="360219"/>
                  <a:pt x="9896" y="593767"/>
                </a:cubicBezTo>
                <a:cubicBezTo>
                  <a:pt x="19792" y="827315"/>
                  <a:pt x="207818" y="1197429"/>
                  <a:pt x="247402" y="1401289"/>
                </a:cubicBezTo>
                <a:cubicBezTo>
                  <a:pt x="286986" y="1605149"/>
                  <a:pt x="249381" y="1747652"/>
                  <a:pt x="247402" y="1816925"/>
                </a:cubicBezTo>
                <a:cubicBezTo>
                  <a:pt x="245423" y="1886198"/>
                  <a:pt x="240475" y="1851561"/>
                  <a:pt x="235527" y="1816925"/>
                </a:cubicBez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5272644" y="2648197"/>
            <a:ext cx="134586" cy="1588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5339937" y="4643250"/>
            <a:ext cx="152400" cy="1588"/>
          </a:xfrm>
          <a:prstGeom prst="line">
            <a:avLst/>
          </a:prstGeom>
          <a:ln w="635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5272644" y="2808903"/>
            <a:ext cx="152400" cy="1588"/>
          </a:xfrm>
          <a:prstGeom prst="line">
            <a:avLst/>
          </a:prstGeom>
          <a:ln w="635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1749632" y="1156989"/>
            <a:ext cx="4987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Сплошная волнистая</a:t>
            </a:r>
          </a:p>
        </p:txBody>
      </p:sp>
      <p:cxnSp>
        <p:nvCxnSpPr>
          <p:cNvPr id="73" name="Прямая со стрелкой 72"/>
          <p:cNvCxnSpPr>
            <a:endCxn id="55" idx="1"/>
          </p:cNvCxnSpPr>
          <p:nvPr/>
        </p:nvCxnSpPr>
        <p:spPr>
          <a:xfrm rot="5400000">
            <a:off x="4294888" y="2460281"/>
            <a:ext cx="1695614" cy="159696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 rot="16200000" flipH="1">
            <a:off x="4280850" y="2606721"/>
            <a:ext cx="1951628" cy="95537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ая выноска 36"/>
          <p:cNvSpPr/>
          <p:nvPr/>
        </p:nvSpPr>
        <p:spPr>
          <a:xfrm>
            <a:off x="8518035" y="395016"/>
            <a:ext cx="3357348" cy="2047165"/>
          </a:xfrm>
          <a:prstGeom prst="wedgeRectCallout">
            <a:avLst>
              <a:gd name="adj1" fmla="val -130857"/>
              <a:gd name="adj2" fmla="val 2618"/>
            </a:avLst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Линии обрыва.</a:t>
            </a:r>
          </a:p>
          <a:p>
            <a:r>
              <a:rPr lang="ru-RU" sz="2800" dirty="0">
                <a:solidFill>
                  <a:schemeClr val="tx1"/>
                </a:solidFill>
              </a:rPr>
              <a:t>Толщина  от </a:t>
            </a:r>
            <a:r>
              <a:rPr lang="en-US" sz="2800" dirty="0">
                <a:solidFill>
                  <a:schemeClr val="tx1"/>
                </a:solidFill>
              </a:rPr>
              <a:t>S</a:t>
            </a:r>
            <a:r>
              <a:rPr lang="ru-RU" sz="2800" dirty="0">
                <a:solidFill>
                  <a:schemeClr val="tx1"/>
                </a:solidFill>
              </a:rPr>
              <a:t>/3 до </a:t>
            </a:r>
            <a:r>
              <a:rPr lang="en-US" sz="2800" dirty="0">
                <a:solidFill>
                  <a:schemeClr val="tx1"/>
                </a:solidFill>
              </a:rPr>
              <a:t>S</a:t>
            </a:r>
            <a:r>
              <a:rPr lang="ru-RU" sz="2800" dirty="0">
                <a:solidFill>
                  <a:schemeClr val="tx1"/>
                </a:solidFill>
              </a:rPr>
              <a:t>/2.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1756012" y="177422"/>
            <a:ext cx="5213444" cy="723331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0"/>
            <a:tileRect/>
          </a:gradFill>
          <a:ln w="38100">
            <a:solidFill>
              <a:srgbClr val="FF0000"/>
            </a:solidFill>
          </a:ln>
          <a:effectLst>
            <a:outerShdw blurRad="50800" dist="101600" dir="18600000" algn="ctr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Century" pitchFamily="18" charset="0"/>
                <a:ea typeface="Batang" pitchFamily="18" charset="-127"/>
                <a:cs typeface="Arial" pitchFamily="34" charset="0"/>
              </a:rPr>
              <a:t>ЛИНИИ  ЧЕРТЕЖА</a:t>
            </a:r>
          </a:p>
        </p:txBody>
      </p:sp>
    </p:spTree>
    <p:extLst>
      <p:ext uri="{BB962C8B-B14F-4D97-AF65-F5344CB8AC3E}">
        <p14:creationId xmlns:p14="http://schemas.microsoft.com/office/powerpoint/2010/main" val="10791555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2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8088294" y="2200056"/>
            <a:ext cx="3813654" cy="2354581"/>
            <a:chOff x="2796361" y="1034901"/>
            <a:chExt cx="3051546" cy="1858462"/>
          </a:xfrm>
        </p:grpSpPr>
        <p:sp>
          <p:nvSpPr>
            <p:cNvPr id="2" name="Параллелограмм 1"/>
            <p:cNvSpPr/>
            <p:nvPr/>
          </p:nvSpPr>
          <p:spPr>
            <a:xfrm>
              <a:off x="2796363" y="2286000"/>
              <a:ext cx="3051544" cy="606056"/>
            </a:xfrm>
            <a:prstGeom prst="parallelogram">
              <a:avLst>
                <a:gd name="adj" fmla="val 63235"/>
              </a:avLst>
            </a:prstGeom>
            <a:gradFill flip="none" rotWithShape="1">
              <a:gsLst>
                <a:gs pos="20000">
                  <a:schemeClr val="bg1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араллелограмм 3"/>
            <p:cNvSpPr/>
            <p:nvPr/>
          </p:nvSpPr>
          <p:spPr>
            <a:xfrm rot="5400000" flipH="1">
              <a:off x="4714885" y="1770974"/>
              <a:ext cx="1851374" cy="393404"/>
            </a:xfrm>
            <a:prstGeom prst="parallelogram">
              <a:avLst>
                <a:gd name="adj" fmla="val 153358"/>
              </a:avLst>
            </a:prstGeom>
            <a:gradFill>
              <a:gsLst>
                <a:gs pos="80000">
                  <a:schemeClr val="bg1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30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араллелограмм 4"/>
            <p:cNvSpPr/>
            <p:nvPr/>
          </p:nvSpPr>
          <p:spPr>
            <a:xfrm rot="5400000" flipH="1">
              <a:off x="2070922" y="1763886"/>
              <a:ext cx="1851374" cy="393404"/>
            </a:xfrm>
            <a:prstGeom prst="parallelogram">
              <a:avLst>
                <a:gd name="adj" fmla="val 153358"/>
              </a:avLst>
            </a:prstGeom>
            <a:gradFill>
              <a:gsLst>
                <a:gs pos="74000">
                  <a:schemeClr val="bg1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30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араллелограмм 5"/>
            <p:cNvSpPr/>
            <p:nvPr/>
          </p:nvSpPr>
          <p:spPr>
            <a:xfrm>
              <a:off x="4359348" y="1045536"/>
              <a:ext cx="1470837" cy="606056"/>
            </a:xfrm>
            <a:prstGeom prst="parallelogram">
              <a:avLst>
                <a:gd name="adj" fmla="val 63235"/>
              </a:avLst>
            </a:prstGeom>
            <a:gradFill flip="none" rotWithShape="1">
              <a:gsLst>
                <a:gs pos="20000">
                  <a:schemeClr val="bg1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26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араллелограмм 6"/>
            <p:cNvSpPr/>
            <p:nvPr/>
          </p:nvSpPr>
          <p:spPr>
            <a:xfrm>
              <a:off x="2796361" y="1034902"/>
              <a:ext cx="1502735" cy="606056"/>
            </a:xfrm>
            <a:prstGeom prst="parallelogram">
              <a:avLst>
                <a:gd name="adj" fmla="val 63235"/>
              </a:avLst>
            </a:prstGeom>
            <a:gradFill flip="none" rotWithShape="1">
              <a:gsLst>
                <a:gs pos="20000">
                  <a:schemeClr val="bg1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8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417401" y="5050756"/>
            <a:ext cx="7198241" cy="1127051"/>
          </a:xfrm>
          <a:prstGeom prst="rect">
            <a:avLst/>
          </a:prstGeom>
          <a:solidFill>
            <a:schemeClr val="bg1">
              <a:lumMod val="85000"/>
            </a:schemeClr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2178246" y="5657287"/>
            <a:ext cx="1116418" cy="1588"/>
          </a:xfrm>
          <a:prstGeom prst="line">
            <a:avLst/>
          </a:prstGeom>
          <a:ln w="2540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6889427" y="5599822"/>
            <a:ext cx="1116418" cy="1588"/>
          </a:xfrm>
          <a:prstGeom prst="line">
            <a:avLst/>
          </a:prstGeom>
          <a:ln w="2540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3141579" y="5638046"/>
            <a:ext cx="1116418" cy="1588"/>
          </a:xfrm>
          <a:prstGeom prst="line">
            <a:avLst/>
          </a:prstGeom>
          <a:ln w="2540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723804" y="5618804"/>
            <a:ext cx="1116418" cy="1588"/>
          </a:xfrm>
          <a:prstGeom prst="line">
            <a:avLst/>
          </a:prstGeom>
          <a:ln w="25400">
            <a:solidFill>
              <a:schemeClr val="tx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02327" y="1245949"/>
            <a:ext cx="49081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Штрихпунктирная </a:t>
            </a:r>
            <a:br>
              <a:rPr lang="ru-RU" sz="2800" i="1" dirty="0" smtClean="0"/>
            </a:br>
            <a:r>
              <a:rPr lang="ru-RU" sz="2800" i="1" dirty="0" smtClean="0"/>
              <a:t>с </a:t>
            </a:r>
            <a:r>
              <a:rPr lang="ru-RU" sz="2800" i="1" dirty="0"/>
              <a:t>двумя точками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3436374" y="2397549"/>
            <a:ext cx="3951207" cy="267473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436374" y="2454541"/>
            <a:ext cx="2817756" cy="25723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436376" y="2446194"/>
            <a:ext cx="280978" cy="256607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2735661" y="2454541"/>
            <a:ext cx="700713" cy="25878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1756012" y="177422"/>
            <a:ext cx="5213444" cy="723331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0"/>
            <a:tileRect/>
          </a:gradFill>
          <a:ln w="38100">
            <a:solidFill>
              <a:srgbClr val="FF0000"/>
            </a:solidFill>
          </a:ln>
          <a:effectLst>
            <a:outerShdw blurRad="50800" dist="101600" dir="18600000" algn="ctr" rotWithShape="0">
              <a:schemeClr val="tx1">
                <a:lumMod val="50000"/>
                <a:lumOff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Century" pitchFamily="18" charset="0"/>
                <a:ea typeface="Batang" pitchFamily="18" charset="-127"/>
                <a:cs typeface="Arial" pitchFamily="34" charset="0"/>
              </a:rPr>
              <a:t>ЛИНИИ  ЧЕРТЕЖА</a:t>
            </a:r>
          </a:p>
        </p:txBody>
      </p:sp>
      <p:sp>
        <p:nvSpPr>
          <p:cNvPr id="27" name="Прямоугольная выноска 26"/>
          <p:cNvSpPr/>
          <p:nvPr/>
        </p:nvSpPr>
        <p:spPr>
          <a:xfrm>
            <a:off x="7651233" y="274495"/>
            <a:ext cx="4356810" cy="1446029"/>
          </a:xfrm>
          <a:prstGeom prst="wedgeRectCallout">
            <a:avLst>
              <a:gd name="adj1" fmla="val -91703"/>
              <a:gd name="adj2" fmla="val 55822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Линии сгиба на развертках.</a:t>
            </a:r>
          </a:p>
          <a:p>
            <a:r>
              <a:rPr lang="ru-RU" sz="2800" dirty="0">
                <a:solidFill>
                  <a:schemeClr val="tx1"/>
                </a:solidFill>
              </a:rPr>
              <a:t>Толщина  от </a:t>
            </a:r>
            <a:r>
              <a:rPr lang="en-US" sz="2800" dirty="0">
                <a:solidFill>
                  <a:schemeClr val="tx1"/>
                </a:solidFill>
              </a:rPr>
              <a:t>S</a:t>
            </a:r>
            <a:r>
              <a:rPr lang="ru-RU" sz="2800" dirty="0">
                <a:solidFill>
                  <a:schemeClr val="tx1"/>
                </a:solidFill>
              </a:rPr>
              <a:t>/3 до </a:t>
            </a:r>
            <a:r>
              <a:rPr lang="en-US" sz="2800" dirty="0">
                <a:solidFill>
                  <a:schemeClr val="tx1"/>
                </a:solidFill>
              </a:rPr>
              <a:t>S</a:t>
            </a:r>
            <a:r>
              <a:rPr lang="ru-RU" sz="2800" dirty="0">
                <a:solidFill>
                  <a:schemeClr val="tx1"/>
                </a:solidFill>
              </a:rPr>
              <a:t>/2.</a:t>
            </a:r>
          </a:p>
        </p:txBody>
      </p:sp>
    </p:spTree>
    <p:extLst>
      <p:ext uri="{BB962C8B-B14F-4D97-AF65-F5344CB8AC3E}">
        <p14:creationId xmlns:p14="http://schemas.microsoft.com/office/powerpoint/2010/main" val="18486097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6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6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335116" y="268300"/>
            <a:ext cx="7552083" cy="1508105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ru-RU" altLang="ru-RU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Толщина линий одного и того же типа должна быть одинакова для всех изображений на чертеже, вычерчиваемых в одинаковом масштабе </a:t>
            </a:r>
          </a:p>
        </p:txBody>
      </p:sp>
      <p:pic>
        <p:nvPicPr>
          <p:cNvPr id="5123" name="Picture 3" descr="http://www.admbel.ru/upload/iblock/3de/3de85a78a9a5aaad9964a56d8170bdf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3" t="6283" r="15612" b="-6283"/>
          <a:stretch/>
        </p:blipFill>
        <p:spPr bwMode="auto">
          <a:xfrm flipH="1">
            <a:off x="191728" y="1276675"/>
            <a:ext cx="3775588" cy="599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335116" y="3045162"/>
            <a:ext cx="7552082" cy="1862048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marL="354013" lvl="0" indent="-354013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2300" b="1" dirty="0">
                <a:ea typeface="Times New Roman" panose="02020603050405020304" pitchFamily="18" charset="0"/>
              </a:rPr>
              <a:t>Штрихпунктирные линии, применяемые в качестве центровых, следует заменять сплошными тонкими линиями, если диаметр окружности или размеры других геометрических тел составляют менее 12 мм.</a:t>
            </a:r>
            <a:endParaRPr kumimoji="0" lang="ru-RU" altLang="ru-RU" sz="2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53664" y="1983083"/>
            <a:ext cx="6533533" cy="830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2300" b="1" dirty="0">
                <a:solidFill>
                  <a:schemeClr val="tx1"/>
                </a:solidFill>
                <a:ea typeface="Times New Roman" panose="02020603050405020304" pitchFamily="18" charset="0"/>
              </a:rPr>
              <a:t>Штрихпунктирные линии должны пересекаться и заканчиваться </a:t>
            </a:r>
            <a:r>
              <a:rPr lang="ru-RU" altLang="ru-RU" sz="2300" b="1" dirty="0" smtClean="0">
                <a:solidFill>
                  <a:schemeClr val="tx1"/>
                </a:solidFill>
                <a:ea typeface="Times New Roman" panose="02020603050405020304" pitchFamily="18" charset="0"/>
              </a:rPr>
              <a:t>штрихами </a:t>
            </a:r>
            <a:endParaRPr lang="ru-RU" altLang="ru-RU" sz="2300" b="1" dirty="0">
              <a:solidFill>
                <a:schemeClr val="tx1"/>
              </a:solidFill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53663" y="5143922"/>
            <a:ext cx="6533533" cy="150810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2300" b="1" dirty="0" smtClean="0">
                <a:solidFill>
                  <a:schemeClr val="tx1"/>
                </a:solidFill>
                <a:ea typeface="Times New Roman" panose="02020603050405020304" pitchFamily="18" charset="0"/>
              </a:rPr>
              <a:t>Вычерчивание изображения предметов начинается с построения осевых и центровых линий, от которых ведутся все последующие построения</a:t>
            </a:r>
            <a:endParaRPr lang="ru-RU" altLang="ru-RU" sz="2300" b="1" dirty="0">
              <a:solidFill>
                <a:schemeClr val="tx1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2236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263</TotalTime>
  <Words>407</Words>
  <Application>Microsoft Office PowerPoint</Application>
  <PresentationFormat>Широкоэкранный</PresentationFormat>
  <Paragraphs>77</Paragraphs>
  <Slides>11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Batang</vt:lpstr>
      <vt:lpstr>Arial</vt:lpstr>
      <vt:lpstr>Calibri</vt:lpstr>
      <vt:lpstr>Century</vt:lpstr>
      <vt:lpstr>Century Gothic</vt:lpstr>
      <vt:lpstr>Times New Roman</vt:lpstr>
      <vt:lpstr>Wingdings</vt:lpstr>
      <vt:lpstr>Wingdings 3</vt:lpstr>
      <vt:lpstr>Легкий дым</vt:lpstr>
      <vt:lpstr>Линии чертежа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 себя:</vt:lpstr>
      <vt:lpstr>Графическая работа №1 «Линии чертежа»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Линии чертежа</dc:title>
  <dc:creator>Якимова</dc:creator>
  <cp:lastModifiedBy>Якимова</cp:lastModifiedBy>
  <cp:revision>13</cp:revision>
  <dcterms:created xsi:type="dcterms:W3CDTF">2020-04-01T11:59:51Z</dcterms:created>
  <dcterms:modified xsi:type="dcterms:W3CDTF">2020-04-01T18:19:14Z</dcterms:modified>
</cp:coreProperties>
</file>