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09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30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3888432"/>
          </a:xfrm>
        </p:spPr>
        <p:txBody>
          <a:bodyPr/>
          <a:lstStyle/>
          <a:p>
            <a:r>
              <a:rPr lang="ru-RU" sz="8800" dirty="0" smtClean="0"/>
              <a:t>«МЕМОРИ»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7016824" cy="7920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игры для взрослых и детей.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8249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11955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Тематику игр можно выбирать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 соответствии с возрастом и интересом детей.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78" y="3313371"/>
            <a:ext cx="3465711" cy="2601885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394121" y="1916832"/>
            <a:ext cx="4041648" cy="1324744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«Овощи и фрукты» – весёлые картинки для малышей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0" name="Объект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13371"/>
            <a:ext cx="3454260" cy="2593288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618384" y="1916832"/>
            <a:ext cx="4038600" cy="1396752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«Зверята» – забавные картинки для дошкольников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18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" t="17262" r="9778" b="17977"/>
          <a:stretch/>
        </p:blipFill>
        <p:spPr>
          <a:xfrm>
            <a:off x="5076056" y="2996952"/>
            <a:ext cx="2957446" cy="214532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92"/>
          <a:stretch/>
        </p:blipFill>
        <p:spPr>
          <a:xfrm>
            <a:off x="827584" y="2420888"/>
            <a:ext cx="4013974" cy="34523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8162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Играя </a:t>
            </a:r>
            <a:r>
              <a:rPr lang="ru-RU" sz="2000" b="1" i="1" dirty="0" smtClean="0">
                <a:solidFill>
                  <a:srgbClr val="FF0000"/>
                </a:solidFill>
              </a:rPr>
              <a:t>в «Мемо-сказки»</a:t>
            </a:r>
            <a:r>
              <a:rPr lang="ru-RU" sz="2000" b="1" i="1" dirty="0" smtClean="0"/>
              <a:t>, </a:t>
            </a:r>
            <a:r>
              <a:rPr lang="ru-RU" sz="2000" dirty="0" smtClean="0"/>
              <a:t>ребёнок запомнит, как зовут сказочных героев, кто из какой сказки, кто чем знаменит. Рассказывая коротенькие истории с выбранным героем,</a:t>
            </a:r>
            <a:br>
              <a:rPr lang="ru-RU" sz="2000" dirty="0" smtClean="0"/>
            </a:br>
            <a:r>
              <a:rPr lang="ru-RU" sz="2000" dirty="0" smtClean="0"/>
              <a:t> у ребёнка будет развиваться мышление и речь.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1522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 smtClean="0"/>
              <a:t>В «Мемо» игры с фигурными карточками – фишками интересно играть и малышам, и школьникам, и их родителям.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427984" y="2204864"/>
            <a:ext cx="4042792" cy="648072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«Мемо – </a:t>
            </a:r>
            <a:r>
              <a:rPr lang="ru-RU" i="1" dirty="0" err="1" smtClean="0">
                <a:solidFill>
                  <a:srgbClr val="FF0000"/>
                </a:solidFill>
              </a:rPr>
              <a:t>бегемотики</a:t>
            </a:r>
            <a:r>
              <a:rPr lang="ru-RU" i="1" dirty="0" smtClean="0">
                <a:solidFill>
                  <a:srgbClr val="FF0000"/>
                </a:solidFill>
              </a:rPr>
              <a:t>»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3" r="14671"/>
          <a:stretch/>
        </p:blipFill>
        <p:spPr>
          <a:xfrm>
            <a:off x="4860032" y="2744461"/>
            <a:ext cx="3437411" cy="3456384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>
          <a:xfrm>
            <a:off x="827584" y="2176264"/>
            <a:ext cx="3681608" cy="1252736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«Мемо – коты»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5" name="Объект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" t="4400" b="4942"/>
          <a:stretch/>
        </p:blipFill>
        <p:spPr>
          <a:xfrm>
            <a:off x="843664" y="2786753"/>
            <a:ext cx="3461836" cy="322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8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9075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Игра </a:t>
            </a:r>
            <a:r>
              <a:rPr lang="ru-RU" sz="2400" b="1" i="1" dirty="0" smtClean="0">
                <a:solidFill>
                  <a:srgbClr val="FF0000"/>
                </a:solidFill>
              </a:rPr>
              <a:t>«Мемо – эмоции»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 поможет в развитии эмоциональной сферы ребёнка. 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44824"/>
            <a:ext cx="4557836" cy="4557836"/>
          </a:xfrm>
        </p:spPr>
      </p:pic>
    </p:spTree>
    <p:extLst>
      <p:ext uri="{BB962C8B-B14F-4D97-AF65-F5344CB8AC3E}">
        <p14:creationId xmlns:p14="http://schemas.microsoft.com/office/powerpoint/2010/main" val="112391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581" y="2693425"/>
            <a:ext cx="1871019" cy="1760459"/>
          </a:xfrm>
          <a:prstGeom prst="rect">
            <a:avLst/>
          </a:prstGeom>
        </p:spPr>
      </p:pic>
      <p:pic>
        <p:nvPicPr>
          <p:cNvPr id="8" name="Объект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r="14722" b="3911"/>
          <a:stretch/>
        </p:blipFill>
        <p:spPr>
          <a:xfrm>
            <a:off x="5159904" y="4306235"/>
            <a:ext cx="2567354" cy="2224935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306235"/>
            <a:ext cx="2456216" cy="2196568"/>
          </a:xfrm>
        </p:spPr>
      </p:pic>
      <p:pic>
        <p:nvPicPr>
          <p:cNvPr id="7" name="Объект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8" b="6219"/>
          <a:stretch/>
        </p:blipFill>
        <p:spPr>
          <a:xfrm>
            <a:off x="611560" y="2693425"/>
            <a:ext cx="2013955" cy="17604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24936" cy="198762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i="1" dirty="0" smtClean="0">
                <a:solidFill>
                  <a:srgbClr val="FF0000"/>
                </a:solidFill>
              </a:rPr>
              <a:t>«Мемо» игры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расширяют кругозор,  развивают любознательность.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«Санкт-Петербург»</a:t>
            </a:r>
            <a:r>
              <a:rPr lang="ru-RU" sz="2000" b="1" i="1" dirty="0" smtClean="0">
                <a:solidFill>
                  <a:srgbClr val="002060"/>
                </a:solidFill>
              </a:rPr>
              <a:t>,</a:t>
            </a:r>
            <a:r>
              <a:rPr lang="ru-RU" sz="2000" b="1" i="1" dirty="0" smtClean="0">
                <a:solidFill>
                  <a:srgbClr val="FF0000"/>
                </a:solidFill>
              </a:rPr>
              <a:t> «Москва»</a:t>
            </a:r>
            <a:r>
              <a:rPr lang="ru-RU" sz="2000" b="1" i="1" dirty="0" smtClean="0">
                <a:solidFill>
                  <a:srgbClr val="002060"/>
                </a:solidFill>
              </a:rPr>
              <a:t>,</a:t>
            </a:r>
            <a:r>
              <a:rPr lang="ru-RU" sz="2000" b="1" i="1" dirty="0" smtClean="0">
                <a:solidFill>
                  <a:srgbClr val="FF0000"/>
                </a:solidFill>
              </a:rPr>
              <a:t> «Космос»</a:t>
            </a:r>
            <a:r>
              <a:rPr lang="ru-RU" sz="2000" b="1" i="1" dirty="0" smtClean="0">
                <a:solidFill>
                  <a:srgbClr val="002060"/>
                </a:solidFill>
              </a:rPr>
              <a:t>,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 «Удивительные животные»</a:t>
            </a:r>
            <a:r>
              <a:rPr lang="ru-RU" sz="2000" b="1" i="1" dirty="0" smtClean="0">
                <a:solidFill>
                  <a:srgbClr val="002060"/>
                </a:solidFill>
              </a:rPr>
              <a:t>, </a:t>
            </a:r>
            <a:r>
              <a:rPr lang="ru-RU" sz="2000" b="1" i="1" dirty="0" smtClean="0">
                <a:solidFill>
                  <a:srgbClr val="FF0000"/>
                </a:solidFill>
              </a:rPr>
              <a:t>«Пернатый мир» </a:t>
            </a:r>
            <a:r>
              <a:rPr lang="ru-RU" sz="2000" b="1" i="1" dirty="0" smtClean="0">
                <a:solidFill>
                  <a:srgbClr val="002060"/>
                </a:solidFill>
              </a:rPr>
              <a:t>- темы 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интересные и мальчикам и девочкам, а также их родителям!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693425"/>
            <a:ext cx="1876166" cy="1879918"/>
          </a:xfrm>
        </p:spPr>
      </p:pic>
    </p:spTree>
    <p:extLst>
      <p:ext uri="{BB962C8B-B14F-4D97-AF65-F5344CB8AC3E}">
        <p14:creationId xmlns:p14="http://schemas.microsoft.com/office/powerpoint/2010/main" val="264107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332656"/>
            <a:ext cx="4968552" cy="62373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C00000"/>
                </a:solidFill>
              </a:rPr>
              <a:t>Мемо – игру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легко сделать своими руками!</a:t>
            </a:r>
            <a:r>
              <a:rPr lang="ru-RU" sz="2400" dirty="0">
                <a:solidFill>
                  <a:srgbClr val="C00000"/>
                </a:solidFill>
                <a:effectLst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C00000"/>
                </a:solidFill>
                <a:effectLst/>
              </a:rPr>
            </a:br>
            <a:r>
              <a:rPr lang="ru-RU" sz="2400" dirty="0">
                <a:solidFill>
                  <a:srgbClr val="C00000"/>
                </a:solidFill>
                <a:effectLst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</a:rPr>
            </a:br>
            <a:r>
              <a:rPr lang="ru-RU" sz="2400" dirty="0">
                <a:effectLst/>
              </a:rPr>
              <a:t>Для изготовления игры можно использовать, например, два одинаковых набора открыток или наклеек. 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Прекрасно </a:t>
            </a:r>
            <a:r>
              <a:rPr lang="ru-RU" sz="2400" dirty="0">
                <a:effectLst/>
              </a:rPr>
              <a:t>подойдут также рекламные газеты, брошюры, буклеты и каталоги.</a:t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>За </a:t>
            </a:r>
            <a:r>
              <a:rPr lang="ru-RU" sz="2400" dirty="0">
                <a:effectLst/>
              </a:rPr>
              <a:t>основу </a:t>
            </a:r>
            <a:r>
              <a:rPr lang="ru-RU" sz="2400" dirty="0" smtClean="0">
                <a:effectLst/>
              </a:rPr>
              <a:t>возьмите любую тему: достопримечательности, </a:t>
            </a:r>
            <a:r>
              <a:rPr lang="ru-RU" sz="2400" dirty="0">
                <a:effectLst/>
              </a:rPr>
              <a:t>животные,</a:t>
            </a:r>
            <a:r>
              <a:rPr lang="ru-RU" sz="2400" dirty="0" smtClean="0">
                <a:effectLst/>
              </a:rPr>
              <a:t> геометрические </a:t>
            </a:r>
            <a:r>
              <a:rPr lang="ru-RU" sz="2400" dirty="0">
                <a:effectLst/>
              </a:rPr>
              <a:t>фигуры</a:t>
            </a:r>
            <a:r>
              <a:rPr lang="ru-RU" sz="2400" dirty="0" smtClean="0">
                <a:effectLst/>
              </a:rPr>
              <a:t>,</a:t>
            </a:r>
            <a:r>
              <a:rPr lang="ru-RU" sz="2400" dirty="0">
                <a:effectLst/>
              </a:rPr>
              <a:t> цвета,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буквы, цифры или просто </a:t>
            </a:r>
            <a:r>
              <a:rPr lang="ru-RU" sz="2400" dirty="0" smtClean="0">
                <a:effectLst/>
              </a:rPr>
              <a:t>весёлые картинки. 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1" t="10549" r="10256" b="10485"/>
          <a:stretch/>
        </p:blipFill>
        <p:spPr>
          <a:xfrm>
            <a:off x="539552" y="1700808"/>
            <a:ext cx="3153508" cy="3165231"/>
          </a:xfrm>
        </p:spPr>
      </p:pic>
    </p:spTree>
    <p:extLst>
      <p:ext uri="{BB962C8B-B14F-4D97-AF65-F5344CB8AC3E}">
        <p14:creationId xmlns:p14="http://schemas.microsoft.com/office/powerpoint/2010/main" val="198490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852936"/>
            <a:ext cx="5971698" cy="30243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600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Самый простой вариант изготовления картинок для Мемо – игр – это нарисовать их самим!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1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501008"/>
            <a:ext cx="6840760" cy="27359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27363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>
                <a:effectLst/>
              </a:rPr>
              <a:t>Для того чтобы подготовить ребёнка к будущему, 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чтобы </a:t>
            </a:r>
            <a:r>
              <a:rPr lang="ru-RU" sz="2000" dirty="0">
                <a:effectLst/>
              </a:rPr>
              <a:t>его </a:t>
            </a:r>
            <a:r>
              <a:rPr lang="ru-RU" sz="2000" dirty="0" smtClean="0">
                <a:effectLst/>
              </a:rPr>
              <a:t>настоящая </a:t>
            </a:r>
            <a:r>
              <a:rPr lang="ru-RU" sz="2000" dirty="0">
                <a:effectLst/>
              </a:rPr>
              <a:t>жизнь была полной и </a:t>
            </a:r>
            <a:r>
              <a:rPr lang="ru-RU" sz="2000" dirty="0" smtClean="0">
                <a:effectLst/>
              </a:rPr>
              <a:t>счастливой,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 </a:t>
            </a:r>
            <a:r>
              <a:rPr lang="ru-RU" sz="2000" dirty="0">
                <a:effectLst/>
              </a:rPr>
              <a:t>играйте со своими детьми</a:t>
            </a:r>
            <a:r>
              <a:rPr lang="ru-RU" sz="2000" dirty="0" smtClean="0">
                <a:effectLst/>
              </a:rPr>
              <a:t>!</a:t>
            </a:r>
            <a:br>
              <a:rPr lang="ru-RU" sz="2000" dirty="0" smtClean="0">
                <a:effectLst/>
              </a:rPr>
            </a:b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  <a:effectLst/>
              </a:rPr>
              <a:t>«Мемо</a:t>
            </a:r>
            <a:r>
              <a:rPr lang="ru-RU" sz="1800" b="1" i="1" dirty="0">
                <a:solidFill>
                  <a:srgbClr val="FF0000"/>
                </a:solidFill>
                <a:effectLst/>
              </a:rPr>
              <a:t>»-игры </a:t>
            </a:r>
            <a:r>
              <a:rPr lang="ru-RU" sz="1800" b="1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1800" dirty="0" smtClean="0">
                <a:effectLst/>
              </a:rPr>
              <a:t>всегда </a:t>
            </a:r>
            <a:r>
              <a:rPr lang="ru-RU" sz="1800" dirty="0">
                <a:effectLst/>
              </a:rPr>
              <a:t>помогут провести время с детьми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интересно</a:t>
            </a:r>
            <a:r>
              <a:rPr lang="ru-RU" sz="1800" dirty="0">
                <a:effectLst/>
              </a:rPr>
              <a:t>, увлекательно и динамично!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Окажут </a:t>
            </a:r>
            <a:r>
              <a:rPr lang="ru-RU" sz="1800" dirty="0">
                <a:effectLst/>
              </a:rPr>
              <a:t>помощь в интеллектуальном и личностном развитии детей!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А </a:t>
            </a:r>
            <a:r>
              <a:rPr lang="ru-RU" sz="1800" dirty="0">
                <a:effectLst/>
              </a:rPr>
              <a:t>также поспособствуют гармонизации взаимоотношений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родителей </a:t>
            </a:r>
            <a:r>
              <a:rPr lang="ru-RU" sz="1800" dirty="0">
                <a:effectLst/>
              </a:rPr>
              <a:t>с детьми!</a:t>
            </a:r>
            <a:br>
              <a:rPr lang="ru-RU" sz="1800" dirty="0">
                <a:effectLst/>
              </a:rPr>
            </a:br>
            <a:r>
              <a:rPr lang="ru-RU" sz="1600" dirty="0">
                <a:effectLst/>
              </a:rPr>
              <a:t>     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480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Объект 1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9" r="7898"/>
          <a:stretch/>
        </p:blipFill>
        <p:spPr>
          <a:xfrm>
            <a:off x="1619672" y="1268760"/>
            <a:ext cx="2731478" cy="2219498"/>
          </a:xfrm>
        </p:spPr>
      </p:pic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851920" y="2852936"/>
            <a:ext cx="4176464" cy="2520280"/>
          </a:xfrm>
        </p:spPr>
        <p:txBody>
          <a:bodyPr/>
          <a:lstStyle/>
          <a:p>
            <a:r>
              <a:rPr lang="ru-RU" sz="2800" b="1" i="1" dirty="0">
                <a:solidFill>
                  <a:srgbClr val="3B09C7"/>
                </a:solidFill>
                <a:latin typeface="+mn-lt"/>
              </a:rPr>
              <a:t>Презентацию </a:t>
            </a:r>
            <a:r>
              <a:rPr lang="ru-RU" sz="2800" b="1" i="1" dirty="0" smtClean="0">
                <a:solidFill>
                  <a:srgbClr val="3B09C7"/>
                </a:solidFill>
                <a:latin typeface="+mn-lt"/>
              </a:rPr>
              <a:t>подготовила</a:t>
            </a:r>
          </a:p>
          <a:p>
            <a:r>
              <a:rPr lang="ru-RU" sz="2800" b="1" dirty="0" smtClean="0">
                <a:solidFill>
                  <a:srgbClr val="3B09C7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3B09C7"/>
                </a:solidFill>
                <a:latin typeface="+mn-lt"/>
              </a:rPr>
              <a:t>педагог-психолог Захарова </a:t>
            </a:r>
            <a:endParaRPr lang="ru-RU" sz="2800" b="1" dirty="0" smtClean="0">
              <a:solidFill>
                <a:srgbClr val="3B09C7"/>
              </a:solidFill>
              <a:latin typeface="+mn-lt"/>
            </a:endParaRPr>
          </a:p>
          <a:p>
            <a:r>
              <a:rPr lang="ru-RU" sz="2800" b="1" dirty="0" smtClean="0">
                <a:solidFill>
                  <a:srgbClr val="3B09C7"/>
                </a:solidFill>
                <a:latin typeface="+mn-lt"/>
              </a:rPr>
              <a:t>Ольга </a:t>
            </a:r>
            <a:r>
              <a:rPr lang="ru-RU" sz="2800" b="1" dirty="0">
                <a:solidFill>
                  <a:srgbClr val="3B09C7"/>
                </a:solidFill>
                <a:latin typeface="+mn-lt"/>
              </a:rPr>
              <a:t>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7329967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739279"/>
          </a:xfrm>
        </p:spPr>
        <p:txBody>
          <a:bodyPr/>
          <a:lstStyle/>
          <a:p>
            <a:r>
              <a:rPr lang="ru-RU" sz="2800" dirty="0" smtClean="0">
                <a:effectLst/>
              </a:rPr>
              <a:t>Важная </a:t>
            </a:r>
            <a:r>
              <a:rPr lang="ru-RU" sz="2800" dirty="0">
                <a:effectLst/>
              </a:rPr>
              <a:t>роль в развитии и воспитании ребёнка принадлежит </a:t>
            </a:r>
            <a:r>
              <a:rPr lang="ru-RU" sz="2800" b="1" dirty="0">
                <a:effectLst/>
              </a:rPr>
              <a:t>игре</a:t>
            </a:r>
            <a:r>
              <a:rPr lang="ru-RU" sz="2800" dirty="0">
                <a:effectLst/>
              </a:rPr>
              <a:t> – </a:t>
            </a: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>основному </a:t>
            </a:r>
            <a:r>
              <a:rPr lang="ru-RU" sz="2800" dirty="0">
                <a:effectLst/>
              </a:rPr>
              <a:t>виду детской деятельности.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564904"/>
            <a:ext cx="7704856" cy="396044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«…игра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– это огромное светлое окно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,</a:t>
            </a:r>
          </a:p>
          <a:p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через которое в духовный мир ребёнка вливается живительный поток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представлений,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понятий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об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окружающем мире.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Игра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– это искра, зажигающая огонёк пытливости и любознательности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».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                                       В.А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Сухомлинский </a:t>
            </a:r>
          </a:p>
        </p:txBody>
      </p:sp>
    </p:spTree>
    <p:extLst>
      <p:ext uri="{BB962C8B-B14F-4D97-AF65-F5344CB8AC3E}">
        <p14:creationId xmlns:p14="http://schemas.microsoft.com/office/powerpoint/2010/main" val="89798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36904" cy="1080120"/>
          </a:xfrm>
        </p:spPr>
        <p:txBody>
          <a:bodyPr/>
          <a:lstStyle/>
          <a:p>
            <a:r>
              <a:rPr lang="ru-RU" sz="2000" dirty="0">
                <a:effectLst/>
              </a:rPr>
              <a:t> </a:t>
            </a:r>
            <a:r>
              <a:rPr lang="ru-RU" sz="2200" dirty="0">
                <a:effectLst/>
              </a:rPr>
              <a:t>Интересные игры создают бодрое, радостное настроение</a:t>
            </a:r>
            <a:r>
              <a:rPr lang="ru-RU" sz="2200" dirty="0" smtClean="0">
                <a:effectLst/>
              </a:rPr>
              <a:t>,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 </a:t>
            </a:r>
            <a:r>
              <a:rPr lang="ru-RU" sz="2200" dirty="0">
                <a:effectLst/>
              </a:rPr>
              <a:t>делают жизнь детей полной, </a:t>
            </a:r>
            <a:r>
              <a:rPr lang="ru-RU" sz="2200" dirty="0" smtClean="0">
                <a:effectLst/>
              </a:rPr>
              <a:t/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удовлетворяют </a:t>
            </a:r>
            <a:r>
              <a:rPr lang="ru-RU" sz="2200" dirty="0">
                <a:effectLst/>
              </a:rPr>
              <a:t>их потребность </a:t>
            </a:r>
            <a:r>
              <a:rPr lang="ru-RU" sz="2200" dirty="0" smtClean="0">
                <a:effectLst/>
              </a:rPr>
              <a:t>в </a:t>
            </a:r>
            <a:r>
              <a:rPr lang="ru-RU" sz="2200" dirty="0">
                <a:effectLst/>
              </a:rPr>
              <a:t>активной деятельности</a:t>
            </a:r>
            <a:endParaRPr lang="ru-RU" sz="2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" r="3958"/>
          <a:stretch>
            <a:fillRect/>
          </a:stretch>
        </p:blipFill>
        <p:spPr>
          <a:xfrm>
            <a:off x="1835696" y="2996952"/>
            <a:ext cx="5472608" cy="32152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1844824"/>
            <a:ext cx="7344816" cy="792088"/>
          </a:xfrm>
        </p:spPr>
        <p:txBody>
          <a:bodyPr>
            <a:normAutofit fontScale="85000" lnSpcReduction="10000"/>
          </a:bodyPr>
          <a:lstStyle/>
          <a:p>
            <a:r>
              <a:rPr lang="ru-RU" sz="2800" i="1" dirty="0">
                <a:solidFill>
                  <a:schemeClr val="tx2"/>
                </a:solidFill>
              </a:rPr>
              <a:t>Задача </a:t>
            </a:r>
            <a:r>
              <a:rPr lang="ru-RU" sz="2800" i="1" dirty="0" smtClean="0">
                <a:solidFill>
                  <a:schemeClr val="tx2"/>
                </a:solidFill>
              </a:rPr>
              <a:t>взрослых </a:t>
            </a:r>
            <a:r>
              <a:rPr lang="ru-RU" sz="2800" i="1" dirty="0">
                <a:solidFill>
                  <a:schemeClr val="tx2"/>
                </a:solidFill>
              </a:rPr>
              <a:t>– помочь </a:t>
            </a:r>
            <a:r>
              <a:rPr lang="ru-RU" sz="2800" i="1" dirty="0" smtClean="0">
                <a:solidFill>
                  <a:schemeClr val="tx2"/>
                </a:solidFill>
              </a:rPr>
              <a:t>детям </a:t>
            </a:r>
            <a:r>
              <a:rPr lang="ru-RU" sz="2800" i="1" dirty="0">
                <a:solidFill>
                  <a:schemeClr val="tx2"/>
                </a:solidFill>
              </a:rPr>
              <a:t>организовать игру, сделать её увлекательной.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78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429000"/>
            <a:ext cx="3263280" cy="2376264"/>
          </a:xfrm>
        </p:spPr>
        <p:txBody>
          <a:bodyPr/>
          <a:lstStyle/>
          <a:p>
            <a:r>
              <a:rPr lang="ru-RU" sz="1800" b="1" i="1" dirty="0" smtClean="0">
                <a:solidFill>
                  <a:srgbClr val="C00000"/>
                </a:solidFill>
                <a:effectLst/>
              </a:rPr>
              <a:t>Совместная </a:t>
            </a:r>
            <a:r>
              <a:rPr lang="ru-RU" sz="1800" b="1" i="1" dirty="0">
                <a:solidFill>
                  <a:srgbClr val="C00000"/>
                </a:solidFill>
                <a:effectLst/>
              </a:rPr>
              <a:t>игра родителей и </a:t>
            </a:r>
            <a:r>
              <a:rPr lang="ru-RU" sz="1800" b="1" i="1" dirty="0" smtClean="0">
                <a:solidFill>
                  <a:srgbClr val="C00000"/>
                </a:solidFill>
                <a:effectLst/>
              </a:rPr>
              <a:t>детей </a:t>
            </a:r>
            <a:r>
              <a:rPr lang="ru-RU" sz="1800" b="1" i="1" dirty="0">
                <a:solidFill>
                  <a:srgbClr val="C00000"/>
                </a:solidFill>
                <a:effectLst/>
              </a:rPr>
              <a:t>помогает сохранить близкие отношения, </a:t>
            </a:r>
            <a:r>
              <a:rPr lang="ru-RU" sz="1800" b="1" i="1" dirty="0" smtClean="0">
                <a:solidFill>
                  <a:srgbClr val="C00000"/>
                </a:solidFill>
                <a:effectLst/>
              </a:rPr>
              <a:t>и даёт детям </a:t>
            </a:r>
            <a:r>
              <a:rPr lang="ru-RU" sz="1800" b="1" i="1" dirty="0">
                <a:solidFill>
                  <a:srgbClr val="C00000"/>
                </a:solidFill>
                <a:effectLst/>
              </a:rPr>
              <a:t>возможность почувствовать себя </a:t>
            </a:r>
            <a:r>
              <a:rPr lang="ru-RU" sz="1800" b="1" i="1" dirty="0" smtClean="0">
                <a:solidFill>
                  <a:srgbClr val="C00000"/>
                </a:solidFill>
                <a:effectLst/>
              </a:rPr>
              <a:t>нужными </a:t>
            </a:r>
            <a:r>
              <a:rPr lang="ru-RU" sz="1800" b="1" i="1" dirty="0">
                <a:solidFill>
                  <a:srgbClr val="C00000"/>
                </a:solidFill>
                <a:effectLst/>
              </a:rPr>
              <a:t>и </a:t>
            </a:r>
            <a:r>
              <a:rPr lang="ru-RU" sz="1800" b="1" i="1" dirty="0" smtClean="0">
                <a:solidFill>
                  <a:srgbClr val="C00000"/>
                </a:solidFill>
                <a:effectLst/>
              </a:rPr>
              <a:t>значимыми!</a:t>
            </a:r>
            <a:endParaRPr lang="ru-RU" sz="1800" b="1" i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2" t="2742" r="11648"/>
          <a:stretch/>
        </p:blipFill>
        <p:spPr>
          <a:xfrm>
            <a:off x="1475656" y="1124744"/>
            <a:ext cx="1683332" cy="21623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3968" y="692696"/>
            <a:ext cx="4469831" cy="545019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Любая совместная деятельность </a:t>
            </a:r>
            <a:endParaRPr lang="ru-RU" sz="6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сближает </a:t>
            </a:r>
            <a:r>
              <a:rPr lang="ru-RU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людей, а игра считается наиболее полезным </a:t>
            </a:r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времяпровождением </a:t>
            </a:r>
          </a:p>
          <a:p>
            <a:pPr>
              <a:lnSpc>
                <a:spcPct val="120000"/>
              </a:lnSpc>
            </a:pPr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для </a:t>
            </a:r>
            <a:r>
              <a:rPr lang="ru-RU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детей и родителей</a:t>
            </a:r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Детям </a:t>
            </a:r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необходимо </a:t>
            </a:r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играть </a:t>
            </a:r>
            <a:r>
              <a:rPr lang="ru-RU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вместе с </a:t>
            </a:r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родителями! </a:t>
            </a:r>
            <a:endParaRPr lang="ru-RU" sz="6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ru-RU" sz="6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Игры помогают детям:</a:t>
            </a:r>
          </a:p>
          <a:p>
            <a:pPr algn="l"/>
            <a:r>
              <a:rPr lang="ru-RU" sz="6000" b="1" i="1" dirty="0" smtClean="0"/>
              <a:t>- </a:t>
            </a:r>
            <a:r>
              <a:rPr lang="ru-RU" sz="6000" b="1" i="1" dirty="0"/>
              <a:t>развивать самоконтроль, </a:t>
            </a:r>
            <a:r>
              <a:rPr lang="ru-RU" sz="6000" b="1" i="1" dirty="0" smtClean="0"/>
              <a:t>сдержанность; </a:t>
            </a:r>
          </a:p>
          <a:p>
            <a:pPr algn="l"/>
            <a:r>
              <a:rPr lang="ru-RU" sz="6000" b="1" i="1" dirty="0" smtClean="0"/>
              <a:t>- формировать дружеские качества;</a:t>
            </a:r>
            <a:endParaRPr lang="ru-RU" sz="6000" dirty="0" smtClean="0"/>
          </a:p>
          <a:p>
            <a:pPr algn="l"/>
            <a:r>
              <a:rPr lang="ru-RU" sz="6000" b="1" i="1" dirty="0" smtClean="0"/>
              <a:t>- проявлять </a:t>
            </a:r>
            <a:r>
              <a:rPr lang="ru-RU" sz="6000" b="1" i="1" dirty="0"/>
              <a:t>радость, учиться </a:t>
            </a:r>
            <a:r>
              <a:rPr lang="ru-RU" sz="6000" b="1" i="1" dirty="0" smtClean="0"/>
              <a:t>сопереживать;</a:t>
            </a:r>
            <a:endParaRPr lang="ru-RU" sz="6000" dirty="0"/>
          </a:p>
          <a:p>
            <a:pPr algn="l"/>
            <a:r>
              <a:rPr lang="ru-RU" sz="6000" b="1" i="1" dirty="0" smtClean="0"/>
              <a:t>- </a:t>
            </a:r>
            <a:r>
              <a:rPr lang="ru-RU" sz="6000" b="1" i="1" dirty="0"/>
              <a:t>учиться анализировать своё и чужое поведение;</a:t>
            </a:r>
            <a:endParaRPr lang="ru-RU" sz="6000" dirty="0"/>
          </a:p>
          <a:p>
            <a:pPr algn="l"/>
            <a:r>
              <a:rPr lang="ru-RU" sz="6000" b="1" i="1" dirty="0" smtClean="0"/>
              <a:t>- раскрывать </a:t>
            </a:r>
            <a:r>
              <a:rPr lang="ru-RU" sz="6000" b="1" i="1" dirty="0"/>
              <a:t>свой внутренний мир;</a:t>
            </a:r>
            <a:endParaRPr lang="ru-RU" sz="6000" dirty="0"/>
          </a:p>
          <a:p>
            <a:pPr algn="l"/>
            <a:r>
              <a:rPr lang="ru-RU" sz="6000" b="1" i="1" dirty="0" smtClean="0"/>
              <a:t>- выражать </a:t>
            </a:r>
            <a:r>
              <a:rPr lang="ru-RU" sz="6000" b="1" i="1" dirty="0"/>
              <a:t>свои потребности и доносить их до </a:t>
            </a:r>
            <a:r>
              <a:rPr lang="ru-RU" sz="6000" b="1" i="1" dirty="0" smtClean="0"/>
              <a:t>окружающих приемлемыми способами;</a:t>
            </a:r>
            <a:endParaRPr lang="ru-RU" sz="6000" dirty="0"/>
          </a:p>
          <a:p>
            <a:pPr algn="l"/>
            <a:r>
              <a:rPr lang="ru-RU" sz="6000" b="1" i="1" dirty="0" smtClean="0"/>
              <a:t> -создавать </a:t>
            </a:r>
            <a:r>
              <a:rPr lang="ru-RU" sz="6000" b="1" i="1" dirty="0"/>
              <a:t>взаимопонимание между близкими людьми.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93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836712"/>
            <a:ext cx="3119264" cy="2304256"/>
          </a:xfrm>
        </p:spPr>
        <p:txBody>
          <a:bodyPr/>
          <a:lstStyle/>
          <a:p>
            <a:r>
              <a:rPr lang="ru-RU" sz="3200" b="1" dirty="0">
                <a:solidFill>
                  <a:srgbClr val="7030A0"/>
                </a:solidFill>
                <a:effectLst/>
              </a:rPr>
              <a:t>«</a:t>
            </a:r>
            <a:r>
              <a:rPr lang="ru-RU" sz="3200" b="1" dirty="0" err="1">
                <a:solidFill>
                  <a:srgbClr val="7030A0"/>
                </a:solidFill>
                <a:effectLst/>
              </a:rPr>
              <a:t>Мемори</a:t>
            </a:r>
            <a:r>
              <a:rPr lang="ru-RU" sz="3200" b="1" dirty="0">
                <a:solidFill>
                  <a:srgbClr val="7030A0"/>
                </a:solidFill>
                <a:effectLst/>
              </a:rPr>
              <a:t>»</a:t>
            </a:r>
            <a:r>
              <a:rPr lang="ru-RU" sz="3200" dirty="0">
                <a:effectLst/>
              </a:rPr>
              <a:t> </a:t>
            </a:r>
            <a:r>
              <a:rPr lang="ru-RU" sz="3200" dirty="0" smtClean="0">
                <a:effectLst/>
              </a:rPr>
              <a:t>- игра интересная </a:t>
            </a:r>
            <a:r>
              <a:rPr lang="ru-RU" sz="3200" dirty="0">
                <a:effectLst/>
              </a:rPr>
              <a:t>и удивительно полезная! </a:t>
            </a:r>
            <a:r>
              <a:rPr lang="en-US" sz="3200" dirty="0" smtClean="0">
                <a:effectLst/>
              </a:rPr>
              <a:t> 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0" t="11539" r="5514" b="17752"/>
          <a:stretch/>
        </p:blipFill>
        <p:spPr>
          <a:xfrm>
            <a:off x="755576" y="620688"/>
            <a:ext cx="4419600" cy="26494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005064"/>
            <a:ext cx="8087816" cy="1617043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+mn-lt"/>
              </a:rPr>
              <a:t>Это увлекательное и доступное любым возрастам развлечение, которое отлично развивает память и </a:t>
            </a:r>
            <a:r>
              <a:rPr lang="ru-RU" sz="2400" b="1" i="1" dirty="0" smtClean="0">
                <a:solidFill>
                  <a:srgbClr val="7030A0"/>
                </a:solidFill>
                <a:latin typeface="+mn-lt"/>
              </a:rPr>
              <a:t>внимание, зрительное восприятие и усидчивость.</a:t>
            </a:r>
            <a:r>
              <a:rPr lang="ru-RU" sz="2400" b="1" i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+mn-lt"/>
              </a:rPr>
            </a:br>
            <a:endParaRPr lang="ru-RU" sz="2400" b="1" i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294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48872" cy="3240360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Игра </a:t>
            </a:r>
            <a:r>
              <a:rPr lang="ru-RU" sz="3200" dirty="0" err="1" smtClean="0"/>
              <a:t>Мемори</a:t>
            </a:r>
            <a:r>
              <a:rPr lang="ru-RU" sz="3200" dirty="0" smtClean="0"/>
              <a:t> </a:t>
            </a:r>
            <a:r>
              <a:rPr lang="ru-RU" sz="3200" dirty="0" smtClean="0"/>
              <a:t>(или Мемо, или </a:t>
            </a:r>
            <a:r>
              <a:rPr lang="en-US" sz="3200" dirty="0" smtClean="0"/>
              <a:t>Memory)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Это игра, где все зависит только от игроков, и взрослые могут играть наравне с детьми. 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12976"/>
            <a:ext cx="4995862" cy="31663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3501008"/>
            <a:ext cx="2975248" cy="216024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Игра состоит из карточек с парными изображениями, и имеет очень простые правила!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73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620688"/>
            <a:ext cx="3928938" cy="25922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7984" y="548680"/>
            <a:ext cx="4304457" cy="5472608"/>
          </a:xfrm>
        </p:spPr>
        <p:txBody>
          <a:bodyPr>
            <a:normAutofit/>
          </a:bodyPr>
          <a:lstStyle/>
          <a:p>
            <a:r>
              <a:rPr lang="ru-RU" sz="1800" b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Классический вариант игры.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Карточки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раскладываются на столе изображениями вниз. Право сделать первый ход предоставляется самому младшему из 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игроков.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Далее – по очереди. Каждый присутствующий берет в руки по две понравившиеся ему карточки в надежде отыскать одинаковые картинки. Если выбранные иллюстрации идентичны, то игрок добавляет их в свою колоду и продолжает делать ходы до тех пор, пока не вытянет разные 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картинки.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этом случае следующим фишку открывает другой участник.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68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579296" cy="48965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u="sng" dirty="0" smtClean="0">
                <a:effectLst/>
              </a:rPr>
              <a:t>Вариант игры «Найди!»</a:t>
            </a:r>
            <a:br>
              <a:rPr lang="ru-RU" sz="2400" b="1" u="sng" dirty="0" smtClean="0">
                <a:effectLst/>
              </a:rPr>
            </a:br>
            <a:r>
              <a:rPr lang="ru-RU" sz="2400" b="1" dirty="0" smtClean="0">
                <a:effectLst/>
              </a:rPr>
              <a:t/>
            </a:r>
            <a:br>
              <a:rPr lang="ru-RU" sz="2400" b="1" dirty="0" smtClean="0">
                <a:effectLst/>
              </a:rPr>
            </a:br>
            <a:r>
              <a:rPr lang="ru-RU" sz="2400" b="1" i="1" dirty="0" smtClean="0">
                <a:effectLst/>
              </a:rPr>
              <a:t>Этот </a:t>
            </a:r>
            <a:r>
              <a:rPr lang="ru-RU" sz="2400" b="1" i="1" dirty="0">
                <a:effectLst/>
              </a:rPr>
              <a:t>вариант больше направлен на внимательность. Здесь переворачиваются уже не две, а только одна карточка с иллюстрацией. В момент, когда находятся два одинаковых изображения, шустрый и наблюдательный игрок старается как можно скорее спрятать рукой ту карту, которую обнаружили первой и громко вслух произнести ключевые слова: «Нашел!» или «Нашла!». Когда такой сигнал дан, можно забрать пару себе. Если играющий поторопился и прикрыл рукой не ту фишку, то по правилам он должен отдать в общую коробку одну собранную им пару (если они у него на тот момент уже есть).</a:t>
            </a:r>
            <a:br>
              <a:rPr lang="ru-RU" sz="2400" b="1" i="1" dirty="0">
                <a:effectLst/>
              </a:rPr>
            </a:b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92696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136904" cy="532859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b="1" u="sng" dirty="0" smtClean="0"/>
              <a:t>Вариант игры «Домик».</a:t>
            </a:r>
            <a:br>
              <a:rPr lang="ru-RU" sz="2000" b="1" u="sng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>
                <a:effectLst/>
              </a:rPr>
              <a:t>Колоду «Мемо» необходимо разделить на две неравные части. Одна часть карт кладется отдельно, и в дальнейшем будет называться «домиком». Оставшаяся вторая часть носит название «земля». Эти фишки раскладываются в пять рядов по пять карточек изображениями вниз. После несложных приготовлений начинается игра. Тот, кто первым делает ход, произвольно достает и переворачивает снимки из обеих групп. Если ему удалось найти пару, то он забирает ее себе и продолжает игру, вытягивая следующую карту из «домика». Но если изображение на «земле» оказалось другим, то оно возвращается, и ход переходит к следующему участнику. Так игроки по очереди переворачивают по одной карточке «земли», пока кто-то не найдет пару с картой «домика». Раунд заканчивается тогда, когда весь «домик» будет разобран.</a:t>
            </a:r>
            <a:br>
              <a:rPr lang="ru-RU" sz="2000" b="1" i="1" dirty="0">
                <a:effectLst/>
              </a:rPr>
            </a:b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0512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221</TotalTime>
  <Words>421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«МЕМОРИ»   -</vt:lpstr>
      <vt:lpstr>Важная роль в развитии и воспитании ребёнка принадлежит игре –  основному виду детской деятельности. </vt:lpstr>
      <vt:lpstr> Интересные игры создают бодрое, радостное настроение,  делают жизнь детей полной,  удовлетворяют их потребность в активной деятельности</vt:lpstr>
      <vt:lpstr>Совместная игра родителей и детей помогает сохранить близкие отношения, и даёт детям возможность почувствовать себя нужными и значимыми!</vt:lpstr>
      <vt:lpstr>«Мемори» - игра интересная и удивительно полезная!  </vt:lpstr>
      <vt:lpstr>        Игра Мемори (или Мемо, или Memory)    Это игра, где все зависит только от игроков, и взрослые могут играть наравне с детьми.    </vt:lpstr>
      <vt:lpstr>Презентация PowerPoint</vt:lpstr>
      <vt:lpstr>Вариант игры «Найди!»  Этот вариант больше направлен на внимательность. Здесь переворачиваются уже не две, а только одна карточка с иллюстрацией. В момент, когда находятся два одинаковых изображения, шустрый и наблюдательный игрок старается как можно скорее спрятать рукой ту карту, которую обнаружили первой и громко вслух произнести ключевые слова: «Нашел!» или «Нашла!». Когда такой сигнал дан, можно забрать пару себе. Если играющий поторопился и прикрыл рукой не ту фишку, то по правилам он должен отдать в общую коробку одну собранную им пару (если они у него на тот момент уже есть). </vt:lpstr>
      <vt:lpstr>Вариант игры «Домик».  Колоду «Мемо» необходимо разделить на две неравные части. Одна часть карт кладется отдельно, и в дальнейшем будет называться «домиком». Оставшаяся вторая часть носит название «земля». Эти фишки раскладываются в пять рядов по пять карточек изображениями вниз. После несложных приготовлений начинается игра. Тот, кто первым делает ход, произвольно достает и переворачивает снимки из обеих групп. Если ему удалось найти пару, то он забирает ее себе и продолжает игру, вытягивая следующую карту из «домика». Но если изображение на «земле» оказалось другим, то оно возвращается, и ход переходит к следующему участнику. Так игроки по очереди переворачивают по одной карточке «земли», пока кто-то не найдет пару с картой «домика». Раунд заканчивается тогда, когда весь «домик» будет разобран. </vt:lpstr>
      <vt:lpstr>Тематику игр можно выбирать  в соответствии с возрастом и интересом детей.</vt:lpstr>
      <vt:lpstr>Играя в «Мемо-сказки», ребёнок запомнит, как зовут сказочных героев, кто из какой сказки, кто чем знаменит. Рассказывая коротенькие истории с выбранным героем,  у ребёнка будет развиваться мышление и речь.</vt:lpstr>
      <vt:lpstr>В «Мемо» игры с фигурными карточками – фишками интересно играть и малышам, и школьникам, и их родителям.</vt:lpstr>
      <vt:lpstr>Игра «Мемо – эмоции»  поможет в развитии эмоциональной сферы ребёнка. </vt:lpstr>
      <vt:lpstr>«Мемо» игры  расширяют кругозор,  развивают любознательность.    «Санкт-Петербург», «Москва», «Космос»,  «Удивительные животные», «Пернатый мир» - темы  интересные и мальчикам и девочкам, а также их родителям!</vt:lpstr>
      <vt:lpstr>Мемо – игру  легко сделать своими руками!   Для изготовления игры можно использовать, например, два одинаковых набора открыток или наклеек.  Прекрасно подойдут также рекламные газеты, брошюры, буклеты и каталоги. За основу возьмите любую тему: достопримечательности, животные, геометрические фигуры, цвета, буквы, цифры или просто весёлые картинки.  </vt:lpstr>
      <vt:lpstr>Самый простой вариант изготовления картинок для Мемо – игр – это нарисовать их самим!</vt:lpstr>
      <vt:lpstr>Для того чтобы подготовить ребёнка к будущему,  чтобы его настоящая жизнь была полной и счастливой,  играйте со своими детьми!   «Мемо»-игры  всегда помогут провести время с детьми  интересно, увлекательно и динамично!  Окажут помощь в интеллектуальном и личностном развитии детей!  А также поспособствуют гармонизации взаимоотношений  родителей с детьми!     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«МЕМОРИ»   -</dc:title>
  <dc:creator>801525</dc:creator>
  <cp:lastModifiedBy>801525</cp:lastModifiedBy>
  <cp:revision>22</cp:revision>
  <dcterms:created xsi:type="dcterms:W3CDTF">2020-04-01T08:17:10Z</dcterms:created>
  <dcterms:modified xsi:type="dcterms:W3CDTF">2020-04-01T12:10:56Z</dcterms:modified>
</cp:coreProperties>
</file>