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307" r:id="rId4"/>
    <p:sldId id="308" r:id="rId5"/>
    <p:sldId id="309" r:id="rId6"/>
    <p:sldId id="310" r:id="rId7"/>
    <p:sldId id="311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5F2AD"/>
    <a:srgbClr val="D0B700"/>
    <a:srgbClr val="D6BD00"/>
    <a:srgbClr val="EADF00"/>
    <a:srgbClr val="D2AA00"/>
    <a:srgbClr val="B8AF00"/>
    <a:srgbClr val="F2EE98"/>
    <a:srgbClr val="FFF86D"/>
    <a:srgbClr val="FFF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5681" autoAdjust="0"/>
  </p:normalViewPr>
  <p:slideViewPr>
    <p:cSldViewPr>
      <p:cViewPr varScale="1">
        <p:scale>
          <a:sx n="108" d="100"/>
          <a:sy n="108" d="100"/>
        </p:scale>
        <p:origin x="268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B225-5EFA-48B1-8FB3-6D60A59A30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61E2C-2AD3-4BB1-988E-BEFFAD97D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4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1E2C-2AD3-4BB1-988E-BEFFAD97DA8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38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1E2C-2AD3-4BB1-988E-BEFFAD97DA8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3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FEC1E-233B-47AF-B297-C44C993EC026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2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F2241-4D0A-4847-B416-0190A9836A3A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5DEC-AC5D-4BD1-9A2F-E96CF10575BE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271-ECDF-4E0D-95AF-26F723CAA663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3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5F90C-14BE-41C9-B29E-632C3B157209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4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7F4-768C-4595-A5CA-58F49532CDEF}" type="datetime1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5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C11-2776-4FC9-AA95-DA4718CBE983}" type="datetime1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5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B46-D5E9-47EE-B0C0-0DAC3F8D8D5D}" type="datetime1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3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B1BB-70BE-4F78-ACC8-D4E5E9933E3A}" type="datetime1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319D-59BD-4ECC-9689-71417CCB5EBC}" type="datetime1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0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65-2641-4DFE-BFEF-9F1183A6CFB3}" type="datetime1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2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A45B-9E6E-47DA-96E6-9BD72F886D5F}" type="datetime1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92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5000">
                <a:srgbClr val="D0B700"/>
              </a:gs>
              <a:gs pos="0">
                <a:srgbClr val="EADF00"/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-63043512" y="12620"/>
            <a:ext cx="73152000" cy="6858000"/>
            <a:chOff x="-63043512" y="12620"/>
            <a:chExt cx="73152000" cy="6858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-26467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-17323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-44755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-35611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-63043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-53899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-8179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64488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0"/>
            <a:ext cx="77724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458112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>
              <a:latin typeface="PF Din Text Cond Pro" pitchFamily="2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© InfoUrok.ru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5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6.25295 -1.85185E-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6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latin typeface="PF Din Text Cond Pro" pitchFamily="2" charset="0"/>
              </a:rPr>
              <a:t>М.-существ.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latin typeface="PF Din Text Cond Pro" pitchFamily="2" charset="0"/>
              </a:rPr>
              <a:t>М.-прилаг.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latin typeface="PF Din Text Cond Pro" pitchFamily="2" charset="0"/>
              </a:rPr>
              <a:t>М.-числит.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latin typeface="PF Din Text Cond Pro" pitchFamily="2" charset="0"/>
              </a:rPr>
              <a:t>М.-нар.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457200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предметы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457200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я, ты, мы, вы, он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457200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кто, ничто, что-то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6" name="Объект 2"/>
          <p:cNvSpPr txBox="1">
            <a:spLocks/>
          </p:cNvSpPr>
          <p:nvPr/>
        </p:nvSpPr>
        <p:spPr>
          <a:xfrm>
            <a:off x="457200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падежам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457200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др. сл.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-98176" y="5726396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В парке случайно встретила </a:t>
            </a:r>
            <a:r>
              <a:rPr lang="ru-RU" b="1" dirty="0">
                <a:solidFill>
                  <a:srgbClr val="00B050"/>
                </a:solidFill>
                <a:latin typeface="Propisi" pitchFamily="2" charset="0"/>
              </a:rPr>
              <a:t>её</a:t>
            </a:r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.</a:t>
            </a:r>
          </a:p>
        </p:txBody>
      </p:sp>
      <p:sp>
        <p:nvSpPr>
          <p:cNvPr id="49" name="Заголовок 1"/>
          <p:cNvSpPr txBox="1">
            <a:spLocks/>
          </p:cNvSpPr>
          <p:nvPr/>
        </p:nvSpPr>
        <p:spPr>
          <a:xfrm>
            <a:off x="-98176" y="4858562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В парке случайно встретила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подругу</a:t>
            </a:r>
            <a:r>
              <a:rPr lang="ru-RU" b="1" dirty="0" smtClean="0">
                <a:solidFill>
                  <a:srgbClr val="0070C0"/>
                </a:solidFill>
                <a:latin typeface="Propisi" pitchFamily="2" charset="0"/>
              </a:rPr>
              <a:t>.</a:t>
            </a:r>
            <a:endParaRPr lang="ru-RU" b="1" dirty="0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50" name="Объект 2"/>
          <p:cNvSpPr txBox="1">
            <a:spLocks/>
          </p:cNvSpPr>
          <p:nvPr/>
        </p:nvSpPr>
        <p:spPr>
          <a:xfrm>
            <a:off x="7372299" y="4797152"/>
            <a:ext cx="802432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В.п.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51" name="Объект 2"/>
          <p:cNvSpPr txBox="1">
            <a:spLocks/>
          </p:cNvSpPr>
          <p:nvPr/>
        </p:nvSpPr>
        <p:spPr>
          <a:xfrm>
            <a:off x="7133975" y="5632574"/>
            <a:ext cx="639541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В.п.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52" name="Левая круглая скобка 51"/>
          <p:cNvSpPr/>
          <p:nvPr/>
        </p:nvSpPr>
        <p:spPr>
          <a:xfrm rot="5400000">
            <a:off x="6255320" y="4331256"/>
            <a:ext cx="203446" cy="1553863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бъект 2"/>
          <p:cNvSpPr txBox="1">
            <a:spLocks/>
          </p:cNvSpPr>
          <p:nvPr/>
        </p:nvSpPr>
        <p:spPr>
          <a:xfrm>
            <a:off x="5817285" y="4784389"/>
            <a:ext cx="1079516" cy="3237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кого?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54" name="Левая круглая скобка 53"/>
          <p:cNvSpPr/>
          <p:nvPr/>
        </p:nvSpPr>
        <p:spPr>
          <a:xfrm rot="5400000">
            <a:off x="6255320" y="5180254"/>
            <a:ext cx="203446" cy="1553863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бъект 2"/>
          <p:cNvSpPr txBox="1">
            <a:spLocks/>
          </p:cNvSpPr>
          <p:nvPr/>
        </p:nvSpPr>
        <p:spPr>
          <a:xfrm>
            <a:off x="5817285" y="5633387"/>
            <a:ext cx="1079516" cy="3237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кого?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39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2814">
        <p:fade/>
      </p:transition>
    </mc:Choice>
    <mc:Fallback xmlns="">
      <p:transition spd="med" advTm="1328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 uiExpand="1" build="p" animBg="1"/>
      <p:bldP spid="38" grpId="0"/>
      <p:bldP spid="39" grpId="0"/>
      <p:bldP spid="39" grpId="1"/>
      <p:bldP spid="40" grpId="0"/>
      <p:bldP spid="40" grpId="1"/>
      <p:bldP spid="41" grpId="0"/>
      <p:bldP spid="41" grpId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 animBg="1"/>
      <p:bldP spid="52" grpId="1" animBg="1"/>
      <p:bldP spid="53" grpId="0" uiExpand="1" build="p" animBg="1"/>
      <p:bldP spid="53" grpId="1" build="allAtOnce" animBg="1"/>
      <p:bldP spid="54" grpId="0" animBg="1"/>
      <p:bldP spid="54" grpId="1" animBg="1"/>
      <p:bldP spid="55" grpId="0" uiExpand="1" build="p" animBg="1"/>
      <p:bldP spid="55" grpId="1" build="allAtOnce" animBg="1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latin typeface="PF Din Text Cond Pro" pitchFamily="2" charset="0"/>
              </a:rPr>
              <a:t>М.-существ.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М.-прилаг.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М.-числит.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М.-нар.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457200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предметы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457200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я, ты, мы, вы, он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457200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кто, ничто, что-то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6" name="Объект 2"/>
          <p:cNvSpPr txBox="1">
            <a:spLocks/>
          </p:cNvSpPr>
          <p:nvPr/>
        </p:nvSpPr>
        <p:spPr>
          <a:xfrm>
            <a:off x="457200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падежам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457200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др. сл.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-98176" y="5726396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  <a:latin typeface="Propisi" pitchFamily="2" charset="0"/>
              </a:rPr>
              <a:t>Кто-то</a:t>
            </a:r>
            <a:r>
              <a:rPr lang="ru-RU" b="1" dirty="0" smtClean="0">
                <a:solidFill>
                  <a:srgbClr val="0070C0"/>
                </a:solidFill>
                <a:latin typeface="Propisi" pitchFamily="2" charset="0"/>
              </a:rPr>
              <a:t> шагает по бульвару.</a:t>
            </a:r>
            <a:endParaRPr lang="ru-RU" b="1" dirty="0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-98176" y="4858562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Великан</a:t>
            </a:r>
            <a:r>
              <a:rPr lang="ru-RU" b="1" dirty="0" smtClean="0">
                <a:solidFill>
                  <a:srgbClr val="0070C0"/>
                </a:solidFill>
                <a:latin typeface="Propisi" pitchFamily="2" charset="0"/>
              </a:rPr>
              <a:t> шагает по бульвару.</a:t>
            </a:r>
            <a:endParaRPr lang="ru-RU" b="1" dirty="0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2267744" y="4797152"/>
            <a:ext cx="802432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2060251" y="5632574"/>
            <a:ext cx="639541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latin typeface="PF Din Text Cond Pro" pitchFamily="2" charset="0"/>
              </a:rPr>
              <a:t>И</a:t>
            </a:r>
            <a:r>
              <a:rPr lang="be-BY" sz="2400" dirty="0" smtClean="0">
                <a:latin typeface="PF Din Text Cond Pro" pitchFamily="2" charset="0"/>
              </a:rPr>
              <a:t>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3" name="Левая круглая скобка 32"/>
          <p:cNvSpPr/>
          <p:nvPr/>
        </p:nvSpPr>
        <p:spPr>
          <a:xfrm rot="5400000">
            <a:off x="3875046" y="4253564"/>
            <a:ext cx="203446" cy="1709249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3194152" y="4713250"/>
            <a:ext cx="1553864" cy="46607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>
                <a:latin typeface="PF Din Text Cond Pro" pitchFamily="2" charset="0"/>
              </a:rPr>
              <a:t>ч</a:t>
            </a:r>
            <a:r>
              <a:rPr lang="ru-RU" sz="2400" dirty="0" smtClean="0">
                <a:latin typeface="PF Din Text Cond Pro" pitchFamily="2" charset="0"/>
              </a:rPr>
              <a:t>то делает?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5" name="Левая круглая скобка 34"/>
          <p:cNvSpPr/>
          <p:nvPr/>
        </p:nvSpPr>
        <p:spPr>
          <a:xfrm rot="5400000">
            <a:off x="3678188" y="5021083"/>
            <a:ext cx="203448" cy="1872208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3023814" y="5667047"/>
            <a:ext cx="1553358" cy="3097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что делает?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94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2008"/>
    </mc:Choice>
    <mc:Fallback xmlns="">
      <p:transition advTm="620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1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3" grpId="0"/>
      <p:bldP spid="44" grpId="0"/>
      <p:bldP spid="45" grpId="0"/>
      <p:bldP spid="46" grpId="0"/>
      <p:bldP spid="47" grpId="0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 animBg="1"/>
      <p:bldP spid="33" grpId="1" animBg="1"/>
      <p:bldP spid="34" grpId="0" build="p" animBg="1"/>
      <p:bldP spid="34" grpId="1" build="allAtOnce" animBg="1"/>
      <p:bldP spid="35" grpId="0" animBg="1"/>
      <p:bldP spid="35" grpId="1" animBg="1"/>
      <p:bldP spid="36" grpId="0" build="p" animBg="1"/>
      <p:bldP spid="36" grpId="1" build="allAtOnce" animBg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М.-существ.</a:t>
            </a:r>
            <a:endParaRPr lang="ru-RU" dirty="0"/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М.-прилаг.</a:t>
            </a:r>
            <a:endParaRPr lang="ru-RU" dirty="0"/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М.-числит.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М.-нар.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2651188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latin typeface="PF Din Text Cond Pro" pitchFamily="2" charset="0"/>
              </a:rPr>
              <a:t>п</a:t>
            </a:r>
            <a:r>
              <a:rPr lang="be-BY" sz="2400" dirty="0" smtClean="0">
                <a:latin typeface="PF Din Text Cond Pro" pitchFamily="2" charset="0"/>
              </a:rPr>
              <a:t>ризнаки предм.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2651188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мой, твой, наш,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2651188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solidFill>
                  <a:srgbClr val="00B050"/>
                </a:solidFill>
                <a:latin typeface="PF Din Text Cond Pro" pitchFamily="2" charset="0"/>
              </a:rPr>
              <a:t>к</a:t>
            </a: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акой, этот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6" name="Объект 2"/>
          <p:cNvSpPr txBox="1">
            <a:spLocks/>
          </p:cNvSpPr>
          <p:nvPr/>
        </p:nvSpPr>
        <p:spPr>
          <a:xfrm>
            <a:off x="2651188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р.,ч.,п.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2651188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сущ.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-98176" y="5726396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На солнышке грелся </a:t>
            </a:r>
            <a:r>
              <a:rPr lang="ru-RU" b="1" dirty="0">
                <a:solidFill>
                  <a:srgbClr val="00B050"/>
                </a:solidFill>
                <a:latin typeface="Propisi" pitchFamily="2" charset="0"/>
              </a:rPr>
              <a:t>наш</a:t>
            </a:r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 кот.</a:t>
            </a:r>
          </a:p>
        </p:txBody>
      </p:sp>
      <p:sp>
        <p:nvSpPr>
          <p:cNvPr id="49" name="Заголовок 1"/>
          <p:cNvSpPr txBox="1">
            <a:spLocks/>
          </p:cNvSpPr>
          <p:nvPr/>
        </p:nvSpPr>
        <p:spPr>
          <a:xfrm>
            <a:off x="-98176" y="4858562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На солнышке грелся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рыжий </a:t>
            </a:r>
            <a:r>
              <a:rPr lang="ru-RU" b="1" dirty="0" smtClean="0">
                <a:solidFill>
                  <a:srgbClr val="0070C0"/>
                </a:solidFill>
                <a:latin typeface="Propisi" pitchFamily="2" charset="0"/>
              </a:rPr>
              <a:t>кот.</a:t>
            </a:r>
            <a:endParaRPr lang="ru-RU" b="1" dirty="0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50" name="Объект 2"/>
          <p:cNvSpPr txBox="1">
            <a:spLocks/>
          </p:cNvSpPr>
          <p:nvPr/>
        </p:nvSpPr>
        <p:spPr>
          <a:xfrm>
            <a:off x="5032624" y="4797152"/>
            <a:ext cx="201622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И.п., ед.ч., м.р.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19" name="Левая круглая скобка 18"/>
          <p:cNvSpPr/>
          <p:nvPr/>
        </p:nvSpPr>
        <p:spPr>
          <a:xfrm rot="5400000" flipV="1">
            <a:off x="6569082" y="4456678"/>
            <a:ext cx="203446" cy="1316691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6156176" y="4791225"/>
            <a:ext cx="1079516" cy="3237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какой?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5032624" y="5664527"/>
            <a:ext cx="201622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И.п., ед.ч., м.р.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2" name="Левая круглая скобка 21"/>
          <p:cNvSpPr/>
          <p:nvPr/>
        </p:nvSpPr>
        <p:spPr>
          <a:xfrm rot="5400000" flipV="1">
            <a:off x="6353058" y="5324053"/>
            <a:ext cx="203446" cy="1316691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940152" y="5658600"/>
            <a:ext cx="1079516" cy="3237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smtClean="0">
                <a:latin typeface="PF Din Text Cond Pro" pitchFamily="2" charset="0"/>
              </a:rPr>
              <a:t>чей</a:t>
            </a:r>
            <a:r>
              <a:rPr lang="ru-RU" sz="2400" dirty="0" smtClean="0">
                <a:latin typeface="PF Din Text Cond Pro" pitchFamily="2" charset="0"/>
              </a:rPr>
              <a:t>?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24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6565"/>
    </mc:Choice>
    <mc:Fallback xmlns="">
      <p:transition advTm="965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1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1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19" grpId="0" animBg="1"/>
      <p:bldP spid="19" grpId="1" animBg="1"/>
      <p:bldP spid="19" grpId="2" animBg="1"/>
      <p:bldP spid="20" grpId="0" uiExpand="1" build="p" animBg="1"/>
      <p:bldP spid="20" grpId="1" uiExpand="1" build="allAtOnce" animBg="1"/>
      <p:bldP spid="20" grpId="2" build="allAtOnce" animBg="1"/>
      <p:bldP spid="21" grpId="0"/>
      <p:bldP spid="21" grpId="1"/>
      <p:bldP spid="22" grpId="0" animBg="1"/>
      <p:bldP spid="22" grpId="1" animBg="1"/>
      <p:bldP spid="22" grpId="2" animBg="1"/>
      <p:bldP spid="23" grpId="0" build="p" animBg="1"/>
      <p:bldP spid="23" grpId="1" build="allAtOnce" animBg="1"/>
      <p:bldP spid="23" grpId="2" build="allAtOnce" animBg="1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Объект 2"/>
          <p:cNvSpPr txBox="1">
            <a:spLocks/>
          </p:cNvSpPr>
          <p:nvPr/>
        </p:nvSpPr>
        <p:spPr>
          <a:xfrm>
            <a:off x="4718894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пад.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М.-существ.</a:t>
            </a:r>
            <a:endParaRPr lang="ru-RU" dirty="0"/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М.-прилаг.</a:t>
            </a:r>
            <a:endParaRPr lang="ru-RU" dirty="0"/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М.-числит.</a:t>
            </a:r>
            <a:endParaRPr lang="ru-RU" dirty="0"/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dirty="0" smtClean="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rPr>
              <a:t>М.-нар.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PF Din Text Cond Pro" pitchFamily="2" charset="0"/>
            </a:endParaRPr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4718894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количество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4718894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solidFill>
                  <a:srgbClr val="00B050"/>
                </a:solidFill>
                <a:latin typeface="PF Din Text Cond Pro" pitchFamily="2" charset="0"/>
              </a:rPr>
              <a:t>с</a:t>
            </a: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колько, столько,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4718894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несколько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-98176" y="5726396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Нам не хватило </a:t>
            </a:r>
            <a:r>
              <a:rPr lang="ru-RU" b="1" dirty="0" err="1">
                <a:solidFill>
                  <a:srgbClr val="00B050"/>
                </a:solidFill>
                <a:latin typeface="Propisi" pitchFamily="2" charset="0"/>
              </a:rPr>
              <a:t>скольки</a:t>
            </a:r>
            <a:r>
              <a:rPr lang="ru-RU" b="1" dirty="0">
                <a:solidFill>
                  <a:srgbClr val="00B050"/>
                </a:solidFill>
                <a:latin typeface="Propisi" pitchFamily="2" charset="0"/>
              </a:rPr>
              <a:t>-то </a:t>
            </a:r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книг.</a:t>
            </a: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-98176" y="4858562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Нам не хватило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восьми</a:t>
            </a:r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 книг.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5090344" y="4797152"/>
            <a:ext cx="57606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Р.п.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7" name="Левая круглая скобка 26"/>
          <p:cNvSpPr/>
          <p:nvPr/>
        </p:nvSpPr>
        <p:spPr>
          <a:xfrm rot="5400000" flipV="1">
            <a:off x="6346995" y="4318425"/>
            <a:ext cx="203446" cy="1593196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5840630" y="4763192"/>
            <a:ext cx="1266434" cy="379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err="1">
                <a:latin typeface="PF Din Text Cond Pro" pitchFamily="2" charset="0"/>
              </a:rPr>
              <a:t>с</a:t>
            </a:r>
            <a:r>
              <a:rPr lang="ru-RU" sz="2400" dirty="0" err="1" smtClean="0">
                <a:latin typeface="PF Din Text Cond Pro" pitchFamily="2" charset="0"/>
              </a:rPr>
              <a:t>кольки</a:t>
            </a:r>
            <a:r>
              <a:rPr lang="ru-RU" sz="2400" dirty="0" smtClean="0">
                <a:latin typeface="PF Din Text Cond Pro" pitchFamily="2" charset="0"/>
              </a:rPr>
              <a:t>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4355976" y="5664527"/>
            <a:ext cx="201622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Р.п.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0" name="Левая круглая скобка 29"/>
          <p:cNvSpPr/>
          <p:nvPr/>
        </p:nvSpPr>
        <p:spPr>
          <a:xfrm rot="5400000" flipV="1">
            <a:off x="6353060" y="5191862"/>
            <a:ext cx="203444" cy="1581074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5846693" y="5630567"/>
            <a:ext cx="1266434" cy="379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err="1" smtClean="0">
                <a:latin typeface="PF Din Text Cond Pro" pitchFamily="2" charset="0"/>
              </a:rPr>
              <a:t>скольки</a:t>
            </a:r>
            <a:r>
              <a:rPr lang="ru-RU" sz="2400" dirty="0" smtClean="0">
                <a:latin typeface="PF Din Text Cond Pro" pitchFamily="2" charset="0"/>
              </a:rPr>
              <a:t>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4718894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сущ.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970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83667"/>
    </mc:Choice>
    <mc:Fallback xmlns="">
      <p:transition advTm="836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2F2F2"/>
                                      </p:to>
                                    </p:animClr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40" grpId="0" animBg="1"/>
      <p:bldP spid="41" grpId="0" animBg="1"/>
      <p:bldP spid="43" grpId="0"/>
      <p:bldP spid="43" grpId="1"/>
      <p:bldP spid="44" grpId="0"/>
      <p:bldP spid="44" grpId="1"/>
      <p:bldP spid="45" grpId="0"/>
      <p:bldP spid="45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 uiExpand="1" build="p" animBg="1"/>
      <p:bldP spid="28" grpId="1" build="allAtOnce" animBg="1"/>
      <p:bldP spid="29" grpId="0"/>
      <p:bldP spid="29" grpId="1"/>
      <p:bldP spid="30" grpId="0" animBg="1"/>
      <p:bldP spid="30" grpId="1" animBg="1"/>
      <p:bldP spid="31" grpId="0" build="p" animBg="1"/>
      <p:bldP spid="31" grpId="1" build="allAtOnce" animBg="1"/>
      <p:bldP spid="47" grpId="0"/>
      <p:bldP spid="47" grpId="1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>
                <a:latin typeface="PF Din Text Cond Pro" pitchFamily="2" charset="0"/>
              </a:rPr>
              <a:t>Местоимение и другие части речи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М.-существ.</a:t>
            </a:r>
            <a:endParaRPr lang="ru-RU" dirty="0"/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М.-прилаг.</a:t>
            </a:r>
            <a:endParaRPr lang="ru-RU" dirty="0"/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solidFill>
                  <a:schemeClr val="bg1">
                    <a:lumMod val="50000"/>
                  </a:schemeClr>
                </a:solidFill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М.-числит.</a:t>
            </a:r>
            <a:endParaRPr lang="ru-RU" dirty="0"/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М.-нар.</a:t>
            </a:r>
            <a:endParaRPr lang="ru-RU" dirty="0"/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6688223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призн. действ.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6688223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где, когда, куда,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6688223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как, так, потому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6" name="Объект 2"/>
          <p:cNvSpPr txBox="1">
            <a:spLocks/>
          </p:cNvSpPr>
          <p:nvPr/>
        </p:nvSpPr>
        <p:spPr>
          <a:xfrm>
            <a:off x="6688223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не изменяются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-98176" y="5726396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Мы будем добираться </a:t>
            </a:r>
            <a:r>
              <a:rPr lang="ru-RU" b="1" dirty="0">
                <a:solidFill>
                  <a:srgbClr val="00B050"/>
                </a:solidFill>
                <a:latin typeface="Propisi" pitchFamily="2" charset="0"/>
              </a:rPr>
              <a:t>так</a:t>
            </a:r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.</a:t>
            </a: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-98176" y="4858562"/>
            <a:ext cx="9350696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  <a:latin typeface="Propisi" pitchFamily="2" charset="0"/>
              </a:rPr>
              <a:t>Мы будем добираться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пешком</a:t>
            </a:r>
            <a:r>
              <a:rPr lang="ru-RU" b="1" dirty="0" smtClean="0">
                <a:solidFill>
                  <a:srgbClr val="0070C0"/>
                </a:solidFill>
                <a:latin typeface="Propisi" pitchFamily="2" charset="0"/>
              </a:rPr>
              <a:t>.</a:t>
            </a:r>
            <a:endParaRPr lang="ru-RU" b="1" dirty="0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27" name="Левая круглая скобка 26"/>
          <p:cNvSpPr/>
          <p:nvPr/>
        </p:nvSpPr>
        <p:spPr>
          <a:xfrm rot="5400000">
            <a:off x="5614977" y="4243499"/>
            <a:ext cx="203446" cy="1743048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5284204" y="4763192"/>
            <a:ext cx="864992" cy="379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как?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0" name="Левая круглая скобка 29"/>
          <p:cNvSpPr/>
          <p:nvPr/>
        </p:nvSpPr>
        <p:spPr>
          <a:xfrm rot="5400000">
            <a:off x="5734131" y="5230028"/>
            <a:ext cx="203444" cy="1504741"/>
          </a:xfrm>
          <a:prstGeom prst="leftBracket">
            <a:avLst>
              <a:gd name="adj" fmla="val 0"/>
            </a:avLst>
          </a:prstGeom>
          <a:ln w="28575">
            <a:solidFill>
              <a:schemeClr val="bg1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5378376" y="5630567"/>
            <a:ext cx="864992" cy="379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PF Din Text Cond Pro" pitchFamily="2" charset="0"/>
              </a:rPr>
              <a:t>как?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6688223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предл.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050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2334"/>
    </mc:Choice>
    <mc:Fallback xmlns="">
      <p:transition advTm="1223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E5F1"/>
                                      </p:to>
                                    </p:animClr>
                                    <p:set>
                                      <p:cBhvr>
                                        <p:cTn id="1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24" grpId="0"/>
      <p:bldP spid="24" grpId="1"/>
      <p:bldP spid="25" grpId="0"/>
      <p:bldP spid="25" grpId="1"/>
      <p:bldP spid="27" grpId="0" animBg="1"/>
      <p:bldP spid="27" grpId="1" animBg="1"/>
      <p:bldP spid="28" grpId="0" build="p" animBg="1"/>
      <p:bldP spid="28" grpId="1" build="allAtOnce" animBg="1"/>
      <p:bldP spid="30" grpId="0" animBg="1"/>
      <p:bldP spid="30" grpId="1" animBg="1"/>
      <p:bldP spid="31" grpId="0" build="p" animBg="1"/>
      <p:bldP spid="31" grpId="1" build="allAtOnce" animBg="1"/>
      <p:bldP spid="47" grpId="0"/>
      <p:bldP spid="47" grpId="1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>
                <a:latin typeface="PF Din Text Cond Pro" pitchFamily="2" charset="0"/>
              </a:rPr>
              <a:t>Местоимение и другие части речи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332192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PF Din Text Cond Pro" pitchFamily="2" charset="0"/>
              </a:rPr>
              <a:t>Изменяемые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457200" y="2204864"/>
            <a:ext cx="2170584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М.-существ.</a:t>
            </a:r>
            <a:endParaRPr lang="ru-RU" dirty="0"/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728368" y="2204864"/>
            <a:ext cx="2016224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М.-прилаг.</a:t>
            </a:r>
            <a:endParaRPr lang="ru-RU" dirty="0"/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845176" y="2204864"/>
            <a:ext cx="1944216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М.-числит.</a:t>
            </a:r>
            <a:endParaRPr lang="ru-RU" dirty="0"/>
          </a:p>
        </p:txBody>
      </p:sp>
      <p:sp>
        <p:nvSpPr>
          <p:cNvPr id="41" name="Объект 2"/>
          <p:cNvSpPr txBox="1">
            <a:spLocks/>
          </p:cNvSpPr>
          <p:nvPr/>
        </p:nvSpPr>
        <p:spPr>
          <a:xfrm>
            <a:off x="6890544" y="2204864"/>
            <a:ext cx="1765945" cy="604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defRPr sz="3200">
                <a:latin typeface="PF Din Text Cond Pro" pitchFamily="2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be-BY" dirty="0"/>
              <a:t>М.-нар.</a:t>
            </a:r>
            <a:endParaRPr lang="ru-RU" dirty="0"/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6890543" y="1600201"/>
            <a:ext cx="1765945" cy="604664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latin typeface="PF Din Text Cond Pro" pitchFamily="2" charset="0"/>
              </a:rPr>
              <a:t>Неизм.</a:t>
            </a:r>
            <a:endParaRPr lang="ru-RU" dirty="0">
              <a:latin typeface="PF Din Text Cond Pro" pitchFamily="2" charset="0"/>
            </a:endParaRPr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6688223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призн. действ.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6688223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где, когда, куда,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5" name="Объект 2"/>
          <p:cNvSpPr txBox="1">
            <a:spLocks/>
          </p:cNvSpPr>
          <p:nvPr/>
        </p:nvSpPr>
        <p:spPr>
          <a:xfrm>
            <a:off x="6688223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как, так, потому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46" name="Объект 2"/>
          <p:cNvSpPr txBox="1">
            <a:spLocks/>
          </p:cNvSpPr>
          <p:nvPr/>
        </p:nvSpPr>
        <p:spPr>
          <a:xfrm>
            <a:off x="6688223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не изменяются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7" name="Объект 2"/>
          <p:cNvSpPr txBox="1">
            <a:spLocks/>
          </p:cNvSpPr>
          <p:nvPr/>
        </p:nvSpPr>
        <p:spPr>
          <a:xfrm>
            <a:off x="6688223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предл.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4718894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пад.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4718894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количество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4718894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solidFill>
                  <a:srgbClr val="00B050"/>
                </a:solidFill>
                <a:latin typeface="PF Din Text Cond Pro" pitchFamily="2" charset="0"/>
              </a:rPr>
              <a:t>с</a:t>
            </a: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колько, столько,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4718894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несколько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4718894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сущ.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2651188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latin typeface="PF Din Text Cond Pro" pitchFamily="2" charset="0"/>
              </a:rPr>
              <a:t>п</a:t>
            </a:r>
            <a:r>
              <a:rPr lang="be-BY" sz="2400" dirty="0" smtClean="0">
                <a:latin typeface="PF Din Text Cond Pro" pitchFamily="2" charset="0"/>
              </a:rPr>
              <a:t>ризнаки предм.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2651188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мой, твой, наш,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2651188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>
                <a:solidFill>
                  <a:srgbClr val="00B050"/>
                </a:solidFill>
                <a:latin typeface="PF Din Text Cond Pro" pitchFamily="2" charset="0"/>
              </a:rPr>
              <a:t>к</a:t>
            </a: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акой, этот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2651188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р.,ч.,п.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2651188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сущ.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8" name="Объект 2"/>
          <p:cNvSpPr txBox="1">
            <a:spLocks/>
          </p:cNvSpPr>
          <p:nvPr/>
        </p:nvSpPr>
        <p:spPr>
          <a:xfrm>
            <a:off x="457200" y="280952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предметы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49" name="Объект 2"/>
          <p:cNvSpPr txBox="1">
            <a:spLocks/>
          </p:cNvSpPr>
          <p:nvPr/>
        </p:nvSpPr>
        <p:spPr>
          <a:xfrm>
            <a:off x="457200" y="328498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я, ты, мы, вы, он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50" name="Объект 2"/>
          <p:cNvSpPr txBox="1">
            <a:spLocks/>
          </p:cNvSpPr>
          <p:nvPr/>
        </p:nvSpPr>
        <p:spPr>
          <a:xfrm>
            <a:off x="457200" y="3645024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solidFill>
                  <a:srgbClr val="00B050"/>
                </a:solidFill>
                <a:latin typeface="PF Din Text Cond Pro" pitchFamily="2" charset="0"/>
              </a:rPr>
              <a:t>кто, ничто, что-то</a:t>
            </a:r>
            <a:endParaRPr lang="ru-RU" sz="2400" dirty="0">
              <a:solidFill>
                <a:srgbClr val="00B050"/>
              </a:solidFill>
              <a:latin typeface="PF Din Text Cond Pro" pitchFamily="2" charset="0"/>
            </a:endParaRPr>
          </a:p>
        </p:txBody>
      </p:sp>
      <p:sp>
        <p:nvSpPr>
          <p:cNvPr id="51" name="Объект 2"/>
          <p:cNvSpPr txBox="1">
            <a:spLocks/>
          </p:cNvSpPr>
          <p:nvPr/>
        </p:nvSpPr>
        <p:spPr>
          <a:xfrm>
            <a:off x="457200" y="4120480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изм. по падежам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52" name="Объект 2"/>
          <p:cNvSpPr txBox="1">
            <a:spLocks/>
          </p:cNvSpPr>
          <p:nvPr/>
        </p:nvSpPr>
        <p:spPr>
          <a:xfrm>
            <a:off x="457200" y="4477668"/>
            <a:ext cx="2170584" cy="4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e-BY" sz="2400" dirty="0" smtClean="0">
                <a:latin typeface="PF Din Text Cond Pro" pitchFamily="2" charset="0"/>
              </a:rPr>
              <a:t>связыв. с др. сл.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62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463"/>
    </mc:Choice>
    <mc:Fallback xmlns="">
      <p:transition advTm="61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21" grpId="0"/>
      <p:bldP spid="22" grpId="0"/>
      <p:bldP spid="23" grpId="0"/>
      <p:bldP spid="26" grpId="0"/>
      <p:bldP spid="29" grpId="0"/>
      <p:bldP spid="32" grpId="0"/>
      <p:bldP spid="33" grpId="0"/>
      <p:bldP spid="34" grpId="0"/>
      <p:bldP spid="35" grpId="0"/>
      <p:bldP spid="36" grpId="0"/>
      <p:bldP spid="48" grpId="0"/>
      <p:bldP spid="49" grpId="0"/>
      <p:bldP spid="50" grpId="0"/>
      <p:bldP spid="51" grpId="0"/>
      <p:bldP spid="52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5000">
                <a:srgbClr val="D0B700"/>
              </a:gs>
              <a:gs pos="0">
                <a:srgbClr val="EADF00"/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63043512" y="12620"/>
            <a:ext cx="73152000" cy="6858000"/>
            <a:chOff x="-63043512" y="12620"/>
            <a:chExt cx="73152000" cy="68580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-26467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-17323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-44755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-35611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-63043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-53899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-8179512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64488" y="12620"/>
              <a:ext cx="9144000" cy="6858000"/>
            </a:xfrm>
            <a:prstGeom prst="rect">
              <a:avLst/>
            </a:prstGeom>
            <a:gradFill flip="none" rotWithShape="1">
              <a:gsLst>
                <a:gs pos="20000">
                  <a:srgbClr val="FFFFFF">
                    <a:alpha val="7000"/>
                  </a:srgbClr>
                </a:gs>
                <a:gs pos="50000">
                  <a:srgbClr val="FFFFFF">
                    <a:alpha val="15000"/>
                  </a:srgbClr>
                </a:gs>
                <a:gs pos="99167">
                  <a:schemeClr val="bg1">
                    <a:alpha val="5000"/>
                  </a:schemeClr>
                </a:gs>
                <a:gs pos="80000">
                  <a:schemeClr val="bg1">
                    <a:alpha val="7000"/>
                  </a:schemeClr>
                </a:gs>
                <a:gs pos="0">
                  <a:schemeClr val="bg1">
                    <a:alpha val="5000"/>
                  </a:schemeClr>
                </a:gs>
              </a:gsLst>
              <a:lin ang="0" scaled="0"/>
              <a:tileRect/>
            </a:gra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0"/>
            <a:ext cx="77724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5F2AD"/>
                </a:solidFill>
                <a:latin typeface="PF Din Text Cond Pro" pitchFamily="2" charset="0"/>
              </a:rPr>
              <a:t>www.</a:t>
            </a:r>
            <a:r>
              <a:rPr lang="en-US" dirty="0" smtClean="0">
                <a:solidFill>
                  <a:schemeClr val="bg1"/>
                </a:solidFill>
                <a:latin typeface="PF Din Text Cond Pro" pitchFamily="2" charset="0"/>
              </a:rPr>
              <a:t>InfoUrok</a:t>
            </a:r>
            <a:r>
              <a:rPr lang="en-US" dirty="0" smtClean="0">
                <a:solidFill>
                  <a:srgbClr val="F5F2AD"/>
                </a:solidFill>
                <a:latin typeface="PF Din Text Cond Pro" pitchFamily="2" charset="0"/>
              </a:rPr>
              <a:t>.ru</a:t>
            </a:r>
            <a:endParaRPr lang="ru-RU" dirty="0">
              <a:solidFill>
                <a:srgbClr val="F5F2AD"/>
              </a:solidFill>
              <a:latin typeface="PF Din Text Cond Pro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458112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>
              <a:latin typeface="PF Din Text Cond Pro" pitchFamily="2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© InfoUrok.ru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0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6.25295 -1.85185E-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6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InfoUrok.ru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|3.7|3.9|4|9.3|17.8|2.2|24|7.4|6|9.1|8.4|5.6|12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0.5|9.4|8.9|11.1|12.4|6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1.2|6.1|11.1|11|8.5|11.1|7.7|1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4.8|4.2|5.2|23.6|10.8|19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4.1|7.3|5.2|15.2|4.6|2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9.7|19.4|17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4470</TotalTime>
  <Words>478</Words>
  <Application>Microsoft Office PowerPoint</Application>
  <PresentationFormat>Экран (4:3)</PresentationFormat>
  <Paragraphs>128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PF Din Text Cond Pro</vt:lpstr>
      <vt:lpstr>Propisi</vt:lpstr>
      <vt:lpstr>Тема Office</vt:lpstr>
      <vt:lpstr>Презентация PowerPoint</vt:lpstr>
      <vt:lpstr>Местоимение и другие части речи</vt:lpstr>
      <vt:lpstr>Местоимение и другие части речи</vt:lpstr>
      <vt:lpstr>Местоимение и другие части речи</vt:lpstr>
      <vt:lpstr>Местоимение и другие части речи</vt:lpstr>
      <vt:lpstr>Местоимение и другие части речи</vt:lpstr>
      <vt:lpstr>Местоимение и другие части речи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Раздва Тричетыре Пякть</dc:title>
  <dc:creator>Katlianik</dc:creator>
  <cp:lastModifiedBy>Пользователь Windows</cp:lastModifiedBy>
  <cp:revision>90</cp:revision>
  <dcterms:created xsi:type="dcterms:W3CDTF">2011-12-08T07:08:27Z</dcterms:created>
  <dcterms:modified xsi:type="dcterms:W3CDTF">2020-04-01T13:12:41Z</dcterms:modified>
</cp:coreProperties>
</file>