
<file path=[Content_Types].xml><?xml version="1.0" encoding="utf-8"?>
<Types xmlns="http://schemas.openxmlformats.org/package/2006/content-types">
  <Default Extension="png" ContentType="image/png"/>
  <Default Extension="jpeg" ContentType="image/jpeg"/>
  <Default Extension="webp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8" r:id="rId5"/>
    <p:sldId id="269" r:id="rId6"/>
    <p:sldId id="271" r:id="rId7"/>
    <p:sldId id="264" r:id="rId8"/>
    <p:sldId id="265" r:id="rId9"/>
    <p:sldId id="266" r:id="rId10"/>
    <p:sldId id="267" r:id="rId11"/>
    <p:sldId id="272" r:id="rId12"/>
    <p:sldId id="270" r:id="rId13"/>
    <p:sldId id="273" r:id="rId14"/>
    <p:sldId id="276" r:id="rId15"/>
    <p:sldId id="277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F947"/>
    <a:srgbClr val="03E104"/>
    <a:srgbClr val="0597FE"/>
    <a:srgbClr val="0D8697"/>
    <a:srgbClr val="C6247A"/>
    <a:srgbClr val="C52378"/>
    <a:srgbClr val="98124D"/>
    <a:srgbClr val="853E5B"/>
    <a:srgbClr val="F94900"/>
    <a:srgbClr val="6131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70" d="100"/>
          <a:sy n="70" d="100"/>
        </p:scale>
        <p:origin x="128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russianfood.com/" TargetMode="External"/><Relationship Id="rId3" Type="http://schemas.openxmlformats.org/officeDocument/2006/relationships/hyperlink" Target="https://zoolife.online/" TargetMode="External"/><Relationship Id="rId7" Type="http://schemas.openxmlformats.org/officeDocument/2006/relationships/hyperlink" Target="https://www.louvre.fr/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louvre.fr/en/visites-en-ligne" TargetMode="External"/><Relationship Id="rId5" Type="http://schemas.openxmlformats.org/officeDocument/2006/relationships/hyperlink" Target="https://lifehacker.ru/20-veb-kamer-zoopark" TargetMode="External"/><Relationship Id="rId4" Type="http://schemas.openxmlformats.org/officeDocument/2006/relationships/hyperlink" Target="https://www.geocam.ru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kaksozdatsvojblog.com/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planetarium-moscow.ru/" TargetMode="External"/><Relationship Id="rId4" Type="http://schemas.openxmlformats.org/officeDocument/2006/relationships/hyperlink" Target="https://accessmars.withgoogle.com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NycCDlX2TG8" TargetMode="External"/><Relationship Id="rId3" Type="http://schemas.openxmlformats.org/officeDocument/2006/relationships/hyperlink" Target="https://kids.teatr-live.ru/2020/03/detskie-spektakli-onlajn" TargetMode="External"/><Relationship Id="rId7" Type="http://schemas.openxmlformats.org/officeDocument/2006/relationships/hyperlink" Target="https://yandex.ru/video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youtube.com/watch?v=fzTHnyzLxhk" TargetMode="External"/><Relationship Id="rId5" Type="http://schemas.openxmlformats.org/officeDocument/2006/relationships/hyperlink" Target="https://www.culture.ru/" TargetMode="External"/><Relationship Id="rId4" Type="http://schemas.openxmlformats.org/officeDocument/2006/relationships/hyperlink" Target="https://www.osd.ru/museum.asp" TargetMode="External"/><Relationship Id="rId9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4%D1%8B%D1%85%D0%B0%D1%82%D0%B5%D0%BB%D1%8C%D0%BD%D0%B0%D1%8F_%D0%BD%D0%B5%D0%B4%D0%BE%D1%81%D1%82%D0%B0%D1%82%D0%BE%D1%87%D0%BD%D0%BE%D1%81%D1%82%D1%8C" TargetMode="External"/><Relationship Id="rId3" Type="http://schemas.openxmlformats.org/officeDocument/2006/relationships/hyperlink" Target="https://ru.wikipedia.org/wiki/%D0%9A%D0%BE%D1%80%D0%BE%D0%BD%D0%B0%D0%B2%D0%B8%D1%80%D1%83%D1%81%D1%8B" TargetMode="External"/><Relationship Id="rId7" Type="http://schemas.openxmlformats.org/officeDocument/2006/relationships/hyperlink" Target="https://ru.wikipedia.org/wiki/%D0%9E%D1%81%D1%82%D1%80%D1%8B%D0%B9_%D1%80%D0%B5%D1%81%D0%BF%D0%B8%D1%80%D0%B0%D1%82%D0%BE%D1%80%D0%BD%D1%8B%D0%B9_%D0%B4%D0%B8%D1%81%D1%82%D1%80%D0%B5%D1%81%D1%81-%D1%81%D0%B8%D0%BD%D0%B4%D1%80%D0%BE%D0%B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2%D0%B8%D1%80%D1%83%D1%81%D0%BD%D0%B0%D1%8F_%D0%BF%D0%BD%D0%B5%D0%B2%D0%BC%D0%BE%D0%BD%D0%B8%D1%8F" TargetMode="External"/><Relationship Id="rId5" Type="http://schemas.openxmlformats.org/officeDocument/2006/relationships/hyperlink" Target="https://ru.wikipedia.org/wiki/%D0%9E%D1%81%D1%82%D1%80%D0%B0%D1%8F_%D1%80%D0%B5%D1%81%D0%BF%D0%B8%D1%80%D0%B0%D1%82%D0%BE%D1%80%D0%BD%D0%B0%D1%8F_%D0%B2%D0%B8%D1%80%D1%83%D1%81%D0%BD%D0%B0%D1%8F_%D0%B8%D0%BD%D1%84%D0%B5%D0%BA%D1%86%D0%B8%D1%8F" TargetMode="External"/><Relationship Id="rId4" Type="http://schemas.openxmlformats.org/officeDocument/2006/relationships/hyperlink" Target="https://ru.wikipedia.org/wiki/SARS-CoV-2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webp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327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91821" y="655093"/>
            <a:ext cx="7274257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rgbClr val="073E87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73E87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Методические </a:t>
            </a:r>
            <a:r>
              <a:rPr kumimoji="0" lang="ru-RU" sz="4400" b="1" i="0" u="none" strike="noStrike" kern="0" cap="none" spc="0" normalizeH="0" baseline="0" noProof="0" smtClean="0">
                <a:ln>
                  <a:noFill/>
                </a:ln>
                <a:solidFill>
                  <a:srgbClr val="073E87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рекомендации родителям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73E87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во время карантина </a:t>
            </a:r>
            <a:b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73E87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j-ea"/>
                <a:cs typeface="+mj-cs"/>
              </a:rPr>
            </a:b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rgbClr val="073E87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73E87">
                    <a:lumMod val="75000"/>
                  </a:srgbClr>
                </a:solidFill>
                <a:effectLst/>
                <a:uLnTx/>
                <a:uFillTx/>
                <a:ea typeface="+mj-ea"/>
                <a:cs typeface="+mj-cs"/>
              </a:rPr>
              <a:t>         </a:t>
            </a:r>
            <a:r>
              <a:rPr kumimoji="0" lang="ru-RU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73E87">
                    <a:lumMod val="75000"/>
                  </a:srgbClr>
                </a:solidFill>
                <a:effectLst/>
                <a:uLnTx/>
                <a:uFillTx/>
                <a:ea typeface="+mj-ea"/>
                <a:cs typeface="+mj-cs"/>
              </a:rPr>
              <a:t>Коронавируса</a:t>
            </a:r>
            <a:endParaRPr lang="ru-RU" sz="4400" b="1" kern="0" dirty="0">
              <a:solidFill>
                <a:srgbClr val="073E87">
                  <a:lumMod val="75000"/>
                </a:srgbClr>
              </a:solidFill>
              <a:ea typeface="+mj-ea"/>
              <a:cs typeface="+mj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noProof="0" dirty="0" smtClean="0">
                <a:ln>
                  <a:noFill/>
                </a:ln>
                <a:solidFill>
                  <a:srgbClr val="073E87">
                    <a:lumMod val="75000"/>
                  </a:srgbClr>
                </a:solidFill>
                <a:effectLst/>
                <a:uLnTx/>
                <a:uFillTx/>
                <a:ea typeface="+mj-ea"/>
                <a:cs typeface="+mj-cs"/>
              </a:rPr>
              <a:t>          </a:t>
            </a: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73E87">
                    <a:lumMod val="75000"/>
                  </a:srgbClr>
                </a:solidFill>
                <a:effectLst/>
                <a:uLnTx/>
                <a:uFillTx/>
                <a:ea typeface="+mj-ea"/>
                <a:cs typeface="+mj-cs"/>
              </a:rPr>
              <a:t> 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73E87">
                    <a:lumMod val="75000"/>
                  </a:srgbClr>
                </a:solidFill>
                <a:effectLst/>
                <a:uLnTx/>
                <a:uFillTx/>
                <a:ea typeface="+mj-ea"/>
                <a:cs typeface="+mj-cs"/>
              </a:rPr>
              <a:t>Covid-19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77921" y="573205"/>
            <a:ext cx="7724633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пользоваться общими полотенцами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lvl="0"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прикасаться голыми руками к дверным ручкам, перилам, другим предметам и поверхностям в общественных пространствах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Чаще проветривать помещения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9671" y="573205"/>
            <a:ext cx="3452883" cy="21119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4533" y="3442646"/>
            <a:ext cx="1970929" cy="17519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95582" y="4383541"/>
            <a:ext cx="2661314" cy="1831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064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05217" y="682387"/>
            <a:ext cx="717872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2224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ходите дома в уличной одежде</a:t>
            </a:r>
            <a:r>
              <a:rPr lang="ru-RU" dirty="0" smtClean="0">
                <a:solidFill>
                  <a:srgbClr val="2224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ru-RU" dirty="0">
              <a:solidFill>
                <a:srgbClr val="2224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2224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зовите гостей и не ходите в гости</a:t>
            </a:r>
            <a:r>
              <a:rPr lang="ru-RU" dirty="0" smtClean="0">
                <a:solidFill>
                  <a:srgbClr val="2224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ru-RU" dirty="0" smtClean="0">
              <a:solidFill>
                <a:srgbClr val="2224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ru-RU" dirty="0">
              <a:solidFill>
                <a:srgbClr val="2224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ru-RU" dirty="0">
              <a:solidFill>
                <a:srgbClr val="2224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2224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Следите за влажностью помещения</a:t>
            </a:r>
            <a:r>
              <a:rPr lang="ru-RU" dirty="0" smtClean="0">
                <a:solidFill>
                  <a:srgbClr val="2224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ru-RU" dirty="0">
              <a:solidFill>
                <a:srgbClr val="2224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2224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Пейте больше жидкости — обезвоживание приводит к сухости слизистых и снижает их защитную функцию</a:t>
            </a:r>
            <a:r>
              <a:rPr lang="ru-RU" dirty="0" smtClean="0">
                <a:solidFill>
                  <a:srgbClr val="2224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ru-RU" b="0" i="0" dirty="0">
              <a:solidFill>
                <a:srgbClr val="22242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2643" y="1878053"/>
            <a:ext cx="1356467" cy="13564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6555" y="576008"/>
            <a:ext cx="1302780" cy="130204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0214" y="2560440"/>
            <a:ext cx="1689121" cy="13931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2643" y="4745325"/>
            <a:ext cx="5259727" cy="144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371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303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28549" y="655093"/>
            <a:ext cx="6373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 </a:t>
            </a: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объяснить происходящее детям?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33015" y="1301143"/>
            <a:ext cx="6564573" cy="273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1237" y="3342704"/>
            <a:ext cx="2660666" cy="291854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90918" y="1301143"/>
            <a:ext cx="5518813" cy="4197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ваши дети кажутся обеспокоенными, уточните, что именно они услышали, чтобы помочь им отделить правду от мифов. Расскажите о происходящем в соответствии с возрастом ребенка, будьте честными. Можно сказать, что болезнь началась в Китае, и что сейчас многие страны усердно работают для того, чтобы остановить распространение. Пусть дети знают, что болезнь похожа на сильную простуду, и о том, что они лично могут сделать для того, чтобы оставаться здоровыми.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46162" y="5621532"/>
            <a:ext cx="47903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Источники:</a:t>
            </a:r>
          </a:p>
          <a:p>
            <a:pPr lvl="0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https://zdorovyemalisha.ru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https://uhonos.ru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17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05415" cy="68579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91571" y="1232905"/>
            <a:ext cx="7656393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cap="all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ОРГАНИЗУЙТЕ </a:t>
            </a:r>
            <a:r>
              <a:rPr lang="ru-RU" b="1" cap="all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ОХОТУ ЗА СОКРОВИЩАМИ</a:t>
            </a:r>
          </a:p>
          <a:p>
            <a:pPr algn="just"/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Охота за сокровищами довольно проста и, в зависимости от количества вещей, может продлиться очень долгое время. Спрячь где-нибудь от 10 до 20 вещей в доме или комнате, чтобы занять ребенка на несколько часов</a:t>
            </a:r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b="0" i="0" dirty="0">
              <a:solidFill>
                <a:srgbClr val="22222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cap="all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НАБЛЮДАЙТЕ </a:t>
            </a:r>
            <a:r>
              <a:rPr lang="ru-RU" b="1" cap="all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ЖИВОТНЫМИ ЗООПАРКОВ МИРА</a:t>
            </a:r>
          </a:p>
          <a:p>
            <a:pPr algn="just"/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зоопарки и аквариумы предлагают людям возможность увидеть животных в режиме реального времени</a:t>
            </a:r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zoolife.online</a:t>
            </a:r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en-US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www.geocam.ru</a:t>
            </a:r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 </a:t>
            </a:r>
            <a:r>
              <a:rPr lang="en-US" dirty="0" smtClean="0">
                <a:solidFill>
                  <a:srgbClr val="70809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</a:t>
            </a:r>
            <a:r>
              <a:rPr lang="en-US" dirty="0">
                <a:solidFill>
                  <a:srgbClr val="70809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://</a:t>
            </a:r>
            <a:r>
              <a:rPr lang="en-US" dirty="0" smtClean="0">
                <a:solidFill>
                  <a:srgbClr val="70809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lifehacker.ru/20-veb-kamer-zoopark</a:t>
            </a:r>
            <a:r>
              <a:rPr lang="ru-RU" dirty="0" smtClean="0">
                <a:solidFill>
                  <a:srgbClr val="708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ru-RU" dirty="0">
              <a:solidFill>
                <a:srgbClr val="70809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cap="all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3.ПОСЕТИТЕ </a:t>
            </a:r>
            <a:r>
              <a:rPr lang="ru-RU" b="1" cap="all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ЦИФРОВОЙ </a:t>
            </a:r>
            <a:r>
              <a:rPr lang="ru-RU" b="1" cap="all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ЛУВР </a:t>
            </a:r>
            <a:endParaRPr lang="ru-RU" b="1" cap="all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Отправитесь всей семьёй в Париж, в цифровой тур по одному из самых известных международных музеев, </a:t>
            </a:r>
            <a:r>
              <a:rPr lang="ru-RU" dirty="0">
                <a:solidFill>
                  <a:srgbClr val="E5003D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Лувр</a:t>
            </a:r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</a:t>
            </a:r>
            <a:r>
              <a:rPr lang="en-US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www.louvre.fr</a:t>
            </a:r>
            <a:endParaRPr lang="ru-RU" dirty="0" smtClean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cap="all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ВЫПЕКАЙТЕ </a:t>
            </a:r>
            <a:r>
              <a:rPr lang="ru-RU" b="1" cap="all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</a:t>
            </a:r>
          </a:p>
          <a:p>
            <a:pPr algn="just"/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Печенье, пирожные, пирожки. Что-нибудь! Выпечка – это отличное развлечение, которое сочетает в себе приятное с полезным – веселье, обучение и </a:t>
            </a:r>
            <a:r>
              <a:rPr lang="ru-RU" dirty="0" err="1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вкусняшки</a:t>
            </a:r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</a:t>
            </a:r>
            <a:r>
              <a:rPr lang="en-US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www.russianfood.com</a:t>
            </a:r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solidFill>
                <a:srgbClr val="70809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solidFill>
                <a:srgbClr val="708090"/>
              </a:solidFill>
              <a:latin typeface="&amp;quot"/>
            </a:endParaRPr>
          </a:p>
          <a:p>
            <a:pPr algn="just"/>
            <a:endParaRPr lang="ru-RU" dirty="0" smtClean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0" i="0" dirty="0">
              <a:solidFill>
                <a:srgbClr val="22222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55343" y="709685"/>
            <a:ext cx="75881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занять ребенка дома во время карантина</a:t>
            </a:r>
            <a:endParaRPr lang="ru-RU" sz="2800" b="1" i="0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6766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709"/>
            <a:ext cx="9144000" cy="681258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71098" y="627796"/>
            <a:ext cx="7601803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cap="all" dirty="0" smtClean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cap="all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ДОМАШНИЙ </a:t>
            </a:r>
            <a:r>
              <a:rPr lang="ru-RU" b="1" cap="all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 ИЛИ МУЛЬТФИЛЬМ</a:t>
            </a:r>
          </a:p>
          <a:p>
            <a:pPr algn="just"/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твой ребенок использует старую одежду или костюмы, чтобы разыграть пьесу или свою любимую сказку. Дети постарше могут снять это представление и использовать все свои технические навыки, чтобы превратить его в сказочный фильм на память и выложить его в интернет. </a:t>
            </a:r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Подробнее</a:t>
            </a:r>
            <a:r>
              <a:rPr lang="en-US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kaksozdatsvojblog.com</a:t>
            </a:r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ru-RU" b="0" i="0" dirty="0">
              <a:solidFill>
                <a:srgbClr val="22222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cap="all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ИСПОЛЬЗУЙТЕ </a:t>
            </a:r>
            <a:r>
              <a:rPr lang="ru-RU" b="1" cap="all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БЕСПЛАТНЫЕ ОБРАЗОВАТЕЛЬНЫЕ САЙТЫ</a:t>
            </a:r>
          </a:p>
          <a:p>
            <a:pPr algn="just"/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сайты предлагают бесплатные подписки во время закрытия школы</a:t>
            </a:r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cap="all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ПОСЕТИТЕ </a:t>
            </a:r>
            <a:r>
              <a:rPr lang="ru-RU" b="1" cap="all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МАРС</a:t>
            </a:r>
          </a:p>
          <a:p>
            <a:pPr algn="just"/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Исследуйте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поверхность Марса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 помощью цифровой камеры</a:t>
            </a:r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en-US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accessmars.withgoogle.com</a:t>
            </a:r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посетите музей космонавтики  </a:t>
            </a: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en-US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accessmars.withgoogle.com</a:t>
            </a:r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планетарий </a:t>
            </a:r>
            <a:r>
              <a:rPr lang="en-US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www.planetarium-moscow.ru</a:t>
            </a:r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ru-RU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cap="all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НАСТОЛЬНЫЕ </a:t>
            </a:r>
            <a:r>
              <a:rPr lang="ru-RU" b="1" cap="all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</a:p>
          <a:p>
            <a:pPr algn="just"/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Эрудит, </a:t>
            </a:r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монополия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морской 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бой, </a:t>
            </a:r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шашки, шахматы, </a:t>
            </a:r>
            <a:r>
              <a:rPr lang="ru-RU" dirty="0" err="1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лото, домино и </a:t>
            </a:r>
            <a:r>
              <a:rPr lang="ru-RU" dirty="0" err="1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endParaRPr lang="ru-RU" dirty="0" smtClean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0" i="0" dirty="0">
              <a:solidFill>
                <a:srgbClr val="22222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0057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3926"/>
            <a:ext cx="9144000" cy="68819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05217" y="586854"/>
            <a:ext cx="761545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b="1" cap="all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СПОЙТЕ КАРАОКЕ</a:t>
            </a:r>
          </a:p>
          <a:p>
            <a:pPr lvl="0" algn="just"/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Смотрите на </a:t>
            </a:r>
            <a:r>
              <a:rPr lang="ru-RU" dirty="0" err="1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youtube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анимационные ролики со словами и мелодиями популярных детских песен и детских стишков</a:t>
            </a:r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/>
            <a:endParaRPr lang="ru-RU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05217" y="1596788"/>
            <a:ext cx="7615451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cap="all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СОЗДАЙТЕ </a:t>
            </a:r>
            <a:r>
              <a:rPr lang="ru-RU" b="1" cap="all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ГЕНЕАЛОГИЧЕСКОЕ ДРЕВО</a:t>
            </a:r>
          </a:p>
          <a:p>
            <a:pPr algn="just"/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Дети, изучающие историю своей семьи через генеалогическое древо, лучше понимают кто они и почему они выглядят и ведут себя так, как их предки</a:t>
            </a:r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b="0" i="0" dirty="0">
              <a:solidFill>
                <a:srgbClr val="22222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cap="all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СОЗДАЙТЕ своими руками</a:t>
            </a:r>
            <a:endParaRPr lang="ru-RU" b="1" cap="all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Оригами</a:t>
            </a:r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это 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весело, но и полезно, так как развивает координацию глаз, математические рассуждения, пространственные навыки, мелкую моторику и умственную концентрацию</a:t>
            </a:r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Поделки из ниток, шерсти или бумаги разными техниками. </a:t>
            </a:r>
            <a:endParaRPr lang="ru-RU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cap="all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ПРОЙДИТЕ </a:t>
            </a:r>
            <a:r>
              <a:rPr lang="ru-RU" b="1" cap="all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ОНЛАЙН-УРОКИ ТАНЦЕВ</a:t>
            </a:r>
          </a:p>
          <a:p>
            <a:pPr algn="just"/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Танцуйте, пока никто не смотрит)</a:t>
            </a:r>
          </a:p>
          <a:p>
            <a:pPr algn="just"/>
            <a:endParaRPr lang="ru-RU" dirty="0" smtClean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cap="all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 ПРАКТИКУЙТЕ </a:t>
            </a:r>
            <a:r>
              <a:rPr lang="ru-RU" b="1" cap="all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ДРУГОЙ ЯЗЫК</a:t>
            </a:r>
          </a:p>
          <a:p>
            <a:pPr algn="just"/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Слушайте аудиокниги или смотрите любимые мультфильмы на другом языке.</a:t>
            </a:r>
          </a:p>
          <a:p>
            <a:pPr algn="just"/>
            <a:endParaRPr lang="ru-RU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0" i="0" dirty="0">
              <a:solidFill>
                <a:srgbClr val="22222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3565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41695" y="764275"/>
            <a:ext cx="74789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18867" y="573206"/>
            <a:ext cx="760180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cap="all" dirty="0" smtClean="0">
                <a:solidFill>
                  <a:srgbClr val="111111"/>
                </a:solidFill>
                <a:latin typeface="Open Sans" panose="020B0606030504020204" pitchFamily="34" charset="0"/>
              </a:rPr>
              <a:t>14. ПОСЕТИТЕ онлайн театры, цирки,</a:t>
            </a:r>
          </a:p>
          <a:p>
            <a:pPr algn="just"/>
            <a:r>
              <a:rPr lang="en-US" sz="1600" cap="all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sz="1600" cap="all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kids.teatr-live.ru/2020/03/detskie-spektakli-onlajn</a:t>
            </a:r>
            <a:r>
              <a:rPr lang="ru-RU" sz="1600" cap="all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en-US" sz="1600" cap="all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https://www.osd.ru/museum.asp</a:t>
            </a:r>
            <a:r>
              <a:rPr lang="ru-RU" sz="1600" cap="all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cap="all" dirty="0" smtClean="0">
              <a:solidFill>
                <a:srgbClr val="111111"/>
              </a:solidFill>
              <a:latin typeface="Open Sans" panose="020B0606030504020204" pitchFamily="34" charset="0"/>
            </a:endParaRPr>
          </a:p>
          <a:p>
            <a:pPr algn="just"/>
            <a:endParaRPr lang="ru-RU" b="1" cap="all" dirty="0" smtClean="0">
              <a:solidFill>
                <a:srgbClr val="111111"/>
              </a:solidFill>
              <a:latin typeface="Open Sans" panose="020B0606030504020204" pitchFamily="34" charset="0"/>
            </a:endParaRPr>
          </a:p>
          <a:p>
            <a:pPr algn="just"/>
            <a:r>
              <a:rPr lang="ru-RU" b="1" cap="all" dirty="0" smtClean="0">
                <a:solidFill>
                  <a:srgbClr val="111111"/>
                </a:solidFill>
                <a:latin typeface="Open Sans" panose="020B0606030504020204" pitchFamily="34" charset="0"/>
              </a:rPr>
              <a:t>15. Посетите Музеи России </a:t>
            </a:r>
          </a:p>
          <a:p>
            <a:pPr algn="just"/>
            <a:r>
              <a:rPr lang="en-US" sz="1600" cap="all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en-US" sz="1600" cap="all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www.osd.ru/museum.asp</a:t>
            </a:r>
            <a:r>
              <a:rPr lang="ru-RU" sz="1600" cap="all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600" cap="all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600" cap="all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</a:t>
            </a:r>
            <a:r>
              <a:rPr lang="en-US" sz="1600" cap="all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www.culture.ru</a:t>
            </a:r>
            <a:r>
              <a:rPr lang="ru-RU" sz="1600" cap="all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ru-RU" b="1" cap="all" dirty="0" smtClean="0">
              <a:solidFill>
                <a:srgbClr val="111111"/>
              </a:solidFill>
              <a:latin typeface="Open Sans" panose="020B0606030504020204" pitchFamily="34" charset="0"/>
            </a:endParaRPr>
          </a:p>
          <a:p>
            <a:pPr algn="just"/>
            <a:r>
              <a:rPr lang="ru-RU" b="1" cap="all" dirty="0" smtClean="0">
                <a:solidFill>
                  <a:srgbClr val="111111"/>
                </a:solidFill>
                <a:latin typeface="Open Sans" panose="020B0606030504020204" pitchFamily="34" charset="0"/>
              </a:rPr>
              <a:t>16.Проведите время в астраханском биосферном заповеднике, в мире </a:t>
            </a:r>
            <a:r>
              <a:rPr lang="ru-RU" b="1" cap="all" dirty="0" err="1" smtClean="0">
                <a:solidFill>
                  <a:srgbClr val="111111"/>
                </a:solidFill>
                <a:latin typeface="Open Sans" panose="020B0606030504020204" pitchFamily="34" charset="0"/>
              </a:rPr>
              <a:t>животных,рыб</a:t>
            </a:r>
            <a:r>
              <a:rPr lang="ru-RU" b="1" cap="all" dirty="0" smtClean="0">
                <a:solidFill>
                  <a:srgbClr val="111111"/>
                </a:solidFill>
                <a:latin typeface="Open Sans" panose="020B0606030504020204" pitchFamily="34" charset="0"/>
              </a:rPr>
              <a:t> и птиц</a:t>
            </a:r>
          </a:p>
          <a:p>
            <a:pPr algn="just"/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просмотре этих роликов можно водить пальцем по экрану (телефона) или управлять жестиком (на компьютере),меняя угол обзора </a:t>
            </a:r>
            <a:r>
              <a:rPr lang="en-US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VR</a:t>
            </a:r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360</a:t>
            </a:r>
            <a:endParaRPr lang="ru-RU" sz="1600" cap="all" dirty="0" smtClean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600" cap="all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www.youtube.com/watch?v=fzTHnyzLxhk</a:t>
            </a:r>
            <a:r>
              <a:rPr lang="ru-RU" sz="1600" cap="all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1600" cap="all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</a:t>
            </a:r>
            <a:r>
              <a:rPr lang="en-US" sz="1600" cap="all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yandex.ru/video</a:t>
            </a:r>
            <a:r>
              <a:rPr lang="ru-RU" sz="1600" cap="all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1600" cap="all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</a:t>
            </a:r>
            <a:r>
              <a:rPr lang="en-US" sz="1600" cap="all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www.youtube.com/watch?v=NycCDlX2TG8</a:t>
            </a:r>
            <a:r>
              <a:rPr lang="ru-RU" sz="1600" cap="all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cap="all" dirty="0" smtClean="0">
              <a:solidFill>
                <a:srgbClr val="111111"/>
              </a:solidFill>
              <a:latin typeface="Open Sans" panose="020B0606030504020204" pitchFamily="34" charset="0"/>
            </a:endParaRPr>
          </a:p>
          <a:p>
            <a:pPr algn="just"/>
            <a:endParaRPr lang="ru-RU" b="1" cap="all" dirty="0" smtClean="0">
              <a:solidFill>
                <a:srgbClr val="111111"/>
              </a:solidFill>
              <a:latin typeface="Open Sans" panose="020B0606030504020204" pitchFamily="34" charset="0"/>
            </a:endParaRPr>
          </a:p>
          <a:p>
            <a:pPr algn="just"/>
            <a:r>
              <a:rPr lang="ru-RU" b="1" i="0" cap="all" dirty="0" smtClean="0">
                <a:solidFill>
                  <a:srgbClr val="111111"/>
                </a:solidFill>
                <a:effectLst/>
                <a:latin typeface="Open Sans" panose="020B0606030504020204" pitchFamily="34" charset="0"/>
              </a:rPr>
              <a:t>17. Читайте детям сказки,</a:t>
            </a:r>
          </a:p>
          <a:p>
            <a:pPr algn="just"/>
            <a:r>
              <a:rPr lang="ru-RU" b="1" i="0" cap="all" dirty="0" smtClean="0">
                <a:solidFill>
                  <a:srgbClr val="111111"/>
                </a:solidFill>
                <a:effectLst/>
                <a:latin typeface="Open Sans" panose="020B0606030504020204" pitchFamily="34" charset="0"/>
              </a:rPr>
              <a:t> рассказы, учите стихи</a:t>
            </a:r>
            <a:endParaRPr lang="ru-RU" b="1" i="0" cap="all" dirty="0">
              <a:solidFill>
                <a:srgbClr val="111111"/>
              </a:solidFill>
              <a:effectLst/>
              <a:latin typeface="Open Sans" panose="020B0606030504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4266" y="3951882"/>
            <a:ext cx="2609925" cy="240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7562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098" y="992372"/>
            <a:ext cx="7601804" cy="4414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954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68991" y="696037"/>
            <a:ext cx="746532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sng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Памятка для родителей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kern="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 </a:t>
            </a: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«</a:t>
            </a:r>
            <a:r>
              <a:rPr kumimoji="0" lang="ru-RU" sz="28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Коронавирус</a:t>
            </a: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! Как не заразиться!?»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/>
            </a:r>
            <a:b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0627" y="1794429"/>
            <a:ext cx="77792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Коронавирусная </a:t>
            </a:r>
            <a:r>
              <a:rPr lang="ru-RU" sz="2400" b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инфекция -</a:t>
            </a:r>
            <a:r>
              <a:rPr lang="ru-RU" sz="2400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потенциально тяжёлая острая респираторная </a:t>
            </a:r>
            <a:r>
              <a:rPr lang="ru-RU" sz="2400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инфекция, вызываемая</a:t>
            </a:r>
            <a:r>
              <a:rPr lang="ru-RU" sz="24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err="1">
                <a:solidFill>
                  <a:srgbClr val="0B008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Коронавирусы"/>
              </a:rPr>
              <a:t>коронавирусом</a:t>
            </a:r>
            <a:r>
              <a:rPr lang="ru-RU" sz="24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solidFill>
                  <a:srgbClr val="0B008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SARS-CoV-2"/>
              </a:rPr>
              <a:t>SARS-CoV-2</a:t>
            </a:r>
            <a:r>
              <a:rPr lang="ru-RU" sz="2400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 собой опасное </a:t>
            </a:r>
            <a:r>
              <a:rPr lang="ru-RU" sz="2400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заболевание, </a:t>
            </a:r>
            <a:r>
              <a:rPr lang="ru-RU" sz="24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которое может протекать как в форме </a:t>
            </a:r>
            <a:r>
              <a:rPr lang="ru-RU" sz="2400" dirty="0">
                <a:solidFill>
                  <a:srgbClr val="0B008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tooltip="Острая респираторная вирусная инфекция"/>
              </a:rPr>
              <a:t>острой респираторной вирусной инфекции</a:t>
            </a:r>
            <a:r>
              <a:rPr lang="ru-RU" sz="24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лёгкого </a:t>
            </a:r>
            <a:r>
              <a:rPr lang="ru-RU" sz="2400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течения, </a:t>
            </a:r>
            <a:r>
              <a:rPr lang="ru-RU" sz="24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и в тяжёлой </a:t>
            </a:r>
            <a:r>
              <a:rPr lang="ru-RU" sz="2400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форме, </a:t>
            </a:r>
            <a:r>
              <a:rPr lang="ru-RU" sz="24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специфические осложнения которой могут включать </a:t>
            </a:r>
            <a:r>
              <a:rPr lang="ru-RU" sz="2400" dirty="0">
                <a:solidFill>
                  <a:srgbClr val="0B008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tooltip="Вирусная пневмония"/>
              </a:rPr>
              <a:t>вирусную пневмонию</a:t>
            </a:r>
            <a:r>
              <a:rPr lang="ru-RU" sz="24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влекущую за собой </a:t>
            </a:r>
            <a:endParaRPr lang="ru-RU" sz="2400" dirty="0" smtClean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rgbClr val="0B008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tooltip="Острый респираторный дистресс-синдром"/>
              </a:rPr>
              <a:t>острый </a:t>
            </a:r>
            <a:r>
              <a:rPr lang="ru-RU" sz="2400" dirty="0">
                <a:solidFill>
                  <a:srgbClr val="0B008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tooltip="Острый респираторный дистресс-синдром"/>
              </a:rPr>
              <a:t>респираторный </a:t>
            </a:r>
            <a:r>
              <a:rPr lang="ru-RU" sz="2400" dirty="0" err="1" smtClean="0">
                <a:solidFill>
                  <a:srgbClr val="0B008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tooltip="Острый респираторный дистресс-синдром"/>
              </a:rPr>
              <a:t>дистресс</a:t>
            </a:r>
            <a:r>
              <a:rPr lang="ru-RU" sz="2400" dirty="0" smtClean="0">
                <a:solidFill>
                  <a:srgbClr val="0B008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tooltip="Острый респираторный дистресс-синдром"/>
              </a:rPr>
              <a:t>-синдром</a:t>
            </a:r>
            <a:endParaRPr lang="ru-RU" sz="2400" dirty="0" smtClean="0">
              <a:solidFill>
                <a:srgbClr val="0B0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</a:p>
          <a:p>
            <a:pPr algn="ctr"/>
            <a:r>
              <a:rPr lang="ru-RU" sz="24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0B008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tooltip="Дыхательная недостаточность"/>
              </a:rPr>
              <a:t>дыхательную </a:t>
            </a:r>
            <a:r>
              <a:rPr lang="ru-RU" sz="2400" dirty="0" smtClean="0">
                <a:solidFill>
                  <a:srgbClr val="0B008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tooltip="Дыхательная недостаточность"/>
              </a:rPr>
              <a:t>недостаточность</a:t>
            </a:r>
            <a:endParaRPr lang="ru-RU" sz="2400" dirty="0" smtClean="0">
              <a:solidFill>
                <a:srgbClr val="0B0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 риском </a:t>
            </a:r>
            <a:r>
              <a:rPr lang="ru-RU" sz="2400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смерти.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789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77923" y="600501"/>
            <a:ext cx="76563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Как же распознать эту, совершенно незнакомую нам инфекцию???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6E7FC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/>
            </a:r>
            <a:b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6E7FC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77923" y="1509105"/>
            <a:ext cx="7547211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Внезапность.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Это главное отличие от ОРВИ, при котором заболевание развивается постепенно. Еще 5 минут назад человек нормально себя чувствовал, вдруг у него высокая температура.</a:t>
            </a:r>
            <a:endParaRPr lang="ru-RU" dirty="0">
              <a:solidFill>
                <a:srgbClr val="C6E7FC">
                  <a:lumMod val="50000"/>
                </a:srgb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ct val="200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Температура выше 38°.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Повышение температуры тела может быть в пределах 38–39,5 °С. Такие показатели говорят о вирусе гриппа в организме. При обычном ОРВИ температура, как правило, до 38°С.</a:t>
            </a:r>
            <a:endParaRPr lang="ru-RU" dirty="0">
              <a:solidFill>
                <a:srgbClr val="C6E7FC">
                  <a:lumMod val="50000"/>
                </a:srgb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ct val="200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Сухой и навязчивый кашель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Зафиксирован в 80% всех больных. Он может быть несильный, но утомительный. Человек никак не может откашляться. Во время ОРВИ кашель или влажный, или его нет вообще. Иногда он появляется на 2–3-й день болезни.</a:t>
            </a:r>
            <a:endParaRPr lang="ru-RU" dirty="0">
              <a:solidFill>
                <a:srgbClr val="C6E7FC">
                  <a:lumMod val="50000"/>
                </a:srgb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ct val="200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Одышка, боль в груди, тахикардия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На начальных этапах заболевания этих симптомов нет вообще.</a:t>
            </a:r>
            <a:endParaRPr lang="ru-RU" dirty="0">
              <a:solidFill>
                <a:srgbClr val="C6E7FC">
                  <a:lumMod val="50000"/>
                </a:srgb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ct val="200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Слабость, утомляемость, усталость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При ОРВИ эти симптомы тоже есть, но не такие сильные, как у больных гриппом с вирусом типа 2019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nCoV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Слабость настолько сильная, что человек не может поднять руку и сделать шаг.</a:t>
            </a:r>
            <a:endParaRPr lang="ru-RU" dirty="0">
              <a:solidFill>
                <a:srgbClr val="C6E7FC">
                  <a:lumMod val="50000"/>
                </a:srgb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106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24585" y="764275"/>
            <a:ext cx="44491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Осложнения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55343" y="1569493"/>
            <a:ext cx="73152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Пневмония</a:t>
            </a: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Бронхит  </a:t>
            </a: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Синусит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Энцефалит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менингит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Осложнения беременности, развитие патологии плода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Обострение хронических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заболеваний</a:t>
            </a:r>
          </a:p>
          <a:p>
            <a:pPr lvl="0"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Лечение заболевания проводится под контролем врача, который только после осмотра пациента назначает схему лечения и дает другие рекомендации. Заболевший должен соблюдать постельный режим, полноценно питаться и пить больше жидкости.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535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68741" y="0"/>
            <a:ext cx="7250372" cy="330152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Особо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тяжело переносят 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инфекцию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пожилые люди, для 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этой возрастной  группы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очень опасны осложнения, которые могут </a:t>
            </a:r>
            <a:r>
              <a:rPr lang="ru-RU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развитваться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 время заболевания. 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пожилых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людей, также, как 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37981" y="709684"/>
            <a:ext cx="54181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кого наиболее опасна </a:t>
            </a:r>
            <a:endParaRPr lang="ru-RU" sz="2800" b="1" i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встреча </a:t>
            </a: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вирусом?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7719" y="2934269"/>
            <a:ext cx="2497541" cy="290353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68741" y="2805823"/>
            <a:ext cx="61551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для людей с хроническими заболеваниями, вирус опасен по причине ослабленной иммунной системы.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Дети подвержены инфицированию вирусами, затрагивающими органы дыхания, как и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взрослые,коронавирусная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инфекция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не является исключением.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Отмечается, что молодой организм лучше переносит воздействие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коронавируса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избегая возможных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последствий.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547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96788" y="682388"/>
            <a:ext cx="58139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защитить пожилых людей?</a:t>
            </a:r>
            <a:endParaRPr lang="ru-RU" sz="2800" b="1" i="0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73456" y="1305340"/>
            <a:ext cx="7506269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dirty="0">
                <a:solidFill>
                  <a:srgbClr val="222426"/>
                </a:solidFill>
                <a:latin typeface="YS Text"/>
              </a:rPr>
              <a:t>Главная задача </a:t>
            </a:r>
            <a:r>
              <a:rPr lang="ru-RU" dirty="0" smtClean="0">
                <a:solidFill>
                  <a:srgbClr val="222426"/>
                </a:solidFill>
                <a:latin typeface="YS Text"/>
              </a:rPr>
              <a:t>- </a:t>
            </a:r>
            <a:r>
              <a:rPr lang="ru-RU" dirty="0" smtClean="0">
                <a:solidFill>
                  <a:srgbClr val="222426"/>
                </a:solidFill>
                <a:latin typeface="Helvetica Neue"/>
              </a:rPr>
              <a:t>изолировать </a:t>
            </a:r>
            <a:r>
              <a:rPr lang="ru-RU" dirty="0">
                <a:solidFill>
                  <a:srgbClr val="222426"/>
                </a:solidFill>
                <a:latin typeface="Helvetica Neue"/>
              </a:rPr>
              <a:t>их от мест скопления людей</a:t>
            </a:r>
            <a:r>
              <a:rPr lang="ru-RU" dirty="0">
                <a:solidFill>
                  <a:srgbClr val="222426"/>
                </a:solidFill>
                <a:latin typeface="YS Text"/>
              </a:rPr>
              <a:t>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dirty="0" smtClean="0">
                <a:solidFill>
                  <a:srgbClr val="222426"/>
                </a:solidFill>
                <a:latin typeface="YS Text"/>
              </a:rPr>
              <a:t> Если </a:t>
            </a:r>
            <a:r>
              <a:rPr lang="ru-RU" dirty="0">
                <a:solidFill>
                  <a:srgbClr val="222426"/>
                </a:solidFill>
                <a:latin typeface="YS Text"/>
              </a:rPr>
              <a:t>есть возможность — </a:t>
            </a:r>
            <a:r>
              <a:rPr lang="ru-RU" dirty="0">
                <a:solidFill>
                  <a:srgbClr val="222426"/>
                </a:solidFill>
                <a:latin typeface="Helvetica Neue"/>
              </a:rPr>
              <a:t>отправьте своих близких на </a:t>
            </a:r>
            <a:r>
              <a:rPr lang="ru-RU" dirty="0" smtClean="0">
                <a:solidFill>
                  <a:srgbClr val="222426"/>
                </a:solidFill>
                <a:latin typeface="Helvetica Neue"/>
              </a:rPr>
              <a:t>дачу</a:t>
            </a:r>
            <a:r>
              <a:rPr lang="ru-RU" dirty="0" smtClean="0">
                <a:solidFill>
                  <a:srgbClr val="222426"/>
                </a:solidFill>
                <a:latin typeface="YS Text"/>
              </a:rPr>
              <a:t>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dirty="0" smtClean="0">
                <a:solidFill>
                  <a:srgbClr val="222426"/>
                </a:solidFill>
                <a:latin typeface="Helvetica Neue"/>
              </a:rPr>
              <a:t> Запаситесь </a:t>
            </a:r>
            <a:r>
              <a:rPr lang="ru-RU" dirty="0">
                <a:solidFill>
                  <a:srgbClr val="222426"/>
                </a:solidFill>
                <a:latin typeface="Helvetica Neue"/>
              </a:rPr>
              <a:t>лекарствами</a:t>
            </a:r>
            <a:r>
              <a:rPr lang="ru-RU" dirty="0">
                <a:solidFill>
                  <a:srgbClr val="222426"/>
                </a:solidFill>
                <a:latin typeface="YS Text"/>
              </a:rPr>
              <a:t>, которые ваши близкие принимают постоянно (от давления, диабета и так далее</a:t>
            </a:r>
            <a:r>
              <a:rPr lang="ru-RU" dirty="0" smtClean="0">
                <a:solidFill>
                  <a:srgbClr val="222426"/>
                </a:solidFill>
                <a:latin typeface="YS Text"/>
              </a:rPr>
              <a:t>), </a:t>
            </a:r>
            <a:r>
              <a:rPr lang="ru-RU" dirty="0">
                <a:solidFill>
                  <a:srgbClr val="222426"/>
                </a:solidFill>
                <a:latin typeface="YS Text"/>
              </a:rPr>
              <a:t>чтобы предотвратить их походы в аптеку.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dirty="0" smtClean="0">
                <a:solidFill>
                  <a:srgbClr val="222426"/>
                </a:solidFill>
                <a:latin typeface="Helvetica Neue"/>
              </a:rPr>
              <a:t> Организуйте </a:t>
            </a:r>
            <a:r>
              <a:rPr lang="ru-RU" dirty="0">
                <a:solidFill>
                  <a:srgbClr val="222426"/>
                </a:solidFill>
                <a:latin typeface="Helvetica Neue"/>
              </a:rPr>
              <a:t>доставку еды и других необходимых вещей домой</a:t>
            </a:r>
            <a:r>
              <a:rPr lang="ru-RU" dirty="0">
                <a:solidFill>
                  <a:srgbClr val="222426"/>
                </a:solidFill>
                <a:latin typeface="YS Text"/>
              </a:rPr>
              <a:t>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dirty="0" smtClean="0">
                <a:solidFill>
                  <a:srgbClr val="222426"/>
                </a:solidFill>
                <a:latin typeface="YS Text"/>
              </a:rPr>
              <a:t> При </a:t>
            </a:r>
            <a:r>
              <a:rPr lang="ru-RU" dirty="0">
                <a:solidFill>
                  <a:srgbClr val="222426"/>
                </a:solidFill>
                <a:latin typeface="YS Text"/>
              </a:rPr>
              <a:t>необходимости посещения общественных мест </a:t>
            </a:r>
            <a:r>
              <a:rPr lang="ru-RU" dirty="0" smtClean="0">
                <a:solidFill>
                  <a:srgbClr val="222426"/>
                </a:solidFill>
                <a:latin typeface="YS Text"/>
              </a:rPr>
              <a:t>-</a:t>
            </a:r>
            <a:r>
              <a:rPr lang="ru-RU" dirty="0">
                <a:solidFill>
                  <a:srgbClr val="222426"/>
                </a:solidFill>
                <a:latin typeface="YS Text"/>
              </a:rPr>
              <a:t> </a:t>
            </a:r>
            <a:r>
              <a:rPr lang="ru-RU" dirty="0">
                <a:solidFill>
                  <a:srgbClr val="222426"/>
                </a:solidFill>
                <a:latin typeface="Helvetica Neue"/>
              </a:rPr>
              <a:t>вызывайте </a:t>
            </a:r>
            <a:r>
              <a:rPr lang="ru-RU" dirty="0" smtClean="0">
                <a:solidFill>
                  <a:srgbClr val="222426"/>
                </a:solidFill>
                <a:latin typeface="Helvetica Neue"/>
              </a:rPr>
              <a:t>такси </a:t>
            </a:r>
            <a:r>
              <a:rPr lang="ru-RU" dirty="0" smtClean="0">
                <a:solidFill>
                  <a:srgbClr val="222426"/>
                </a:solidFill>
                <a:latin typeface="YS Text"/>
              </a:rPr>
              <a:t>или</a:t>
            </a:r>
            <a:r>
              <a:rPr lang="ru-RU" dirty="0">
                <a:solidFill>
                  <a:srgbClr val="222426"/>
                </a:solidFill>
                <a:latin typeface="YS Text"/>
              </a:rPr>
              <a:t> </a:t>
            </a:r>
            <a:r>
              <a:rPr lang="ru-RU" dirty="0">
                <a:solidFill>
                  <a:srgbClr val="222426"/>
                </a:solidFill>
                <a:latin typeface="Helvetica Neue"/>
              </a:rPr>
              <a:t>пользуйтесь личным транспортом</a:t>
            </a:r>
            <a:r>
              <a:rPr lang="ru-RU" dirty="0">
                <a:solidFill>
                  <a:srgbClr val="222426"/>
                </a:solidFill>
                <a:latin typeface="YS Text"/>
              </a:rPr>
              <a:t>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dirty="0" smtClean="0">
                <a:solidFill>
                  <a:srgbClr val="222426"/>
                </a:solidFill>
                <a:latin typeface="Helvetica Neue"/>
              </a:rPr>
              <a:t> В </a:t>
            </a:r>
            <a:r>
              <a:rPr lang="ru-RU" dirty="0">
                <a:solidFill>
                  <a:srgbClr val="222426"/>
                </a:solidFill>
                <a:latin typeface="Helvetica Neue"/>
              </a:rPr>
              <a:t>случае появления симптомов недомогания </a:t>
            </a:r>
            <a:r>
              <a:rPr lang="ru-RU" dirty="0" smtClean="0">
                <a:solidFill>
                  <a:srgbClr val="222426"/>
                </a:solidFill>
                <a:latin typeface="Helvetica Neue"/>
              </a:rPr>
              <a:t>- </a:t>
            </a:r>
            <a:r>
              <a:rPr lang="ru-RU" dirty="0">
                <a:solidFill>
                  <a:srgbClr val="222426"/>
                </a:solidFill>
                <a:latin typeface="Helvetica Neue"/>
              </a:rPr>
              <a:t>обязательно вызывайте скорую (103 с мобильного).</a:t>
            </a:r>
            <a:r>
              <a:rPr lang="ru-RU" dirty="0">
                <a:solidFill>
                  <a:srgbClr val="222426"/>
                </a:solidFill>
                <a:latin typeface="YS Text"/>
              </a:rPr>
              <a:t> У пожилых вирусные заболевания часто проходят без температуры и в более смазанной форме, поэтому даже на слабые симптомы ОРВИ старайтесь реагировать оперативно.</a:t>
            </a:r>
            <a:endParaRPr lang="ru-RU" i="0" dirty="0">
              <a:solidFill>
                <a:srgbClr val="222426"/>
              </a:solidFill>
              <a:effectLst/>
              <a:latin typeface="YS Text"/>
            </a:endParaRPr>
          </a:p>
        </p:txBody>
      </p:sp>
    </p:spTree>
    <p:extLst>
      <p:ext uri="{BB962C8B-B14F-4D97-AF65-F5344CB8AC3E}">
        <p14:creationId xmlns:p14="http://schemas.microsoft.com/office/powerpoint/2010/main" val="3957952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01504" y="614149"/>
            <a:ext cx="615514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0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 не заразиться</a:t>
            </a:r>
            <a:r>
              <a:rPr lang="ru-RU" sz="30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? Защити себя</a:t>
            </a:r>
            <a:endParaRPr lang="ru-RU" sz="3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14399" y="1446663"/>
            <a:ext cx="757450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Мыть руки после посещения любых общественных мест, транспорта, прикосновений к дверным ручкам, деньгам, оргтехнике общественного пользования на рабочем месте, перед едой и приготовлением пищи. Уделите особое внимание тщательному намыливанию (не менее 20 секунд), и последующему полному осушению рук.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После возвращения с улицы домой - вымыть руки и лицо с мылом, промыть нос изотоническим раствором соли.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Прикасаться к лицу, глазам- только недавно вымытыми руками. При отсутствии доступа к воде и мылу, для очистки рук использовать дезинфицирующие средства на спиртовой основе. Или воспользоваться одноразовой салфеткой, при необходимости прикосновения к глазам или носу.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3855" y="4578582"/>
            <a:ext cx="1610437" cy="161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922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4275" y="547075"/>
            <a:ext cx="7738279" cy="5758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723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55343" y="504968"/>
            <a:ext cx="727425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Не выходить из дома весь период карантина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Избегать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близких контактов и пребывания в одном помещении с людьми,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людьми имеющими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видимые признаки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ОРВИ/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коронавируса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(кашель, чихание, выделения из носа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Надевать одноразовую медицинскую маску в людных местах и транспорте. Менять маску на новую надо каждые 2-3 часа, повторно использовать маску нельзя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Ограничить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приветственные рукопожатия, поцелуи и объятия.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1051" y="1328165"/>
            <a:ext cx="1230821" cy="122843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4122" y="4981599"/>
            <a:ext cx="1305424" cy="130542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9432" y="3272092"/>
            <a:ext cx="1245317" cy="124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624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1414</TotalTime>
  <Words>818</Words>
  <Application>Microsoft Office PowerPoint</Application>
  <PresentationFormat>Экран (4:3)</PresentationFormat>
  <Paragraphs>148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&amp;quot</vt:lpstr>
      <vt:lpstr>Arial</vt:lpstr>
      <vt:lpstr>Calibri</vt:lpstr>
      <vt:lpstr>Calibri Light</vt:lpstr>
      <vt:lpstr>Helvetica Neue</vt:lpstr>
      <vt:lpstr>Open Sans</vt:lpstr>
      <vt:lpstr>Symbol</vt:lpstr>
      <vt:lpstr>Times New Roman</vt:lpstr>
      <vt:lpstr>YS Text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Особо тяжело переносят инфекцию пожилые люди, для этой возрастной  группы очень опасны осложнения, которые могут развитваться во время заболевания. Для пожилых людей, также, как 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RePack by Diakov</cp:lastModifiedBy>
  <cp:revision>138</cp:revision>
  <dcterms:created xsi:type="dcterms:W3CDTF">2013-11-19T05:52:05Z</dcterms:created>
  <dcterms:modified xsi:type="dcterms:W3CDTF">2020-04-01T11:14:52Z</dcterms:modified>
</cp:coreProperties>
</file>