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0" r:id="rId7"/>
    <p:sldId id="261"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3" d="100"/>
          <a:sy n="53" d="100"/>
        </p:scale>
        <p:origin x="-96" y="-4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17.02.2018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428605"/>
            <a:ext cx="7958166" cy="928693"/>
          </a:xfrm>
        </p:spPr>
        <p:txBody>
          <a:bodyPr>
            <a:normAutofit fontScale="90000"/>
          </a:bodyPr>
          <a:lstStyle/>
          <a:p>
            <a:r>
              <a:rPr lang="ru-RU" dirty="0" smtClean="0"/>
              <a:t>КОНСУЛЬТАЦИИ ДЛЯ РОДИТЕЛЕЙ</a:t>
            </a:r>
            <a:endParaRPr lang="ru-RU" dirty="0"/>
          </a:p>
        </p:txBody>
      </p:sp>
      <p:sp>
        <p:nvSpPr>
          <p:cNvPr id="3" name="Подзаголовок 2"/>
          <p:cNvSpPr>
            <a:spLocks noGrp="1"/>
          </p:cNvSpPr>
          <p:nvPr>
            <p:ph type="subTitle" idx="1"/>
          </p:nvPr>
        </p:nvSpPr>
        <p:spPr>
          <a:xfrm>
            <a:off x="1000100" y="1428736"/>
            <a:ext cx="7072362" cy="4357718"/>
          </a:xfrm>
        </p:spPr>
        <p:txBody>
          <a:bodyPr>
            <a:normAutofit fontScale="70000" lnSpcReduction="20000"/>
          </a:bodyPr>
          <a:lstStyle/>
          <a:p>
            <a:pPr algn="just"/>
            <a:r>
              <a:rPr lang="ru-RU" dirty="0" smtClean="0">
                <a:solidFill>
                  <a:schemeClr val="tx1"/>
                </a:solidFill>
                <a:latin typeface="Times New Roman" pitchFamily="18" charset="0"/>
                <a:cs typeface="Times New Roman" pitchFamily="18" charset="0"/>
              </a:rPr>
              <a:t>Главное преимущество дошкольников в обучении личной безопасности состоит в том, что дети данного возраста выполняют четко сформулированную инструкцию родителей в связи с возрастными особенностями. Необходимо выделить правила поведения, которые дети будут выполнять, так как от этого зависят их здоровье и безопасность. Эти правила следует подробно разъяснить детям, а затем следить за их выполнением. </a:t>
            </a:r>
            <a:br>
              <a:rPr lang="ru-RU" dirty="0" smtClean="0">
                <a:solidFill>
                  <a:schemeClr val="tx1"/>
                </a:solidFill>
                <a:latin typeface="Times New Roman" pitchFamily="18" charset="0"/>
                <a:cs typeface="Times New Roman" pitchFamily="18" charset="0"/>
              </a:rPr>
            </a:br>
            <a:r>
              <a:rPr lang="ru-RU" dirty="0" smtClean="0">
                <a:solidFill>
                  <a:schemeClr val="tx1"/>
                </a:solidFill>
                <a:latin typeface="Times New Roman" pitchFamily="18" charset="0"/>
                <a:cs typeface="Times New Roman" pitchFamily="18" charset="0"/>
              </a:rPr>
              <a:t>Задача взрослых состоит не только в том, чтобы оберегать и защищать ребёнка, но и в том, чтобы подготовить его к встрече с различными сложными, а порой опасными жизненными ситуациями.</a:t>
            </a:r>
            <a:br>
              <a:rPr lang="ru-RU" dirty="0" smtClean="0">
                <a:solidFill>
                  <a:schemeClr val="tx1"/>
                </a:solidFill>
                <a:latin typeface="Times New Roman" pitchFamily="18" charset="0"/>
                <a:cs typeface="Times New Roman" pitchFamily="18" charset="0"/>
              </a:rPr>
            </a:br>
            <a:r>
              <a:rPr lang="ru-RU" b="1" dirty="0" smtClean="0">
                <a:solidFill>
                  <a:schemeClr val="tx1"/>
                </a:solidFill>
                <a:latin typeface="Times New Roman" pitchFamily="18" charset="0"/>
                <a:cs typeface="Times New Roman" pitchFamily="18" charset="0"/>
              </a:rPr>
              <a:t>Ребенок должен знать информацию о себе:</a:t>
            </a:r>
            <a:r>
              <a:rPr lang="ru-RU" dirty="0" smtClean="0">
                <a:solidFill>
                  <a:schemeClr val="tx1"/>
                </a:solidFill>
                <a:latin typeface="Times New Roman" pitchFamily="18" charset="0"/>
                <a:cs typeface="Times New Roman" pitchFamily="18" charset="0"/>
              </a:rPr>
              <a:t> имя, фамилию, адрес и номер телефона.</a:t>
            </a:r>
            <a:endParaRPr lang="ru-RU" dirty="0">
              <a:solidFill>
                <a:schemeClr val="tx1"/>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428604"/>
            <a:ext cx="8186766" cy="6072230"/>
          </a:xfrm>
        </p:spPr>
        <p:txBody>
          <a:bodyPr>
            <a:noAutofit/>
          </a:bodyPr>
          <a:lstStyle/>
          <a:p>
            <a:pPr algn="just">
              <a:buNone/>
            </a:pPr>
            <a:r>
              <a:rPr lang="ru-RU" sz="2000" dirty="0" smtClean="0"/>
              <a:t>       Необходимо обозначить для ребенка границы </a:t>
            </a:r>
            <a:r>
              <a:rPr lang="ru-RU" sz="2000" b="1" dirty="0" smtClean="0"/>
              <a:t>«свой - чужой»</a:t>
            </a:r>
            <a:r>
              <a:rPr lang="ru-RU" sz="2000" dirty="0" smtClean="0"/>
              <a:t>: установите правила относительно незнакомцев и следите за их выполнением.</a:t>
            </a:r>
            <a:br>
              <a:rPr lang="ru-RU" sz="2000" dirty="0" smtClean="0"/>
            </a:br>
            <a:r>
              <a:rPr lang="ru-RU" sz="2000" dirty="0" smtClean="0"/>
              <a:t>Объясните ребенку: чужой – это любой человек, которого он не знает (независимо от того, как он себя ведет, кем себя представляет).</a:t>
            </a:r>
            <a:br>
              <a:rPr lang="ru-RU" sz="2000" dirty="0" smtClean="0"/>
            </a:br>
            <a:r>
              <a:rPr lang="ru-RU" sz="2000" dirty="0" smtClean="0"/>
              <a:t>Для формирования более точного понимания того, кто является "своим” и "чужим” человеком, попросите изобразить на одном рисунке тех людей, кого они считают "своими” (мама, папа, бабушка и т. д.), а на другом рисунке – чужих, посторонних (продавца, прохожего и т. д.). Если ребёнок изобразил на первом рисунке, помимо членов семьи, кого-то еще, например: воспитателя, подругу мамы, друга – объясните, что такие люди называются "знакомыми”. Предложите нарисовать их на третьем рисунке. Не помешает провести несколько обучающих экспериментов, чтобы проверить усвоение этих правил. Например, мама или папа могут договориться со своим знакомым, которого ребенок не знает, чтобы он попробовал познакомиться с малышом, пригласить его пойти с собой. После эксперимента, конечно, нужно разобрать с ребенком его реакцию.</a:t>
            </a:r>
            <a:br>
              <a:rPr lang="ru-RU" sz="2000" dirty="0" smtClean="0"/>
            </a:br>
            <a:r>
              <a:rPr lang="ru-RU" sz="2000" dirty="0" smtClean="0"/>
              <a:t>Если ребенок остается один дома: он должен четко понимать, что дверь нельзя открывать </a:t>
            </a:r>
            <a:r>
              <a:rPr lang="ru-RU" sz="2000" b="1" dirty="0" smtClean="0"/>
              <a:t>НИКОМУ</a:t>
            </a:r>
            <a:r>
              <a:rPr lang="ru-RU" sz="2000" dirty="0" smtClean="0"/>
              <a:t>, кроме мамы (папы, бабушки – оговорите круг лиц).</a:t>
            </a:r>
            <a:br>
              <a:rPr lang="ru-RU" sz="2000" dirty="0" smtClean="0"/>
            </a:br>
            <a:r>
              <a:rPr lang="ru-RU" sz="2000" dirty="0" smtClean="0"/>
              <a:t/>
            </a:r>
            <a:br>
              <a:rPr lang="ru-RU" sz="2000" dirty="0" smtClean="0"/>
            </a:br>
            <a:r>
              <a:rPr lang="ru-RU" sz="2000" dirty="0" smtClean="0"/>
              <a:t/>
            </a:r>
            <a:br>
              <a:rPr lang="ru-RU" sz="2000" dirty="0" smtClean="0"/>
            </a:br>
            <a:endParaRPr lang="ru-RU"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noAutofit/>
          </a:bodyPr>
          <a:lstStyle/>
          <a:p>
            <a:pPr>
              <a:buNone/>
            </a:pPr>
            <a:r>
              <a:rPr lang="ru-RU" sz="2200" b="1" dirty="0" smtClean="0"/>
              <a:t>      Предметы домашнего быта,</a:t>
            </a:r>
            <a:r>
              <a:rPr lang="ru-RU" sz="2200" dirty="0" smtClean="0"/>
              <a:t> которые являются источниками потенциальной опасности для детей, делятся на три группы:</a:t>
            </a:r>
            <a:br>
              <a:rPr lang="ru-RU" sz="2200" dirty="0" smtClean="0"/>
            </a:br>
            <a:r>
              <a:rPr lang="ru-RU" sz="2200" dirty="0" smtClean="0"/>
              <a:t>- предметы, которыми категорически запрещается пользоваться (спички, газовые плиты, розетки, включенные электроприборы);</a:t>
            </a:r>
            <a:br>
              <a:rPr lang="ru-RU" sz="2200" dirty="0" smtClean="0"/>
            </a:br>
            <a:r>
              <a:rPr lang="ru-RU" sz="2200" dirty="0" smtClean="0"/>
              <a:t>- предметы, с которыми, в зависимости от возраста детей, нужно научиться правильно обращаться (иголка, ножницы, нож);</a:t>
            </a:r>
            <a:br>
              <a:rPr lang="ru-RU" sz="2200" dirty="0" smtClean="0"/>
            </a:br>
            <a:r>
              <a:rPr lang="ru-RU" sz="2200" dirty="0" smtClean="0"/>
              <a:t>- предметы, которые взрослые должны хранить в недоступных для детей местах (бытовая химия, лекарства, спиртные напитки, сигареты, режуще-колющие инструменты).</a:t>
            </a:r>
            <a:br>
              <a:rPr lang="ru-RU" sz="2200" dirty="0" smtClean="0"/>
            </a:br>
            <a:r>
              <a:rPr lang="ru-RU" sz="2200" b="1" dirty="0" smtClean="0"/>
              <a:t>При возникновении пожара</a:t>
            </a:r>
            <a:r>
              <a:rPr lang="ru-RU" sz="2200" dirty="0" smtClean="0"/>
              <a:t> в отсутствии взрослых  ребенку важно знать следующее:</a:t>
            </a:r>
            <a:br>
              <a:rPr lang="ru-RU" sz="2200" dirty="0" smtClean="0"/>
            </a:br>
            <a:r>
              <a:rPr lang="ru-RU" sz="2200" dirty="0" smtClean="0"/>
              <a:t>- не прятаться под стол, в шкаф или под кровать (пожарные могут сразу не заметить ребенка и могут не успеть его спасти);</a:t>
            </a:r>
            <a:br>
              <a:rPr lang="ru-RU" sz="2200" dirty="0" smtClean="0"/>
            </a:br>
            <a:r>
              <a:rPr lang="ru-RU" sz="2200" dirty="0" smtClean="0"/>
              <a:t>- по возможности выбежать на балкон или выглянуть в окно и кричать о помощи.</a:t>
            </a: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endParaRPr lang="ru-RU"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143668"/>
          </a:xfrm>
        </p:spPr>
        <p:txBody>
          <a:bodyPr>
            <a:normAutofit fontScale="55000" lnSpcReduction="20000"/>
          </a:bodyPr>
          <a:lstStyle/>
          <a:p>
            <a:pPr>
              <a:buNone/>
            </a:pPr>
            <a:r>
              <a:rPr lang="ru-RU" b="1" dirty="0" smtClean="0"/>
              <a:t>       Безопасность ребенка на улице.</a:t>
            </a:r>
            <a:r>
              <a:rPr lang="ru-RU" dirty="0" smtClean="0"/>
              <a:t/>
            </a:r>
            <a:br>
              <a:rPr lang="ru-RU" dirty="0" smtClean="0"/>
            </a:br>
            <a:r>
              <a:rPr lang="ru-RU" dirty="0" smtClean="0"/>
              <a:t>Готовя своего ребенка самостоятельно ходить в школу или кататься на велосипеде во дворе дома, вы должны обойти с ним весь двор, отмечая потенциально опасные места. </a:t>
            </a:r>
            <a:br>
              <a:rPr lang="ru-RU" dirty="0" smtClean="0"/>
            </a:br>
            <a:r>
              <a:rPr lang="ru-RU" dirty="0" smtClean="0"/>
              <a:t>Заключите договор с ребенком, согласно которому он будет двигаться только по согласованному с вами безопасному маршруту, не будет срезать путь, особенно на пустынных участках. Этот договор - основа уличной безопасности.</a:t>
            </a:r>
            <a:br>
              <a:rPr lang="ru-RU" dirty="0" smtClean="0"/>
            </a:br>
            <a:r>
              <a:rPr lang="ru-RU" b="1" dirty="0" smtClean="0"/>
              <a:t>Ребенок должен запомнить следующие правила.</a:t>
            </a:r>
            <a:r>
              <a:rPr lang="ru-RU" dirty="0" smtClean="0"/>
              <a:t/>
            </a:r>
            <a:br>
              <a:rPr lang="ru-RU" dirty="0" smtClean="0"/>
            </a:br>
            <a:r>
              <a:rPr lang="ru-RU" i="1" dirty="0" smtClean="0"/>
              <a:t>1.Не выходить на улицу без взрослых.</a:t>
            </a:r>
            <a:r>
              <a:rPr lang="ru-RU" dirty="0" smtClean="0"/>
              <a:t/>
            </a:r>
            <a:br>
              <a:rPr lang="ru-RU" dirty="0" smtClean="0"/>
            </a:br>
            <a:r>
              <a:rPr lang="ru-RU" i="1" dirty="0" smtClean="0"/>
              <a:t>2.Не играть на тротуаре около проезжей части.</a:t>
            </a:r>
            <a:r>
              <a:rPr lang="ru-RU" dirty="0" smtClean="0"/>
              <a:t/>
            </a:r>
            <a:br>
              <a:rPr lang="ru-RU" dirty="0" smtClean="0"/>
            </a:br>
            <a:r>
              <a:rPr lang="ru-RU" i="1" dirty="0" smtClean="0"/>
              <a:t>3.Переходить дорогу только по пешеходному переходу на зеленый сигнал светофора.</a:t>
            </a:r>
            <a:r>
              <a:rPr lang="ru-RU" dirty="0" smtClean="0"/>
              <a:t/>
            </a:r>
            <a:br>
              <a:rPr lang="ru-RU" dirty="0" smtClean="0"/>
            </a:br>
            <a:r>
              <a:rPr lang="ru-RU" i="1" dirty="0" smtClean="0"/>
              <a:t>4.Ездить на велосипеде в городе только там, где нет автомобилей.</a:t>
            </a:r>
            <a:r>
              <a:rPr lang="ru-RU" dirty="0" smtClean="0"/>
              <a:t/>
            </a:r>
            <a:br>
              <a:rPr lang="ru-RU" dirty="0" smtClean="0"/>
            </a:br>
            <a:r>
              <a:rPr lang="ru-RU" i="1" dirty="0" smtClean="0"/>
              <a:t>5.Маленькие дети должны кататься на велосипеде только в присутствии взрослых, детям старшего дошкольного возраста даже в присутствии взрослых не следует ездить на велосипеде по тротуару, так как они могут мешать пешеходам, могут наехать на маленького ребенка, сбить пожилого человека, толкнуть коляску с малышом.</a:t>
            </a:r>
            <a:r>
              <a:rPr lang="ru-RU" dirty="0" smtClean="0"/>
              <a:t/>
            </a:r>
            <a:br>
              <a:rPr lang="ru-RU" dirty="0" smtClean="0"/>
            </a:br>
            <a:r>
              <a:rPr lang="ru-RU" i="1" dirty="0" smtClean="0"/>
              <a:t>6.Быть внимательным, но не </a:t>
            </a:r>
            <a:r>
              <a:rPr lang="ru-RU" i="1" dirty="0" err="1" smtClean="0"/>
              <a:t>сверхосторожным</a:t>
            </a:r>
            <a:r>
              <a:rPr lang="ru-RU" i="1" dirty="0" smtClean="0"/>
              <a:t> и не трусливым.</a:t>
            </a:r>
            <a:r>
              <a:rPr lang="ru-RU" dirty="0" smtClean="0"/>
              <a:t/>
            </a:r>
            <a:br>
              <a:rPr lang="ru-RU" dirty="0" smtClean="0"/>
            </a:br>
            <a:r>
              <a:rPr lang="ru-RU" i="1" dirty="0" smtClean="0"/>
              <a:t>7.Хорошо знать ориентиры в районе своего дома. </a:t>
            </a:r>
            <a:r>
              <a:rPr lang="ru-RU" dirty="0" smtClean="0"/>
              <a:t/>
            </a:r>
            <a:br>
              <a:rPr lang="ru-RU" dirty="0" smtClean="0"/>
            </a:br>
            <a:r>
              <a:rPr lang="ru-RU" i="1" dirty="0" smtClean="0"/>
              <a:t>8.Ходить по середине тротуара, не приближаясь к кустам и дверям, особенно заброшенных домов.</a:t>
            </a:r>
            <a:r>
              <a:rPr lang="ru-RU" dirty="0" smtClean="0"/>
              <a:t/>
            </a:r>
            <a:br>
              <a:rPr lang="ru-RU" dirty="0" smtClean="0"/>
            </a:br>
            <a:r>
              <a:rPr lang="ru-RU" i="1" dirty="0" smtClean="0"/>
              <a:t>9.Знать все безопасные места, где можно укрыться и получить помощь.</a:t>
            </a:r>
            <a:r>
              <a:rPr lang="ru-RU" dirty="0" smtClean="0"/>
              <a:t/>
            </a:r>
            <a:br>
              <a:rPr lang="ru-RU" dirty="0" smtClean="0"/>
            </a:br>
            <a:r>
              <a:rPr lang="ru-RU" i="1" dirty="0" smtClean="0"/>
              <a:t>10.Не привлекать к себе внимания манерой поведения.</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071594"/>
            <a:ext cx="8229600" cy="1274786"/>
          </a:xfrm>
        </p:spPr>
        <p:txBody>
          <a:bodyPr>
            <a:noAutofit/>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ru-RU" dirty="0"/>
          </a:p>
        </p:txBody>
      </p:sp>
      <p:sp>
        <p:nvSpPr>
          <p:cNvPr id="3" name="Содержимое 2"/>
          <p:cNvSpPr>
            <a:spLocks noGrp="1"/>
          </p:cNvSpPr>
          <p:nvPr>
            <p:ph idx="1"/>
          </p:nvPr>
        </p:nvSpPr>
        <p:spPr>
          <a:xfrm>
            <a:off x="457200" y="214290"/>
            <a:ext cx="8229600" cy="6286544"/>
          </a:xfrm>
        </p:spPr>
        <p:txBody>
          <a:bodyPr/>
          <a:lstStyle/>
          <a:p>
            <a:pPr algn="ctr">
              <a:buNone/>
            </a:pP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МУЛЬТФИЛЬМЫ В ЖИЗНИ РЕБЕНКА</a:t>
            </a:r>
            <a:endParaRPr lang="ru-RU" dirty="0"/>
          </a:p>
        </p:txBody>
      </p:sp>
      <p:pic>
        <p:nvPicPr>
          <p:cNvPr id="1026" name="Picture 2" descr="C:\Users\user\Desktop\1340361156_arkadiu.paravozov.jpg"/>
          <p:cNvPicPr>
            <a:picLocks noChangeAspect="1" noChangeArrowheads="1"/>
          </p:cNvPicPr>
          <p:nvPr/>
        </p:nvPicPr>
        <p:blipFill>
          <a:blip r:embed="rId2"/>
          <a:srcRect/>
          <a:stretch>
            <a:fillRect/>
          </a:stretch>
        </p:blipFill>
        <p:spPr bwMode="auto">
          <a:xfrm>
            <a:off x="3214678" y="2643182"/>
            <a:ext cx="2286016" cy="2440625"/>
          </a:xfrm>
          <a:prstGeom prst="rect">
            <a:avLst/>
          </a:prstGeom>
          <a:noFill/>
          <a:ln>
            <a:solidFill>
              <a:schemeClr val="accent1"/>
            </a:solidFill>
          </a:ln>
        </p:spPr>
      </p:pic>
      <p:pic>
        <p:nvPicPr>
          <p:cNvPr id="1027" name="Picture 3" descr="C:\Users\user\Desktop\1012982556.jpg"/>
          <p:cNvPicPr>
            <a:picLocks noChangeAspect="1" noChangeArrowheads="1"/>
          </p:cNvPicPr>
          <p:nvPr/>
        </p:nvPicPr>
        <p:blipFill>
          <a:blip r:embed="rId3"/>
          <a:srcRect/>
          <a:stretch>
            <a:fillRect/>
          </a:stretch>
        </p:blipFill>
        <p:spPr bwMode="auto">
          <a:xfrm>
            <a:off x="571472" y="1643051"/>
            <a:ext cx="2360826" cy="1571636"/>
          </a:xfrm>
          <a:prstGeom prst="rect">
            <a:avLst/>
          </a:prstGeom>
          <a:noFill/>
          <a:ln w="31750">
            <a:solidFill>
              <a:schemeClr val="accent1"/>
            </a:solidFill>
          </a:ln>
        </p:spPr>
      </p:pic>
      <p:pic>
        <p:nvPicPr>
          <p:cNvPr id="1028" name="Picture 4" descr="C:\Users\user\Desktop\WcyS3kRLZU.jpg"/>
          <p:cNvPicPr>
            <a:picLocks noChangeAspect="1" noChangeArrowheads="1"/>
          </p:cNvPicPr>
          <p:nvPr/>
        </p:nvPicPr>
        <p:blipFill>
          <a:blip r:embed="rId4" cstate="print"/>
          <a:srcRect/>
          <a:stretch>
            <a:fillRect/>
          </a:stretch>
        </p:blipFill>
        <p:spPr bwMode="auto">
          <a:xfrm>
            <a:off x="6000760" y="1714488"/>
            <a:ext cx="1841475" cy="1791492"/>
          </a:xfrm>
          <a:prstGeom prst="rect">
            <a:avLst/>
          </a:prstGeom>
          <a:noFill/>
          <a:ln w="28575">
            <a:solidFill>
              <a:schemeClr val="accent1"/>
            </a:solidFill>
          </a:ln>
        </p:spPr>
      </p:pic>
      <p:pic>
        <p:nvPicPr>
          <p:cNvPr id="1029" name="Picture 5" descr="C:\Users\user\Desktop\85.jpg"/>
          <p:cNvPicPr>
            <a:picLocks noChangeAspect="1" noChangeArrowheads="1"/>
          </p:cNvPicPr>
          <p:nvPr/>
        </p:nvPicPr>
        <p:blipFill>
          <a:blip r:embed="rId5"/>
          <a:srcRect/>
          <a:stretch>
            <a:fillRect/>
          </a:stretch>
        </p:blipFill>
        <p:spPr bwMode="auto">
          <a:xfrm rot="20887670">
            <a:off x="958055" y="3601889"/>
            <a:ext cx="1948153" cy="2571768"/>
          </a:xfrm>
          <a:prstGeom prst="rect">
            <a:avLst/>
          </a:prstGeom>
          <a:noFill/>
          <a:ln>
            <a:solidFill>
              <a:schemeClr val="accent1"/>
            </a:solidFill>
          </a:ln>
        </p:spPr>
      </p:pic>
      <p:pic>
        <p:nvPicPr>
          <p:cNvPr id="1030" name="Picture 6" descr="C:\Users\user\Desktop\1013532868.jpg"/>
          <p:cNvPicPr>
            <a:picLocks noChangeAspect="1" noChangeArrowheads="1"/>
          </p:cNvPicPr>
          <p:nvPr/>
        </p:nvPicPr>
        <p:blipFill>
          <a:blip r:embed="rId6" cstate="print"/>
          <a:srcRect/>
          <a:stretch>
            <a:fillRect/>
          </a:stretch>
        </p:blipFill>
        <p:spPr bwMode="auto">
          <a:xfrm rot="752336">
            <a:off x="6385983" y="4023784"/>
            <a:ext cx="1530777" cy="2229189"/>
          </a:xfrm>
          <a:prstGeom prst="rect">
            <a:avLst/>
          </a:prstGeom>
          <a:noFill/>
          <a:ln>
            <a:solidFill>
              <a:schemeClr val="accent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p:spPr>
        <p:txBody>
          <a:bodyPr>
            <a:normAutofit fontScale="90000"/>
          </a:bodyPr>
          <a:lstStyle/>
          <a:p>
            <a:r>
              <a:rPr lang="ru-RU" b="1" i="1" dirty="0" smtClean="0"/>
              <a:t>Мультфильмы в жизни ребенка</a:t>
            </a:r>
            <a:endParaRPr lang="ru-RU" b="1" i="1" dirty="0"/>
          </a:p>
        </p:txBody>
      </p:sp>
      <p:sp>
        <p:nvSpPr>
          <p:cNvPr id="3" name="Содержимое 2"/>
          <p:cNvSpPr>
            <a:spLocks noGrp="1"/>
          </p:cNvSpPr>
          <p:nvPr>
            <p:ph idx="1"/>
          </p:nvPr>
        </p:nvSpPr>
        <p:spPr>
          <a:xfrm>
            <a:off x="428596" y="1357298"/>
            <a:ext cx="8301038" cy="5072098"/>
          </a:xfrm>
        </p:spPr>
        <p:txBody>
          <a:bodyPr>
            <a:normAutofit fontScale="92500" lnSpcReduction="10000"/>
          </a:bodyPr>
          <a:lstStyle/>
          <a:p>
            <a:pPr algn="just">
              <a:buNone/>
            </a:pPr>
            <a:r>
              <a:rPr lang="ru-RU" sz="2400" dirty="0" smtClean="0"/>
              <a:t>    Без сомнения мультфильмы играют не маловажную роль в жизни детей. Они помогают ему расти, познавать мир, учат быть добрым и доброжелательным. Мультфильмы улучшают мышление малыша, раскрывают перед ним мир ярких оттенков и улыбок. Они обладают весомым значением и это обязан знать каждый родитель.</a:t>
            </a:r>
          </a:p>
          <a:p>
            <a:pPr algn="just">
              <a:buNone/>
            </a:pPr>
            <a:r>
              <a:rPr lang="ru-RU" sz="2400" dirty="0" smtClean="0"/>
              <a:t>     К сожалению, в  современных мультфильмах можно выделить целый ряд недостатков, которые могут привести к неправильному формированию и развитию психики вашего ребёнка: переизбыток агрессии и насилия на экране, слишком подробные сцены драк с кровью, убийств, демонстрации атрибутов смерти (кровь, кладбища). Главный герой, как правило, агрессивен, может наносить вред окружающим. Ребёнок может затем подражать </a:t>
            </a:r>
            <a:r>
              <a:rPr lang="ru-RU" sz="2400" dirty="0" err="1" smtClean="0"/>
              <a:t>мультяшной</a:t>
            </a:r>
            <a:r>
              <a:rPr lang="ru-RU" sz="2400" dirty="0" smtClean="0"/>
              <a:t> жестокости в своей жизни.  Полная безнаказанность, плохой поступок персонажа не наказывается, а иногда даже приветствуется.  </a:t>
            </a:r>
            <a:endParaRPr lang="ru-RU"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77500" lnSpcReduction="20000"/>
          </a:bodyPr>
          <a:lstStyle/>
          <a:p>
            <a:pPr>
              <a:buNone/>
            </a:pPr>
            <a:r>
              <a:rPr lang="ru-RU" sz="4600" b="1" i="1" dirty="0" smtClean="0"/>
              <a:t>     Будьте внимательны, если:</a:t>
            </a:r>
          </a:p>
          <a:p>
            <a:pPr>
              <a:buNone/>
            </a:pPr>
            <a:endParaRPr lang="ru-RU" sz="2100" b="1" i="1" dirty="0" smtClean="0"/>
          </a:p>
          <a:p>
            <a:r>
              <a:rPr lang="ru-RU" dirty="0" smtClean="0"/>
              <a:t>главные героя мультфильма ведут себя агрессивно, нанося вред окружающим (калечат или убивают друг друга, взрывают машины или поджигают дома);</a:t>
            </a:r>
          </a:p>
          <a:p>
            <a:r>
              <a:rPr lang="ru-RU" dirty="0" smtClean="0"/>
              <a:t>персонажи демонстрируют опасные для жизни формы поведения (бегают по крышам, прыгают с высоты, едут на подножке скоростного поезда и т.д.);</a:t>
            </a:r>
          </a:p>
          <a:p>
            <a:r>
              <a:rPr lang="ru-RU" dirty="0" smtClean="0"/>
              <a:t>герои неуважительно относятся к людям, животным, растениям;</a:t>
            </a:r>
          </a:p>
          <a:p>
            <a:r>
              <a:rPr lang="ru-RU" dirty="0" smtClean="0"/>
              <a:t>плохое поведение героев никто не наказывает и не осуждает;</a:t>
            </a:r>
          </a:p>
          <a:p>
            <a:r>
              <a:rPr lang="ru-RU" dirty="0" smtClean="0"/>
              <a:t>персонажи насмехаются над больными, беспомощными, стариками;</a:t>
            </a:r>
          </a:p>
          <a:p>
            <a:r>
              <a:rPr lang="ru-RU" dirty="0" smtClean="0"/>
              <a:t>герои не симпатичны или откровенно уродливы.</a:t>
            </a:r>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428604"/>
            <a:ext cx="8229600" cy="5697559"/>
          </a:xfrm>
        </p:spPr>
        <p:txBody>
          <a:bodyPr>
            <a:normAutofit fontScale="82500" lnSpcReduction="20000"/>
          </a:bodyPr>
          <a:lstStyle/>
          <a:p>
            <a:pPr>
              <a:buNone/>
            </a:pPr>
            <a:r>
              <a:rPr lang="ru-RU" dirty="0" smtClean="0"/>
              <a:t>       </a:t>
            </a:r>
            <a:r>
              <a:rPr lang="ru-RU" sz="4800" b="1" i="1" dirty="0" smtClean="0"/>
              <a:t>Правила безопасности:</a:t>
            </a:r>
          </a:p>
          <a:p>
            <a:r>
              <a:rPr lang="ru-RU" dirty="0" smtClean="0"/>
              <a:t>строго лимитируйте время пребывания ребенка у телевизора. Выбирайте короткометражные мультики, а длинные или многосерийные смотрите в несколько заходов;</a:t>
            </a:r>
          </a:p>
          <a:p>
            <a:r>
              <a:rPr lang="ru-RU" dirty="0" smtClean="0"/>
              <a:t>обязательно обсуждайте с ребенком увиденное. Возможно, он что-то понял неправильно или чего-то испугался. Важно вовремя это прояснить и объяснить;</a:t>
            </a:r>
          </a:p>
          <a:p>
            <a:r>
              <a:rPr lang="ru-RU" dirty="0" smtClean="0"/>
              <a:t>при просмотре мультика ребенок погружается в мир эмоций, но у него нет свободы действия. Накапливаясь, эмоции могут привести к взрыву. Поэтому важно чередовать активный и пассивный отдых и не давать засиживаться перед экраном;</a:t>
            </a:r>
          </a:p>
          <a:p>
            <a:r>
              <a:rPr lang="ru-RU" dirty="0" smtClean="0"/>
              <a:t>не заменяйте живое общение мультиками. Часто мультики выполняют роль </a:t>
            </a:r>
            <a:r>
              <a:rPr lang="ru-RU" dirty="0" err="1" smtClean="0"/>
              <a:t>теленяни</a:t>
            </a:r>
            <a:r>
              <a:rPr lang="ru-RU" dirty="0" smtClean="0"/>
              <a:t>, а ведь Вашему ребенку важнее личное живое общение.</a:t>
            </a:r>
          </a:p>
          <a:p>
            <a:pPr>
              <a:buNone/>
            </a:pP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193</Words>
  <PresentationFormat>Экран (4:3)</PresentationFormat>
  <Paragraphs>23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КОНСУЛЬТАЦИИ ДЛЯ РОДИТЕЛЕЙ</vt:lpstr>
      <vt:lpstr>Слайд 2</vt:lpstr>
      <vt:lpstr>Слайд 3</vt:lpstr>
      <vt:lpstr>Слайд 4</vt:lpstr>
      <vt:lpstr>  </vt:lpstr>
      <vt:lpstr>Мультфильмы в жизни ребенка</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КОНСУЛЬТАЦИИ ДЛЯ РОДИТЕЛЕЙ</dc:title>
  <dc:creator>user</dc:creator>
  <cp:lastModifiedBy>user</cp:lastModifiedBy>
  <cp:revision>9</cp:revision>
  <dcterms:created xsi:type="dcterms:W3CDTF">2018-02-12T13:29:21Z</dcterms:created>
  <dcterms:modified xsi:type="dcterms:W3CDTF">2018-02-17T12:08:22Z</dcterms:modified>
</cp:coreProperties>
</file>