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1"/>
  </p:handoutMasterIdLst>
  <p:sldIdLst>
    <p:sldId id="273" r:id="rId2"/>
    <p:sldId id="257" r:id="rId3"/>
    <p:sldId id="259" r:id="rId4"/>
    <p:sldId id="277" r:id="rId5"/>
    <p:sldId id="274" r:id="rId6"/>
    <p:sldId id="260" r:id="rId7"/>
    <p:sldId id="278" r:id="rId8"/>
    <p:sldId id="283" r:id="rId9"/>
    <p:sldId id="262" r:id="rId10"/>
    <p:sldId id="269" r:id="rId11"/>
    <p:sldId id="264" r:id="rId12"/>
    <p:sldId id="282" r:id="rId13"/>
    <p:sldId id="280" r:id="rId14"/>
    <p:sldId id="276" r:id="rId15"/>
    <p:sldId id="268" r:id="rId16"/>
    <p:sldId id="258" r:id="rId17"/>
    <p:sldId id="270" r:id="rId18"/>
    <p:sldId id="267" r:id="rId19"/>
    <p:sldId id="271" r:id="rId20"/>
  </p:sldIdLst>
  <p:sldSz cx="9144000" cy="6858000" type="screen4x3"/>
  <p:notesSz cx="6735763" cy="98679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1" autoAdjust="0"/>
    <p:restoredTop sz="94640" autoAdjust="0"/>
  </p:normalViewPr>
  <p:slideViewPr>
    <p:cSldViewPr>
      <p:cViewPr varScale="1">
        <p:scale>
          <a:sx n="70" d="100"/>
          <a:sy n="70" d="100"/>
        </p:scale>
        <p:origin x="-103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3395"/>
          </a:xfrm>
          <a:prstGeom prst="rect">
            <a:avLst/>
          </a:prstGeom>
        </p:spPr>
        <p:txBody>
          <a:bodyPr vert="horz" lIns="91221" tIns="45610" rIns="91221" bIns="4561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5374" y="0"/>
            <a:ext cx="2918830" cy="493395"/>
          </a:xfrm>
          <a:prstGeom prst="rect">
            <a:avLst/>
          </a:prstGeom>
        </p:spPr>
        <p:txBody>
          <a:bodyPr vert="horz" lIns="91221" tIns="45610" rIns="91221" bIns="45610" rtlCol="0"/>
          <a:lstStyle>
            <a:lvl1pPr algn="r">
              <a:defRPr sz="1200"/>
            </a:lvl1pPr>
          </a:lstStyle>
          <a:p>
            <a:fld id="{832068C5-E0CF-4DD6-9304-7D2BDA46A66E}" type="datetimeFigureOut">
              <a:rPr lang="ru-RU" smtClean="0"/>
              <a:pPr/>
              <a:t>20.03.2020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372793"/>
            <a:ext cx="2918830" cy="493395"/>
          </a:xfrm>
          <a:prstGeom prst="rect">
            <a:avLst/>
          </a:prstGeom>
        </p:spPr>
        <p:txBody>
          <a:bodyPr vert="horz" lIns="91221" tIns="45610" rIns="91221" bIns="4561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5374" y="9372793"/>
            <a:ext cx="2918830" cy="493395"/>
          </a:xfrm>
          <a:prstGeom prst="rect">
            <a:avLst/>
          </a:prstGeom>
        </p:spPr>
        <p:txBody>
          <a:bodyPr vert="horz" lIns="91221" tIns="45610" rIns="91221" bIns="45610" rtlCol="0" anchor="b"/>
          <a:lstStyle>
            <a:lvl1pPr algn="r">
              <a:defRPr sz="1200"/>
            </a:lvl1pPr>
          </a:lstStyle>
          <a:p>
            <a:fld id="{2922B7D1-CC7B-4A2D-9C88-DDD164E48A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6694-BD13-4404-910F-C9D0615FC9FC}" type="datetimeFigureOut">
              <a:rPr lang="ru-RU" smtClean="0"/>
              <a:pPr/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ED9FF-BC74-4F0D-BA7E-333B47C2E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6694-BD13-4404-910F-C9D0615FC9FC}" type="datetimeFigureOut">
              <a:rPr lang="ru-RU" smtClean="0"/>
              <a:pPr/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ED9FF-BC74-4F0D-BA7E-333B47C2E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6694-BD13-4404-910F-C9D0615FC9FC}" type="datetimeFigureOut">
              <a:rPr lang="ru-RU" smtClean="0"/>
              <a:pPr/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ED9FF-BC74-4F0D-BA7E-333B47C2E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6694-BD13-4404-910F-C9D0615FC9FC}" type="datetimeFigureOut">
              <a:rPr lang="ru-RU" smtClean="0"/>
              <a:pPr/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ED9FF-BC74-4F0D-BA7E-333B47C2E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6694-BD13-4404-910F-C9D0615FC9FC}" type="datetimeFigureOut">
              <a:rPr lang="ru-RU" smtClean="0"/>
              <a:pPr/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ED9FF-BC74-4F0D-BA7E-333B47C2E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6694-BD13-4404-910F-C9D0615FC9FC}" type="datetimeFigureOut">
              <a:rPr lang="ru-RU" smtClean="0"/>
              <a:pPr/>
              <a:t>20.03.2020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ED9FF-BC74-4F0D-BA7E-333B47C2E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6694-BD13-4404-910F-C9D0615FC9FC}" type="datetimeFigureOut">
              <a:rPr lang="ru-RU" smtClean="0"/>
              <a:pPr/>
              <a:t>20.03.2020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ED9FF-BC74-4F0D-BA7E-333B47C2E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6694-BD13-4404-910F-C9D0615FC9FC}" type="datetimeFigureOut">
              <a:rPr lang="ru-RU" smtClean="0"/>
              <a:pPr/>
              <a:t>20.03.2020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ED9FF-BC74-4F0D-BA7E-333B47C2E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6694-BD13-4404-910F-C9D0615FC9FC}" type="datetimeFigureOut">
              <a:rPr lang="ru-RU" smtClean="0"/>
              <a:pPr/>
              <a:t>20.03.2020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ED9FF-BC74-4F0D-BA7E-333B47C2E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6694-BD13-4404-910F-C9D0615FC9FC}" type="datetimeFigureOut">
              <a:rPr lang="ru-RU" smtClean="0"/>
              <a:pPr/>
              <a:t>20.03.2020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ED9FF-BC74-4F0D-BA7E-333B47C2E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6694-BD13-4404-910F-C9D0615FC9FC}" type="datetimeFigureOut">
              <a:rPr lang="ru-RU" smtClean="0"/>
              <a:pPr/>
              <a:t>20.03.2020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ED9FF-BC74-4F0D-BA7E-333B47C2E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0B6694-BD13-4404-910F-C9D0615FC9FC}" type="datetimeFigureOut">
              <a:rPr lang="ru-RU" smtClean="0"/>
              <a:pPr/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6ED9FF-BC74-4F0D-BA7E-333B47C2E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12.png"/><Relationship Id="rId7" Type="http://schemas.openxmlformats.org/officeDocument/2006/relationships/image" Target="../media/image3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13" Type="http://schemas.openxmlformats.org/officeDocument/2006/relationships/image" Target="../media/image47.jpeg"/><Relationship Id="rId3" Type="http://schemas.openxmlformats.org/officeDocument/2006/relationships/image" Target="../media/image12.png"/><Relationship Id="rId7" Type="http://schemas.openxmlformats.org/officeDocument/2006/relationships/image" Target="../media/image41.jpeg"/><Relationship Id="rId12" Type="http://schemas.openxmlformats.org/officeDocument/2006/relationships/image" Target="../media/image4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11" Type="http://schemas.openxmlformats.org/officeDocument/2006/relationships/image" Target="../media/image45.jpeg"/><Relationship Id="rId5" Type="http://schemas.openxmlformats.org/officeDocument/2006/relationships/image" Target="../media/image39.jpeg"/><Relationship Id="rId10" Type="http://schemas.openxmlformats.org/officeDocument/2006/relationships/image" Target="../media/image44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Relationship Id="rId14" Type="http://schemas.openxmlformats.org/officeDocument/2006/relationships/image" Target="../media/image4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12" Type="http://schemas.openxmlformats.org/officeDocument/2006/relationships/image" Target="../media/image6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11" Type="http://schemas.openxmlformats.org/officeDocument/2006/relationships/image" Target="../media/image60.jpeg"/><Relationship Id="rId5" Type="http://schemas.openxmlformats.org/officeDocument/2006/relationships/image" Target="../media/image54.jpeg"/><Relationship Id="rId10" Type="http://schemas.openxmlformats.org/officeDocument/2006/relationships/image" Target="../media/image59.jpeg"/><Relationship Id="rId4" Type="http://schemas.openxmlformats.org/officeDocument/2006/relationships/image" Target="../media/image53.jpeg"/><Relationship Id="rId9" Type="http://schemas.openxmlformats.org/officeDocument/2006/relationships/image" Target="../media/image5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image" Target="../media/image3.jpeg"/><Relationship Id="rId7" Type="http://schemas.openxmlformats.org/officeDocument/2006/relationships/image" Target="../media/image6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10" Type="http://schemas.openxmlformats.org/officeDocument/2006/relationships/image" Target="../media/image68.jpeg"/><Relationship Id="rId4" Type="http://schemas.openxmlformats.org/officeDocument/2006/relationships/image" Target="../media/image62.jpeg"/><Relationship Id="rId9" Type="http://schemas.openxmlformats.org/officeDocument/2006/relationships/image" Target="../media/image6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2.jpeg"/><Relationship Id="rId7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2.jpe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30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1028" name="Picture 4" descr="https://sun9-49.userapi.com/c850132/v850132498/1ed7ac/r6zSCL1l-O8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</p:spPr>
        </p:pic>
        <p:pic>
          <p:nvPicPr>
            <p:cNvPr id="6" name="Picture 2" descr="https://multiurok.ru/img/198379/image_5bd73dc2f171e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0" y="0"/>
              <a:ext cx="2769994" cy="1357298"/>
            </a:xfrm>
            <a:prstGeom prst="rect">
              <a:avLst/>
            </a:prstGeom>
            <a:noFill/>
          </p:spPr>
        </p:pic>
      </p:grpSp>
      <p:sp>
        <p:nvSpPr>
          <p:cNvPr id="11" name="Заголовок 1"/>
          <p:cNvSpPr txBox="1">
            <a:spLocks/>
          </p:cNvSpPr>
          <p:nvPr/>
        </p:nvSpPr>
        <p:spPr>
          <a:xfrm>
            <a:off x="0" y="1285860"/>
            <a:ext cx="9144000" cy="4286280"/>
          </a:xfrm>
          <a:prstGeom prst="rect">
            <a:avLst/>
          </a:prstGeom>
          <a:solidFill>
            <a:srgbClr val="00B0F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635" lvl="0" indent="0" algn="ctr" defTabSz="914400" rtl="0" eaLnBrk="1" fontAlgn="auto" latinLnBrk="0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Неделя </a:t>
            </a:r>
            <a:r>
              <a:rPr kumimoji="0" lang="ru-RU" sz="4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МАТЕМАТИКИ, ФИЗИКИ, ИНФОРМАТИКИ </a:t>
            </a:r>
            <a:r>
              <a:rPr kumimoji="0" lang="ru-RU" sz="4400" b="1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по теме: </a:t>
            </a:r>
            <a:br>
              <a:rPr kumimoji="0" lang="ru-RU" sz="4400" b="1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</a:br>
            <a:r>
              <a:rPr kumimoji="0" lang="ru-RU" sz="4400" b="1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«МИФ вокруг нас» </a:t>
            </a:r>
            <a:br>
              <a:rPr kumimoji="0" lang="ru-RU" sz="4400" b="1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</a:br>
            <a:r>
              <a:rPr kumimoji="0" lang="ru-RU" sz="4400" b="1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в МАОУ Абатская СОШ №1</a:t>
            </a: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Calibri"/>
                <a:cs typeface="Times New Roman"/>
              </a:rPr>
              <a:t/>
            </a:r>
            <a:b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Calibri"/>
                <a:cs typeface="Times New Roman"/>
              </a:rPr>
            </a:br>
            <a:r>
              <a:rPr kumimoji="0" lang="ru-RU" sz="4400" b="1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(11.03-17.03.2020)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Calibri"/>
              <a:cs typeface="Times New Roman"/>
            </a:endParaRPr>
          </a:p>
        </p:txBody>
      </p:sp>
      <p:pic>
        <p:nvPicPr>
          <p:cNvPr id="12" name="Picture 2" descr="https://multiurok.ru/img/198379/image_5bd73dc2f171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3571868" cy="1285860"/>
          </a:xfrm>
          <a:prstGeom prst="rect">
            <a:avLst/>
          </a:prstGeom>
          <a:noFill/>
        </p:spPr>
      </p:pic>
      <p:pic>
        <p:nvPicPr>
          <p:cNvPr id="13" name="Picture 2" descr="https://multiurok.ru/img/198379/image_5bd73dc2f171e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00694" y="5602262"/>
            <a:ext cx="3643306" cy="12557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Picture 4" descr="https://sun9-49.userapi.com/c850132/v850132498/1ed7ac/r6zSCL1l-O8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</p:spPr>
        </p:pic>
        <p:pic>
          <p:nvPicPr>
            <p:cNvPr id="8" name="Picture 2" descr="https://multiurok.ru/img/198379/image_5bd73dc2f171e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0" y="0"/>
              <a:ext cx="2769994" cy="1357298"/>
            </a:xfrm>
            <a:prstGeom prst="rect">
              <a:avLst/>
            </a:prstGeom>
            <a:noFill/>
          </p:spPr>
        </p:pic>
      </p:grpSp>
      <p:pic>
        <p:nvPicPr>
          <p:cNvPr id="9" name="Рисунок 8" descr="20200319_12564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2571744"/>
            <a:ext cx="5048253" cy="37861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F3BBAFE5-DCEA-44F7-BCD9-B36953F16661}"/>
              </a:ext>
            </a:extLst>
          </p:cNvPr>
          <p:cNvSpPr txBox="1"/>
          <p:nvPr/>
        </p:nvSpPr>
        <p:spPr>
          <a:xfrm>
            <a:off x="3000364" y="142852"/>
            <a:ext cx="5820678" cy="181588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latin typeface="Times New Roman" pitchFamily="18" charset="0"/>
                <a:ea typeface="Calibri"/>
                <a:cs typeface="Times New Roman" pitchFamily="18" charset="0"/>
              </a:rPr>
              <a:t>РЕЗУЛЬТАТЫ ИНТЕЛЛЕКТУАЛЬНОГО МАРАФОНА «МИФ ВОКРУГ НАС»  (9-11 классы)</a:t>
            </a:r>
          </a:p>
        </p:txBody>
      </p:sp>
      <p:pic>
        <p:nvPicPr>
          <p:cNvPr id="13" name="Рисунок 12" descr="20200314_081815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5400000">
            <a:off x="4454921" y="2537981"/>
            <a:ext cx="4937164" cy="37028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6" name="Picture 4" descr="https://sun9-49.userapi.com/c850132/v850132498/1ed7ac/r6zSCL1l-O8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</p:spPr>
        </p:pic>
        <p:pic>
          <p:nvPicPr>
            <p:cNvPr id="7" name="Picture 2" descr="https://multiurok.ru/img/198379/image_5bd73dc2f171e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0" y="0"/>
              <a:ext cx="2769994" cy="1357298"/>
            </a:xfrm>
            <a:prstGeom prst="rect">
              <a:avLst/>
            </a:prstGeom>
            <a:noFill/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839302893"/>
              </p:ext>
            </p:extLst>
          </p:nvPr>
        </p:nvGraphicFramePr>
        <p:xfrm>
          <a:off x="1" y="1500174"/>
          <a:ext cx="9144001" cy="5291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97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487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7048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54502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Название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мероприятия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День недели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Класс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Результат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Составление математического коллажа «Ух,ты!»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(Обыскалова Г.В.)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Пятница,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13.03.2020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9а класс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Лумпова Валентина, Ибрагимова Валерия 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Урок цифры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(Степочкина Ю.А.)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Пятница, понедельник,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13,16.03.2020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4б, 5-6 классы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 учащиеся получили сертификаты за участие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Мини - исследование  «Картезианский водолаз»(Сеногноева Ю.В.)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Вторник, 16.03.2020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7а класс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Провели мини - исследование  «Картезианский водолаз»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Проект «В мире математики» 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(Бурмистрова Е.Ю.)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Вторник, 16.03.2020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6б класс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Проект – газеты по математике вывешены в рекреации школы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0" name="Picture 2" descr="https://multiurok.ru/img/198379/image_5bd73dc2f171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2400" y="152400"/>
            <a:ext cx="2769994" cy="1357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C29CAAE-D4B6-4FB6-98AD-7FE894348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49181ECD-DB15-480A-A870-0FDEEDF646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0B478589-07BC-45E0-A5C9-3289895A7B36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6439" y="0"/>
            <a:ext cx="9144000" cy="6857999"/>
          </a:xfrm>
          <a:prstGeom prst="rect">
            <a:avLst/>
          </a:prstGeom>
        </p:spPr>
      </p:pic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88FCBE95-55DE-402B-B689-563B4C999AC1}"/>
              </a:ext>
            </a:extLst>
          </p:cNvPr>
          <p:cNvSpPr/>
          <p:nvPr/>
        </p:nvSpPr>
        <p:spPr>
          <a:xfrm>
            <a:off x="3571868" y="16705"/>
            <a:ext cx="5131828" cy="1200329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УРОК ЦИФРЫ, 4б, 5-6 КЛАССЫ</a:t>
            </a:r>
            <a:endParaRPr lang="ru-RU" sz="3600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IMG-3d2495024c0e08564f49ffabb5ea73eb-V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1285859"/>
            <a:ext cx="4429124" cy="33218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IMG-9fe431b18efa99c656bcd33f2fc0e778-V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14282" y="4786322"/>
            <a:ext cx="2381267" cy="1785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 descr="IMG-d758177681b20a485308f339699c71b2-V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4643438" y="1285860"/>
            <a:ext cx="4500562" cy="30896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IMG-a8fe31124f935ae5bbfef9fe2b17fe46-V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500298" y="4214818"/>
            <a:ext cx="3200232" cy="24001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 descr="IMG-dc8b95ba13dd70264c3b05f83c45337e-V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5524475" y="3929066"/>
            <a:ext cx="3619525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36976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C29CAAE-D4B6-4FB6-98AD-7FE894348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49181ECD-DB15-480A-A870-0FDEEDF646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0B478589-07BC-45E0-A5C9-3289895A7B36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6439" y="-16023"/>
            <a:ext cx="9144000" cy="685799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3BBAFE5-DCEA-44F7-BCD9-B36953F16661}"/>
              </a:ext>
            </a:extLst>
          </p:cNvPr>
          <p:cNvSpPr txBox="1"/>
          <p:nvPr/>
        </p:nvSpPr>
        <p:spPr>
          <a:xfrm>
            <a:off x="3071802" y="0"/>
            <a:ext cx="5820678" cy="95410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 ПРОЕКТ «В МИРЕ МАТЕМАТИКИ», 6Б</a:t>
            </a:r>
            <a:endParaRPr lang="ru-RU" sz="28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 descr="20200317_09045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103247">
            <a:off x="-218019" y="1478505"/>
            <a:ext cx="2617626" cy="19632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20200317_09050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5103247">
            <a:off x="1567899" y="1478505"/>
            <a:ext cx="2617626" cy="19632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20200317_090600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5103247">
            <a:off x="3282412" y="1478506"/>
            <a:ext cx="2617626" cy="19632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20200317_092141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 rot="5103247">
            <a:off x="5068362" y="1478506"/>
            <a:ext cx="2617626" cy="19632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 descr="20200317_092153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 rot="5103247">
            <a:off x="6744393" y="1478505"/>
            <a:ext cx="2617626" cy="19632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Рисунок 16" descr="20200317_092158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 rot="5103247">
            <a:off x="-218021" y="4487821"/>
            <a:ext cx="2617626" cy="19632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Рисунок 17" descr="20200317_092317.jp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 rot="5103247">
            <a:off x="1567898" y="4487821"/>
            <a:ext cx="2617626" cy="19632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Рисунок 18" descr="20200317_145129.jpg"/>
          <p:cNvPicPr>
            <a:picLocks noChangeAspect="1"/>
          </p:cNvPicPr>
          <p:nvPr/>
        </p:nvPicPr>
        <p:blipFill>
          <a:blip r:embed="rId11" cstate="email"/>
          <a:srcRect/>
          <a:stretch>
            <a:fillRect/>
          </a:stretch>
        </p:blipFill>
        <p:spPr>
          <a:xfrm rot="616136">
            <a:off x="3856200" y="3812324"/>
            <a:ext cx="2787754" cy="17200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" name="Рисунок 19" descr="20200317_145134.jpg"/>
          <p:cNvPicPr>
            <a:picLocks noChangeAspect="1"/>
          </p:cNvPicPr>
          <p:nvPr/>
        </p:nvPicPr>
        <p:blipFill>
          <a:blip r:embed="rId12" cstate="email"/>
          <a:srcRect/>
          <a:stretch>
            <a:fillRect/>
          </a:stretch>
        </p:blipFill>
        <p:spPr>
          <a:xfrm rot="441362">
            <a:off x="5853765" y="3919754"/>
            <a:ext cx="2176619" cy="14038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" name="Рисунок 20" descr="20200317_145138.jpg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 rot="441362">
            <a:off x="7576912" y="3963054"/>
            <a:ext cx="1730243" cy="12976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" name="Рисунок 22" descr="20200317_145151.jpg"/>
          <p:cNvPicPr>
            <a:picLocks noChangeAspect="1"/>
          </p:cNvPicPr>
          <p:nvPr/>
        </p:nvPicPr>
        <p:blipFill>
          <a:blip r:embed="rId14" cstate="email"/>
          <a:srcRect/>
          <a:stretch>
            <a:fillRect/>
          </a:stretch>
        </p:blipFill>
        <p:spPr>
          <a:xfrm>
            <a:off x="4144267" y="5214950"/>
            <a:ext cx="4999733" cy="16430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23554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C29CAAE-D4B6-4FB6-98AD-7FE894348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49181ECD-DB15-480A-A870-0FDEEDF646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0B478589-07BC-45E0-A5C9-3289895A7B36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6439" y="-16023"/>
            <a:ext cx="9144000" cy="6857999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E360B96A-EB6D-4E12-B971-CECBBB722B7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223859" y="1161632"/>
            <a:ext cx="4953584" cy="5680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231D1C79-7D53-4312-9747-39C064CAA82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10728"/>
          <a:stretch/>
        </p:blipFill>
        <p:spPr>
          <a:xfrm>
            <a:off x="214282" y="1428736"/>
            <a:ext cx="2058366" cy="33181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2E4E5328-EA0A-4D31-9696-F47BB5E7ADE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748751" y="3581452"/>
            <a:ext cx="2858325" cy="31192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3BBAFE5-DCEA-44F7-BCD9-B36953F16661}"/>
              </a:ext>
            </a:extLst>
          </p:cNvPr>
          <p:cNvSpPr txBox="1"/>
          <p:nvPr/>
        </p:nvSpPr>
        <p:spPr>
          <a:xfrm>
            <a:off x="3071802" y="199807"/>
            <a:ext cx="5820678" cy="138499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 - </a:t>
            </a:r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 </a:t>
            </a:r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7А КЛАССЕ «КАРТЕЗИАНСКИЙ ВОДОЛАЗ»</a:t>
            </a:r>
          </a:p>
        </p:txBody>
      </p:sp>
    </p:spTree>
    <p:extLst>
      <p:ext uri="{BB962C8B-B14F-4D97-AF65-F5344CB8AC3E}">
        <p14:creationId xmlns:p14="http://schemas.microsoft.com/office/powerpoint/2010/main" xmlns="" val="323554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4" descr="https://sun9-49.userapi.com/c850132/v850132498/1ed7ac/r6zSCL1l-O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941796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u="sng" dirty="0">
                <a:latin typeface="Times New Roman" pitchFamily="18" charset="0"/>
                <a:ea typeface="Calibri"/>
                <a:cs typeface="Times New Roman" pitchFamily="18" charset="0"/>
              </a:rPr>
              <a:t>КОНКУРС СТЕНГАЗЕТ - КОЛЛАЖЕЙ ИНТЕРЕСНЫХ ФАКТОВ </a:t>
            </a:r>
          </a:p>
        </p:txBody>
      </p:sp>
      <p:pic>
        <p:nvPicPr>
          <p:cNvPr id="9" name="Рисунок 8" descr="20200317_16293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0775970">
            <a:off x="5750890" y="4362016"/>
            <a:ext cx="3347824" cy="2510868"/>
          </a:xfrm>
          <a:prstGeom prst="rect">
            <a:avLst/>
          </a:prstGeom>
        </p:spPr>
      </p:pic>
      <p:pic>
        <p:nvPicPr>
          <p:cNvPr id="13" name="Рисунок 12" descr="20200318_08503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21076904">
            <a:off x="6165799" y="2488461"/>
            <a:ext cx="2833510" cy="2125133"/>
          </a:xfrm>
          <a:prstGeom prst="rect">
            <a:avLst/>
          </a:prstGeom>
        </p:spPr>
      </p:pic>
      <p:pic>
        <p:nvPicPr>
          <p:cNvPr id="15" name="Рисунок 14" descr="20200318_085047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 rot="21231533">
            <a:off x="0" y="2857496"/>
            <a:ext cx="3990733" cy="1428760"/>
          </a:xfrm>
          <a:prstGeom prst="rect">
            <a:avLst/>
          </a:prstGeom>
        </p:spPr>
      </p:pic>
      <p:pic>
        <p:nvPicPr>
          <p:cNvPr id="16" name="Рисунок 15" descr="20200318_085054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20955151">
            <a:off x="5915987" y="641952"/>
            <a:ext cx="3286148" cy="2464611"/>
          </a:xfrm>
          <a:prstGeom prst="rect">
            <a:avLst/>
          </a:prstGeom>
        </p:spPr>
      </p:pic>
      <p:pic>
        <p:nvPicPr>
          <p:cNvPr id="17" name="Рисунок 16" descr="20200318_085132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 rot="20941716">
            <a:off x="0" y="4286232"/>
            <a:ext cx="3429024" cy="2571768"/>
          </a:xfrm>
          <a:prstGeom prst="rect">
            <a:avLst/>
          </a:prstGeom>
        </p:spPr>
      </p:pic>
      <p:pic>
        <p:nvPicPr>
          <p:cNvPr id="18" name="Рисунок 17" descr="20200318_085148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 rot="20981266">
            <a:off x="2460182" y="707638"/>
            <a:ext cx="2949831" cy="2212373"/>
          </a:xfrm>
          <a:prstGeom prst="rect">
            <a:avLst/>
          </a:prstGeom>
        </p:spPr>
      </p:pic>
      <p:pic>
        <p:nvPicPr>
          <p:cNvPr id="19" name="Рисунок 18" descr="20200318_092613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 rot="20879776">
            <a:off x="4115883" y="766913"/>
            <a:ext cx="2786050" cy="2089538"/>
          </a:xfrm>
          <a:prstGeom prst="rect">
            <a:avLst/>
          </a:prstGeom>
        </p:spPr>
      </p:pic>
      <p:pic>
        <p:nvPicPr>
          <p:cNvPr id="20" name="Рисунок 19" descr="20200318_092617.jp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 rot="21099012">
            <a:off x="-145321" y="839036"/>
            <a:ext cx="2857488" cy="2143116"/>
          </a:xfrm>
          <a:prstGeom prst="rect">
            <a:avLst/>
          </a:prstGeom>
        </p:spPr>
      </p:pic>
      <p:pic>
        <p:nvPicPr>
          <p:cNvPr id="14" name="Рисунок 13" descr="20200318_085043.jp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 rot="20925526">
            <a:off x="2933035" y="4187830"/>
            <a:ext cx="3659373" cy="2744530"/>
          </a:xfrm>
          <a:prstGeom prst="rect">
            <a:avLst/>
          </a:prstGeom>
        </p:spPr>
      </p:pic>
      <p:pic>
        <p:nvPicPr>
          <p:cNvPr id="11" name="Рисунок 10" descr="20200318_085034.jpg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 rot="21001397">
            <a:off x="3366957" y="2572168"/>
            <a:ext cx="2652615" cy="19894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5" name="Picture 4" descr="https://sun9-49.userapi.com/c850132/v850132498/1ed7ac/r6zSCL1l-O8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</p:spPr>
        </p:pic>
        <p:pic>
          <p:nvPicPr>
            <p:cNvPr id="6" name="Picture 2" descr="https://multiurok.ru/img/198379/image_5bd73dc2f171e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0" y="0"/>
              <a:ext cx="2769994" cy="1357298"/>
            </a:xfrm>
            <a:prstGeom prst="rect">
              <a:avLst/>
            </a:prstGeom>
            <a:noFill/>
          </p:spPr>
        </p:pic>
      </p:grp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196128104"/>
              </p:ext>
            </p:extLst>
          </p:nvPr>
        </p:nvGraphicFramePr>
        <p:xfrm>
          <a:off x="0" y="1094232"/>
          <a:ext cx="9144000" cy="5504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3360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173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10703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7456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Название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мероприятия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День недели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Классы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Результат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3533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b="1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Конкурс стенгазет - коллажей интересных фактов:</a:t>
                      </a:r>
                      <a:endParaRPr lang="ru-RU" sz="17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b="1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по математике (5-6 классы);</a:t>
                      </a:r>
                      <a:endParaRPr lang="ru-RU" sz="17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b="1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по физике (7-8 классы);</a:t>
                      </a:r>
                      <a:endParaRPr lang="ru-RU" sz="17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b="1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по информатике (9-11 классы)</a:t>
                      </a:r>
                      <a:endParaRPr lang="ru-RU" sz="17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Вторник,</a:t>
                      </a:r>
                      <a:endParaRPr lang="ru-RU" sz="17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16.03.2020</a:t>
                      </a:r>
                      <a:endParaRPr lang="ru-RU" sz="17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5-11 классы</a:t>
                      </a:r>
                      <a:endParaRPr lang="ru-RU" sz="17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u="sng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Победители: </a:t>
                      </a:r>
                      <a:endParaRPr lang="ru-RU" sz="17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u="sng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 математике:</a:t>
                      </a:r>
                      <a:endParaRPr lang="ru-RU" sz="17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Антонов </a:t>
                      </a:r>
                      <a:r>
                        <a:rPr lang="ru-RU" sz="170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Д., </a:t>
                      </a:r>
                      <a:r>
                        <a:rPr lang="ru-RU" sz="17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5а; Бусыгина </a:t>
                      </a:r>
                      <a:r>
                        <a:rPr lang="ru-RU" sz="170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Е., </a:t>
                      </a:r>
                      <a:r>
                        <a:rPr lang="ru-RU" sz="17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5б</a:t>
                      </a:r>
                      <a:endParaRPr lang="ru-RU" sz="17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Акишева </a:t>
                      </a:r>
                      <a:r>
                        <a:rPr lang="ru-RU" sz="170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К., </a:t>
                      </a:r>
                      <a:r>
                        <a:rPr lang="ru-RU" sz="17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6а;Кочерова </a:t>
                      </a:r>
                      <a:r>
                        <a:rPr lang="ru-RU" sz="170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Ю., </a:t>
                      </a:r>
                      <a:r>
                        <a:rPr lang="ru-RU" sz="17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6а; </a:t>
                      </a:r>
                      <a:endParaRPr lang="ru-RU" sz="17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Козлов М.,6б, </a:t>
                      </a:r>
                      <a:r>
                        <a:rPr lang="ru-RU" sz="1700" kern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Лукьянченков</a:t>
                      </a:r>
                      <a:r>
                        <a:rPr lang="ru-RU" sz="17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Е.,6б, </a:t>
                      </a:r>
                      <a:r>
                        <a:rPr lang="ru-RU" sz="1700" kern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Метелев</a:t>
                      </a:r>
                      <a:r>
                        <a:rPr lang="ru-RU" sz="17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А., 6б</a:t>
                      </a:r>
                      <a:endParaRPr lang="ru-RU" sz="17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u="sng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 физике:</a:t>
                      </a:r>
                      <a:endParaRPr lang="ru-RU" sz="17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Зуева </a:t>
                      </a:r>
                      <a:r>
                        <a:rPr lang="ru-RU" sz="170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А., </a:t>
                      </a:r>
                      <a:r>
                        <a:rPr lang="ru-RU" sz="17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7б</a:t>
                      </a:r>
                      <a:endParaRPr lang="ru-RU" sz="17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Верхоланцева</a:t>
                      </a:r>
                      <a:r>
                        <a:rPr lang="ru-RU" sz="17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Ю., 8а; Пономарева Д., 8б</a:t>
                      </a:r>
                      <a:endParaRPr lang="ru-RU" sz="17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u="sng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 информатике:</a:t>
                      </a:r>
                      <a:endParaRPr lang="ru-RU" sz="17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Лумпова</a:t>
                      </a:r>
                      <a:r>
                        <a:rPr lang="ru-RU" sz="17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70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В.,9а</a:t>
                      </a:r>
                      <a:endParaRPr lang="ru-RU" sz="17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3898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b="1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Конкурс «Лучшая тетрадь по математике»</a:t>
                      </a:r>
                      <a:endParaRPr lang="ru-RU" sz="17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(учителя математики МО)</a:t>
                      </a:r>
                      <a:endParaRPr lang="ru-RU" sz="17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Вторник,</a:t>
                      </a:r>
                      <a:endParaRPr lang="ru-RU" sz="17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16.03.2020</a:t>
                      </a:r>
                      <a:endParaRPr lang="ru-RU" sz="17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5-11 классы</a:t>
                      </a:r>
                      <a:endParaRPr lang="ru-RU" sz="17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5а: </a:t>
                      </a:r>
                      <a:r>
                        <a:rPr lang="ru-RU" sz="1700" kern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Русакова</a:t>
                      </a:r>
                      <a:r>
                        <a:rPr lang="ru-RU" sz="17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70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Ю.; </a:t>
                      </a:r>
                      <a:r>
                        <a:rPr lang="ru-RU" sz="17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5б: Князева К.</a:t>
                      </a:r>
                      <a:endParaRPr lang="ru-RU" sz="17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6а: </a:t>
                      </a:r>
                      <a:r>
                        <a:rPr lang="ru-RU" sz="1700" kern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Французова</a:t>
                      </a:r>
                      <a:r>
                        <a:rPr lang="ru-RU" sz="17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Ю.</a:t>
                      </a:r>
                      <a:endParaRPr lang="ru-RU" sz="17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7а: </a:t>
                      </a:r>
                      <a:r>
                        <a:rPr lang="ru-RU" sz="1700" kern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Лавренова</a:t>
                      </a:r>
                      <a:r>
                        <a:rPr lang="ru-RU" sz="17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70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К.</a:t>
                      </a:r>
                      <a:endParaRPr lang="ru-RU" sz="17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8а: Березина А.; 8б: Липко С. </a:t>
                      </a:r>
                      <a:endParaRPr lang="ru-RU" sz="17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9а: Ахметова </a:t>
                      </a:r>
                      <a:r>
                        <a:rPr lang="ru-RU" sz="17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С.</a:t>
                      </a:r>
                      <a:endParaRPr lang="ru-RU" sz="17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10: Серова </a:t>
                      </a:r>
                      <a:r>
                        <a:rPr lang="ru-RU" sz="17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А.</a:t>
                      </a:r>
                      <a:endParaRPr lang="ru-RU" sz="17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11: Плотницкая А.</a:t>
                      </a:r>
                      <a:endParaRPr lang="ru-RU" sz="17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11" name="Picture 4" descr="https://sun9-49.userapi.com/c850132/v850132498/1ed7ac/r6zSCL1l-O8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</p:spPr>
        </p:pic>
        <p:pic>
          <p:nvPicPr>
            <p:cNvPr id="13" name="Picture 2" descr="https://multiurok.ru/img/198379/image_5bd73dc2f171e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0" y="0"/>
              <a:ext cx="2769994" cy="1357298"/>
            </a:xfrm>
            <a:prstGeom prst="rect">
              <a:avLst/>
            </a:prstGeom>
            <a:noFill/>
          </p:spPr>
        </p:pic>
      </p:grpSp>
      <p:pic>
        <p:nvPicPr>
          <p:cNvPr id="15" name="Рисунок 14" descr="20200313_103934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42844" y="4429132"/>
            <a:ext cx="2214578" cy="19566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 descr="20200317_162821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786314" y="3946901"/>
            <a:ext cx="4357686" cy="29110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Рисунок 16" descr="20200317_162840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5769070">
            <a:off x="3549079" y="1937020"/>
            <a:ext cx="2251391" cy="16885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Рисунок 17" descr="20200318_092519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2428860" y="4214818"/>
            <a:ext cx="2214578" cy="24518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Рисунок 18" descr="20200318_092636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0" y="1428736"/>
            <a:ext cx="3614612" cy="27109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" name="Рисунок 19" descr="20200318_092711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 rot="5681814">
            <a:off x="6948357" y="1441281"/>
            <a:ext cx="2400443" cy="18003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" name="Рисунок 20" descr="20200318_092728.jp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 rot="5690142">
            <a:off x="5150605" y="1666964"/>
            <a:ext cx="2461396" cy="18460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000364" y="142852"/>
            <a:ext cx="5643602" cy="1125757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u="sng" dirty="0">
                <a:latin typeface="Times New Roman" pitchFamily="18" charset="0"/>
                <a:ea typeface="Calibri"/>
                <a:cs typeface="Times New Roman" pitchFamily="18" charset="0"/>
              </a:rPr>
              <a:t>Работы, в рамках конкурса рисунков, ребусов, задач, кроссвордов, моделей стереометрических тел «МИФ вокруг нас»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6" name="Picture 4" descr="https://sun9-49.userapi.com/c850132/v850132498/1ed7ac/r6zSCL1l-O8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</p:spPr>
        </p:pic>
        <p:pic>
          <p:nvPicPr>
            <p:cNvPr id="7" name="Picture 2" descr="https://multiurok.ru/img/198379/image_5bd73dc2f171e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0" y="0"/>
              <a:ext cx="2769994" cy="1357298"/>
            </a:xfrm>
            <a:prstGeom prst="rect">
              <a:avLst/>
            </a:prstGeom>
            <a:noFill/>
          </p:spPr>
        </p:pic>
      </p:grp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428737"/>
          <a:ext cx="9144000" cy="53565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478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2845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157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9291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7555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Название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мероприятия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День недели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Классы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Результат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811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Конкурс «Лучший решатель ОГЭ или ЕГЭ» 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(по результатам ВШТ) по предметам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(учителя МО)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Среда – вторник,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11-16 марта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9-11 классы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u="sng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 математика: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Гуляев С. (профильный уровень), </a:t>
                      </a: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Матевосян 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В. (базовый уровень);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u="sng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 физика: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Измайлов Д.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 математика</a:t>
                      </a:r>
                      <a:r>
                        <a:rPr lang="ru-RU" sz="1400" u="sng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: 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Тимофеев А. 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(профильный уровень);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Евдокимова 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Е. 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(базовый уровень)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u="sng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 математика: </a:t>
                      </a:r>
                      <a:r>
                        <a:rPr lang="ru-RU" sz="1400" kern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Кезиков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А., Гуляева А., </a:t>
                      </a:r>
                      <a:r>
                        <a:rPr lang="ru-RU" sz="1400" kern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Надежина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А.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u="sng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 информатика: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kern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Надежина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А., Ахметова С.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u="sng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 физика: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Васильев В.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8301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Конкурс рисунков, ребусов, задач, кроссвордов, моделей стереометрических тел «МИФ вокруг нас»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(учителя математики МО)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Среда – вторник,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11-16 марта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5-11 классы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u="sng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Победители: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u="sng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</a:t>
                      </a:r>
                      <a:r>
                        <a:rPr lang="ru-RU" sz="1400" u="sng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«Самая необычная стереометрическая фигура»</a:t>
                      </a:r>
                      <a:r>
                        <a:rPr lang="ru-RU" sz="1400" u="sng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: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место: Зайцева </a:t>
                      </a: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А., 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7а; 2 место: </a:t>
                      </a:r>
                      <a:r>
                        <a:rPr lang="ru-RU" sz="1400" kern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Захарина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К., 7а;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 место: </a:t>
                      </a:r>
                      <a:r>
                        <a:rPr lang="ru-RU" sz="1400" kern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Шишигин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И., 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Першин </a:t>
                      </a: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Н.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место: </a:t>
                      </a:r>
                      <a:r>
                        <a:rPr lang="ru-RU" sz="1400" kern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Верхоланцева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Ю.,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8а;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место: </a:t>
                      </a:r>
                      <a:r>
                        <a:rPr lang="ru-RU" sz="1400" kern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Надежина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Анастасия, 9а; Ахметова </a:t>
                      </a: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С., 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9а;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место: Андреева В., 10;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 место: </a:t>
                      </a:r>
                      <a:r>
                        <a:rPr lang="ru-RU" sz="1400" kern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Лумпова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В., 9а.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u="sng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ребусы: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Антонов </a:t>
                      </a: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В., 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7б</a:t>
                      </a: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; </a:t>
                      </a:r>
                      <a:r>
                        <a:rPr lang="ru-RU" sz="1400" kern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Яворович</a:t>
                      </a: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В., 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7б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Зенков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В., 8б; </a:t>
                      </a:r>
                      <a:r>
                        <a:rPr lang="ru-RU" sz="1400" kern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Матосян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Р., 8б; </a:t>
                      </a:r>
                      <a:r>
                        <a:rPr lang="ru-RU" sz="1400" kern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Кезиков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А., 9б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u="sng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кроссворды: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место: </a:t>
                      </a:r>
                      <a:r>
                        <a:rPr lang="ru-RU" sz="1400" kern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Дадурян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С., </a:t>
                      </a: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11; 2 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место: Агапова П., 8б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5" name="Picture 4" descr="https://sun9-49.userapi.com/c850132/v850132498/1ed7ac/r6zSCL1l-O8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</p:spPr>
        </p:pic>
        <p:pic>
          <p:nvPicPr>
            <p:cNvPr id="6" name="Picture 2" descr="https://multiurok.ru/img/198379/image_5bd73dc2f171e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0" y="0"/>
              <a:ext cx="2769994" cy="1357298"/>
            </a:xfrm>
            <a:prstGeom prst="rect">
              <a:avLst/>
            </a:prstGeom>
            <a:noFill/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75704"/>
            <a:ext cx="3929090" cy="1143000"/>
          </a:xfrm>
          <a:solidFill>
            <a:srgbClr val="00B0F0"/>
          </a:solidFill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ВЫВОД: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715436" cy="4286280"/>
          </a:xfrm>
          <a:solidFill>
            <a:srgbClr val="00B0F0"/>
          </a:solidFill>
        </p:spPr>
        <p:txBody>
          <a:bodyPr>
            <a:normAutofit lnSpcReduction="10000"/>
          </a:bodyPr>
          <a:lstStyle/>
          <a:p>
            <a:pPr algn="ctr"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Все запланированные мероприятия предметной недели были подготовлены и проведены на хорошем уровне. </a:t>
            </a:r>
          </a:p>
          <a:p>
            <a:pPr algn="ctr"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На каждом мероприятии демонстрировалась наглядные материалы, учащимся на мероприятиях было интересно, все с азартом включались в работу. </a:t>
            </a:r>
          </a:p>
          <a:p>
            <a:pPr algn="ctr"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Охват участия школьников в предметной неделе 100%. </a:t>
            </a:r>
          </a:p>
        </p:txBody>
      </p:sp>
      <p:pic>
        <p:nvPicPr>
          <p:cNvPr id="7" name="Picture 2" descr="https://multiurok.ru/img/198379/image_5bd73dc2f171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3786182" cy="1428736"/>
          </a:xfrm>
          <a:prstGeom prst="rect">
            <a:avLst/>
          </a:prstGeom>
          <a:noFill/>
        </p:spPr>
      </p:pic>
      <p:pic>
        <p:nvPicPr>
          <p:cNvPr id="8" name="Picture 2" descr="https://multiurok.ru/img/198379/image_5bd73dc2f171e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72132" y="5626884"/>
            <a:ext cx="3571868" cy="12311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4" name="Picture 4" descr="https://sun9-49.userapi.com/c850132/v850132498/1ed7ac/r6zSCL1l-O8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</p:spPr>
        </p:pic>
        <p:pic>
          <p:nvPicPr>
            <p:cNvPr id="5" name="Picture 2" descr="https://multiurok.ru/img/198379/image_5bd73dc2f171e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0" y="0"/>
              <a:ext cx="2769994" cy="1357298"/>
            </a:xfrm>
            <a:prstGeom prst="rect">
              <a:avLst/>
            </a:prstGeom>
            <a:noFill/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643050"/>
            <a:ext cx="8229600" cy="4714908"/>
          </a:xfrm>
          <a:solidFill>
            <a:srgbClr val="00B0F0"/>
          </a:solidFill>
        </p:spPr>
        <p:txBody>
          <a:bodyPr>
            <a:no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 проведения недели: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повышение интереса к предметам: математика, информатика, физика, развития  познавательной активности и творческой инициативы обучающихся.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5" name="Picture 4" descr="https://sun9-49.userapi.com/c850132/v850132498/1ed7ac/r6zSCL1l-O8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</p:spPr>
        </p:pic>
        <p:pic>
          <p:nvPicPr>
            <p:cNvPr id="6" name="Picture 2" descr="https://multiurok.ru/img/198379/image_5bd73dc2f171e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0" y="0"/>
              <a:ext cx="2769994" cy="1357298"/>
            </a:xfrm>
            <a:prstGeom prst="rect">
              <a:avLst/>
            </a:prstGeom>
            <a:noFill/>
          </p:spPr>
        </p:pic>
      </p:grp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04580794"/>
              </p:ext>
            </p:extLst>
          </p:nvPr>
        </p:nvGraphicFramePr>
        <p:xfrm>
          <a:off x="214282" y="1428736"/>
          <a:ext cx="8715436" cy="49560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17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859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7163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78608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268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Название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мероприятия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День недели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Классы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Результат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Открытие недели «МИФ вокруг нас»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(учителя МО)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Среда,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11.03.2020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5-11 классы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Каждый класс проинформирован о мероприятиях недели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Викторина по математике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(5а – Усольцева М.Н.;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5б – </a:t>
                      </a:r>
                      <a:r>
                        <a:rPr lang="ru-RU" sz="1800" kern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Сеногноева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Ю.В.)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Среда,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11.03.2020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ru-RU" sz="18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5-е классы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5а: 1 место: команда «Комета»; 2 место – команда «Математики»;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5б: победитель Белова Н. 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«Своя игра» по математике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(Бурмистрова Е.Ю.)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Среда,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11.03.2020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6б, 8б классы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6б класс: 1 место: команда девочек «Острые углы»; 2 место – команда мальчиков «Альфа».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8б класс: 1 место «Тангенсы - котангенсы»; 2 место – команда «Треугольники»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20200311_08132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grpSp>
        <p:nvGrpSpPr>
          <p:cNvPr id="4" name="Группа 3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5" name="Picture 4" descr="https://sun9-49.userapi.com/c850132/v850132498/1ed7ac/r6zSCL1l-O8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</p:spPr>
        </p:pic>
        <p:pic>
          <p:nvPicPr>
            <p:cNvPr id="6" name="Picture 2" descr="https://multiurok.ru/img/198379/image_5bd73dc2f171e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0" y="0"/>
              <a:ext cx="2769994" cy="1357298"/>
            </a:xfrm>
            <a:prstGeom prst="rect">
              <a:avLst/>
            </a:prstGeom>
            <a:noFill/>
          </p:spPr>
        </p:pic>
      </p:grp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88FCBE95-55DE-402B-B689-563B4C999AC1}"/>
              </a:ext>
            </a:extLst>
          </p:cNvPr>
          <p:cNvSpPr/>
          <p:nvPr/>
        </p:nvSpPr>
        <p:spPr>
          <a:xfrm>
            <a:off x="4300864" y="16705"/>
            <a:ext cx="4402832" cy="1754326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«СВОЯ ИГРА» ПО МАТЕМАТИКЕ</a:t>
            </a:r>
            <a:endParaRPr lang="ru-RU" sz="3600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в 6б, 8б классах</a:t>
            </a:r>
            <a:endParaRPr lang="ru-RU" sz="3600" b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20200311_08224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5400000">
            <a:off x="5269316" y="2983316"/>
            <a:ext cx="4428210" cy="33211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20200311_112552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0" y="4046984"/>
            <a:ext cx="3748021" cy="2811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20200311_114818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428596" y="1857364"/>
            <a:ext cx="4214842" cy="26645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20200311_183101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3643306" y="3857628"/>
            <a:ext cx="3222227" cy="23148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C29CAAE-D4B6-4FB6-98AD-7FE894348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49181ECD-DB15-480A-A870-0FDEEDF646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0B478589-07BC-45E0-A5C9-3289895A7B36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6439" y="0"/>
            <a:ext cx="9144000" cy="6857999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D9139FD2-F14A-4B1A-A51E-CCBE03BAD5F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18490" y="1897085"/>
            <a:ext cx="3708157" cy="49442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88FCBE95-55DE-402B-B689-563B4C999AC1}"/>
              </a:ext>
            </a:extLst>
          </p:cNvPr>
          <p:cNvSpPr/>
          <p:nvPr/>
        </p:nvSpPr>
        <p:spPr>
          <a:xfrm>
            <a:off x="4300864" y="16705"/>
            <a:ext cx="4402832" cy="1754326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ВИКТОРИНА ПО МАТЕМАТИКЕ </a:t>
            </a:r>
          </a:p>
          <a:p>
            <a:pPr algn="ctr"/>
            <a:r>
              <a:rPr lang="ru-RU" sz="3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5-х классах</a:t>
            </a:r>
          </a:p>
        </p:txBody>
      </p:sp>
      <p:pic>
        <p:nvPicPr>
          <p:cNvPr id="11" name="Рисунок 10" descr="qakW8_hv8nk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14282" y="4286232"/>
            <a:ext cx="3429023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60BBCA32-977C-4509-9BF5-87A2F813213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86116" y="2725723"/>
            <a:ext cx="3099208" cy="41322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q9iYG1j3TMo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0" y="1500174"/>
            <a:ext cx="3810026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36976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5" name="Picture 4" descr="https://sun9-49.userapi.com/c850132/v850132498/1ed7ac/r6zSCL1l-O8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</p:spPr>
        </p:pic>
        <p:pic>
          <p:nvPicPr>
            <p:cNvPr id="6" name="Picture 2" descr="https://multiurok.ru/img/198379/image_5bd73dc2f171e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0" y="0"/>
              <a:ext cx="2769994" cy="1357298"/>
            </a:xfrm>
            <a:prstGeom prst="rect">
              <a:avLst/>
            </a:prstGeom>
            <a:noFill/>
          </p:spPr>
        </p:pic>
      </p:grp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05427910"/>
              </p:ext>
            </p:extLst>
          </p:nvPr>
        </p:nvGraphicFramePr>
        <p:xfrm>
          <a:off x="0" y="1613656"/>
          <a:ext cx="9144000" cy="48148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76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9256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0316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06065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9286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Название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мероприятия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День недели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Классы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2200" dirty="0">
                          <a:latin typeface="Times New Roman" pitchFamily="18" charset="0"/>
                          <a:cs typeface="Times New Roman" pitchFamily="18" charset="0"/>
                        </a:rPr>
                        <a:t>Результат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b="1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«Своя игра»</a:t>
                      </a:r>
                      <a:endParaRPr lang="ru-RU" sz="17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</a:t>
                      </a:r>
                      <a:r>
                        <a:rPr lang="ru-RU" sz="1700" kern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Обыскалова</a:t>
                      </a:r>
                      <a:r>
                        <a:rPr lang="ru-RU" sz="17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Г.В.)</a:t>
                      </a:r>
                      <a:endParaRPr lang="ru-RU" sz="17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Среда,</a:t>
                      </a:r>
                      <a:endParaRPr lang="ru-RU" sz="17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11.03.2020</a:t>
                      </a:r>
                      <a:endParaRPr lang="ru-RU" sz="17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ru-RU" sz="17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 класс</a:t>
                      </a:r>
                      <a:endParaRPr lang="ru-RU" sz="17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Команда победителей:  Мальцева </a:t>
                      </a:r>
                      <a:r>
                        <a:rPr lang="ru-RU" sz="17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Е., </a:t>
                      </a:r>
                      <a:r>
                        <a:rPr lang="ru-RU" sz="17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Шишигина</a:t>
                      </a:r>
                      <a:r>
                        <a:rPr lang="ru-RU" sz="17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7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С., </a:t>
                      </a:r>
                      <a:r>
                        <a:rPr lang="ru-RU" sz="17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Тельцов </a:t>
                      </a:r>
                      <a:r>
                        <a:rPr lang="ru-RU" sz="17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М., </a:t>
                      </a:r>
                      <a:r>
                        <a:rPr lang="ru-RU" sz="17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Викулов</a:t>
                      </a:r>
                      <a:r>
                        <a:rPr lang="ru-RU" sz="17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7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Д., </a:t>
                      </a:r>
                      <a:r>
                        <a:rPr lang="ru-RU" sz="17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Турлубеков</a:t>
                      </a:r>
                      <a:r>
                        <a:rPr lang="ru-RU" sz="17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7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Д.,  </a:t>
                      </a:r>
                      <a:r>
                        <a:rPr lang="ru-RU" sz="17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Перова </a:t>
                      </a:r>
                      <a:r>
                        <a:rPr lang="ru-RU" sz="17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А., </a:t>
                      </a:r>
                      <a:r>
                        <a:rPr lang="ru-RU" sz="17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Черепанов </a:t>
                      </a:r>
                      <a:r>
                        <a:rPr lang="ru-RU" sz="17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В., </a:t>
                      </a:r>
                      <a:r>
                        <a:rPr lang="ru-RU" sz="17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Фирсов </a:t>
                      </a:r>
                      <a:r>
                        <a:rPr lang="ru-RU" sz="17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Д., </a:t>
                      </a:r>
                      <a:r>
                        <a:rPr lang="ru-RU" sz="17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Скоробогатов </a:t>
                      </a:r>
                      <a:r>
                        <a:rPr lang="ru-RU" sz="17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Н.</a:t>
                      </a:r>
                      <a:endParaRPr lang="ru-RU" sz="17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b="1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«Конкурс моделирования объемных тел» в рамках  урока геометрии и ПК «Наглядная геометрия»</a:t>
                      </a:r>
                      <a:endParaRPr lang="ru-RU" sz="17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(Бурмистрова Е.Ю.)</a:t>
                      </a:r>
                      <a:endParaRPr lang="ru-RU" sz="17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Четверг,</a:t>
                      </a:r>
                      <a:endParaRPr lang="ru-RU" sz="17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12.03.2020</a:t>
                      </a:r>
                      <a:endParaRPr lang="ru-RU" sz="17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6б, 11 класс</a:t>
                      </a:r>
                      <a:endParaRPr lang="ru-RU" sz="17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Победители:</a:t>
                      </a:r>
                      <a:endParaRPr lang="ru-RU" sz="17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6б: </a:t>
                      </a:r>
                      <a:r>
                        <a:rPr lang="ru-RU" sz="1700" kern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Вянске</a:t>
                      </a:r>
                      <a:r>
                        <a:rPr lang="ru-RU" sz="17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Д., Козлов М., Толстогузова В., </a:t>
                      </a:r>
                      <a:r>
                        <a:rPr lang="ru-RU" sz="1700" kern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Сильнягин</a:t>
                      </a:r>
                      <a:r>
                        <a:rPr lang="ru-RU" sz="17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Д., </a:t>
                      </a:r>
                      <a:r>
                        <a:rPr lang="ru-RU" sz="1700" kern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Склюев</a:t>
                      </a:r>
                      <a:r>
                        <a:rPr lang="ru-RU" sz="17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Е., </a:t>
                      </a:r>
                      <a:r>
                        <a:rPr lang="ru-RU" sz="1700" kern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Кажаева</a:t>
                      </a:r>
                      <a:r>
                        <a:rPr lang="ru-RU" sz="17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К.</a:t>
                      </a:r>
                      <a:endParaRPr lang="ru-RU" sz="17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11: Измайлов Д., </a:t>
                      </a:r>
                      <a:r>
                        <a:rPr lang="ru-RU" sz="1700" kern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Патрахин</a:t>
                      </a:r>
                      <a:r>
                        <a:rPr lang="ru-RU" sz="17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С., Матевосян В.</a:t>
                      </a:r>
                      <a:endParaRPr lang="ru-RU" sz="17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b="1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Моделирование объемных фигур в рамках ПК «Наглядная геометрия»</a:t>
                      </a:r>
                      <a:endParaRPr lang="ru-RU" sz="17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(Усольцева М.Н.)</a:t>
                      </a:r>
                      <a:endParaRPr lang="ru-RU" sz="17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Четверг,</a:t>
                      </a:r>
                      <a:endParaRPr lang="ru-RU" sz="17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12.03.2020</a:t>
                      </a:r>
                      <a:endParaRPr lang="ru-RU" sz="17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6а</a:t>
                      </a:r>
                      <a:endParaRPr lang="ru-RU" sz="17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Создали фигуры: Космачев А., </a:t>
                      </a:r>
                      <a:r>
                        <a:rPr lang="ru-RU" sz="17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Исраелян</a:t>
                      </a:r>
                      <a:r>
                        <a:rPr lang="ru-RU" sz="17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Ш., </a:t>
                      </a:r>
                      <a:r>
                        <a:rPr lang="ru-RU" sz="17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Матосян</a:t>
                      </a:r>
                      <a:r>
                        <a:rPr lang="ru-RU" sz="17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М., </a:t>
                      </a:r>
                      <a:r>
                        <a:rPr lang="ru-RU" sz="17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Склюев</a:t>
                      </a:r>
                      <a:r>
                        <a:rPr lang="ru-RU" sz="17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Е., </a:t>
                      </a:r>
                      <a:r>
                        <a:rPr lang="ru-RU" sz="17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Французова</a:t>
                      </a:r>
                      <a:r>
                        <a:rPr lang="ru-RU" sz="17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Л., Солнцева А., Кочерова Ю., </a:t>
                      </a:r>
                      <a:r>
                        <a:rPr lang="ru-RU" sz="17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Шерстнева</a:t>
                      </a:r>
                      <a:r>
                        <a:rPr lang="ru-RU" sz="17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В., </a:t>
                      </a:r>
                      <a:r>
                        <a:rPr lang="ru-RU" sz="17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Костюкова</a:t>
                      </a:r>
                      <a:r>
                        <a:rPr lang="ru-RU" sz="17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А., Беляева О., </a:t>
                      </a:r>
                      <a:r>
                        <a:rPr lang="ru-RU" sz="17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Клюсова</a:t>
                      </a:r>
                      <a:r>
                        <a:rPr lang="ru-RU" sz="17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Л.</a:t>
                      </a:r>
                      <a:endParaRPr lang="ru-RU" sz="17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20200312_07592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3751513">
            <a:off x="5634543" y="4660089"/>
            <a:ext cx="1954765" cy="1466074"/>
          </a:xfrm>
        </p:spPr>
      </p:pic>
      <p:pic>
        <p:nvPicPr>
          <p:cNvPr id="4" name="Picture 4" descr="https://sun9-49.userapi.com/c850132/v850132498/1ed7ac/r6zSCL1l-O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20200312_07593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3751513">
            <a:off x="-130878" y="376154"/>
            <a:ext cx="2443928" cy="18329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20200312_08191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3751513">
            <a:off x="5994284" y="3920859"/>
            <a:ext cx="2961973" cy="22214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20200312_081955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3751513">
            <a:off x="3973925" y="3920859"/>
            <a:ext cx="2961973" cy="22214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20200312_082056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 rot="3751513">
            <a:off x="3016469" y="391684"/>
            <a:ext cx="2508200" cy="18811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 descr="20200313_103647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 rot="3751513">
            <a:off x="1687909" y="3920860"/>
            <a:ext cx="2961973" cy="22214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 descr="20200313_105750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 rot="3751513">
            <a:off x="-455231" y="3920860"/>
            <a:ext cx="2961973" cy="22214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 descr="20200313_105948.jp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 rot="3751513">
            <a:off x="1379444" y="414747"/>
            <a:ext cx="2603648" cy="19527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20200312_082045.jp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 rot="3751513">
            <a:off x="4883496" y="261422"/>
            <a:ext cx="2560406" cy="19203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Рисунок 16" descr="20200312_080020.jpg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 rot="3927857">
            <a:off x="6842883" y="331277"/>
            <a:ext cx="2619361" cy="19645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571744"/>
            <a:ext cx="9144000" cy="707886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«КОНКУРС МОДЕЛИРОВАНИЯ ОБЪЕМНЫХ ТЕЛ» В РАМКАХ  УРОКА ГЕОМЕТРИИ И ПК «НАГЛЯДНАЯ ГЕОМЕТРИЯ»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20200312_07592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3751513">
            <a:off x="5634543" y="4660089"/>
            <a:ext cx="1954765" cy="1466074"/>
          </a:xfrm>
        </p:spPr>
      </p:pic>
      <p:pic>
        <p:nvPicPr>
          <p:cNvPr id="4" name="Picture 4" descr="https://sun9-49.userapi.com/c850132/v850132498/1ed7ac/r6zSCL1l-O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857496"/>
            <a:ext cx="9144000" cy="707886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МОДЕЛИРОВАНИЯ ОБЪЕМНЫХ ТЕЛ В РАМКАХ ПК «НАГЛЯДНАЯ ГЕОМЕТРИЯ», 6а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Рисунок 17" descr="3JB_Q2tWY3Q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857752" y="1"/>
            <a:ext cx="3950430" cy="26431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Рисунок 18" descr="GDZ0J3n3Y-I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3714752"/>
            <a:ext cx="4286248" cy="29628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" name="Рисунок 19" descr="hzWC737Wbcs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857752" y="3714752"/>
            <a:ext cx="4286248" cy="29628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" name="Рисунок 20" descr="SlQfcz7rAF0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85720" y="0"/>
            <a:ext cx="3950430" cy="26431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5" name="Picture 4" descr="https://sun9-49.userapi.com/c850132/v850132498/1ed7ac/r6zSCL1l-O8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</p:spPr>
        </p:pic>
        <p:pic>
          <p:nvPicPr>
            <p:cNvPr id="6" name="Picture 2" descr="https://multiurok.ru/img/198379/image_5bd73dc2f171e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0" y="0"/>
              <a:ext cx="2769994" cy="1357298"/>
            </a:xfrm>
            <a:prstGeom prst="rect">
              <a:avLst/>
            </a:prstGeom>
            <a:noFill/>
          </p:spPr>
        </p:pic>
      </p:grp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69668669"/>
              </p:ext>
            </p:extLst>
          </p:nvPr>
        </p:nvGraphicFramePr>
        <p:xfrm>
          <a:off x="0" y="1428736"/>
          <a:ext cx="9144000" cy="4742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011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890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8588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92892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7143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Название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мероприятия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День недели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Классы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Результат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Интеллектуальный 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Марафон «МИФ вокруг нас» </a:t>
                      </a:r>
                      <a:r>
                        <a:rPr lang="ru-RU" sz="16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по: 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алгебре (Усольцева М.Н.), 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геометрии (Бурмистрова Е.Ю.), 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реальной математике (Обыскалова Г.В.), 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физике (Сеногноева Ю.В.), 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информатике (Степочкина Ю.А.)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Четверг,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12.03.2020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ru-RU" sz="16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9-11 классы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ru-RU" sz="16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место: 11 класс (43 балла);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1000"/>
                        </a:spcAft>
                      </a:pPr>
                      <a:r>
                        <a:rPr lang="ru-RU" sz="16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место:10 класс (37 баллов);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1000"/>
                        </a:spcAft>
                      </a:pPr>
                      <a:r>
                        <a:rPr lang="ru-RU" sz="16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место: 9б класс (36,5 баллов);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1000"/>
                        </a:spcAft>
                      </a:pPr>
                      <a:r>
                        <a:rPr lang="ru-RU" sz="16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 место: 9а класс (33,5 балла)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Викторина “Электромагнитные колебания и волны” </a:t>
                      </a:r>
                      <a:r>
                        <a:rPr lang="ru-RU" sz="16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(Сеногноева Ю.В.)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Пятница,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13.03.2020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 классы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место: 9б (4 балла);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место: 9а (3 балла)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«Аукцион» по теме: «Площадь треугольника»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(Обыскалова Г.В., Бурмистрова Е.Ю.)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Пятница,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13.03.2020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9-11 классы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победители: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9а класс: Ахметова </a:t>
                      </a:r>
                      <a:r>
                        <a:rPr lang="ru-RU" sz="160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С.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9б класс: Гусев С., </a:t>
                      </a:r>
                      <a:r>
                        <a:rPr lang="ru-RU" sz="1600" kern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Кезиков</a:t>
                      </a: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А.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 класс: Гуляев С., </a:t>
                      </a:r>
                      <a:r>
                        <a:rPr lang="ru-RU" sz="1600" kern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Яклюшина</a:t>
                      </a: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Н., Овчаренко Д</a:t>
                      </a:r>
                      <a:r>
                        <a:rPr lang="ru-RU" sz="160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984</TotalTime>
  <Words>1132</Words>
  <Application>Microsoft Office PowerPoint</Application>
  <PresentationFormat>Экран (4:3)</PresentationFormat>
  <Paragraphs>198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Цель проведения недели:  повышение интереса к предметам: математика, информатика, физика, развития  познавательной активности и творческой инициативы обучающихся.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ВЫВОД: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Неделя математики и информатики  декабрь 2014</dc:title>
  <dc:creator>322</dc:creator>
  <cp:lastModifiedBy>иваныч</cp:lastModifiedBy>
  <cp:revision>224</cp:revision>
  <cp:lastPrinted>2019-03-26T05:57:51Z</cp:lastPrinted>
  <dcterms:created xsi:type="dcterms:W3CDTF">2014-12-24T11:20:35Z</dcterms:created>
  <dcterms:modified xsi:type="dcterms:W3CDTF">2020-03-20T17:14:36Z</dcterms:modified>
</cp:coreProperties>
</file>