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1" r:id="rId3"/>
    <p:sldId id="282" r:id="rId4"/>
    <p:sldId id="257" r:id="rId5"/>
    <p:sldId id="274" r:id="rId6"/>
    <p:sldId id="279" r:id="rId7"/>
    <p:sldId id="278" r:id="rId8"/>
    <p:sldId id="280" r:id="rId9"/>
    <p:sldId id="258" r:id="rId10"/>
    <p:sldId id="259" r:id="rId11"/>
    <p:sldId id="260" r:id="rId12"/>
    <p:sldId id="291" r:id="rId13"/>
    <p:sldId id="283" r:id="rId14"/>
    <p:sldId id="284" r:id="rId15"/>
    <p:sldId id="285" r:id="rId16"/>
    <p:sldId id="286" r:id="rId17"/>
    <p:sldId id="287" r:id="rId18"/>
    <p:sldId id="288" r:id="rId19"/>
    <p:sldId id="289" r:id="rId20"/>
    <p:sldId id="29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67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01.04.2019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1000" r="-11000"/>
          </a:stretch>
        </a:blipFill>
        <a:effectLst/>
      </p:bgPr>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01.04.2019</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6000"/>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9792" y="1196752"/>
            <a:ext cx="5871564" cy="2783232"/>
          </a:xfrm>
        </p:spPr>
        <p:txBody>
          <a:bodyPr>
            <a:normAutofit fontScale="90000"/>
          </a:bodyPr>
          <a:lstStyle/>
          <a:p>
            <a:r>
              <a:rPr lang="ru-RU" sz="4800" i="1" dirty="0" smtClean="0">
                <a:solidFill>
                  <a:schemeClr val="accent5">
                    <a:lumMod val="25000"/>
                    <a:lumOff val="75000"/>
                  </a:schemeClr>
                </a:solidFill>
                <a:effectLst>
                  <a:outerShdw blurRad="38100" dist="38100" dir="2700000" algn="tl">
                    <a:srgbClr val="000000">
                      <a:alpha val="43137"/>
                    </a:srgbClr>
                  </a:outerShdw>
                </a:effectLst>
              </a:rPr>
              <a:t>Телевидение -  </a:t>
            </a:r>
            <a:r>
              <a:rPr lang="ru-RU" sz="4800" i="1" dirty="0" smtClean="0">
                <a:solidFill>
                  <a:schemeClr val="accent5">
                    <a:lumMod val="25000"/>
                    <a:lumOff val="75000"/>
                  </a:schemeClr>
                </a:solidFill>
                <a:effectLst>
                  <a:outerShdw blurRad="38100" dist="38100" dir="2700000" algn="tl">
                    <a:srgbClr val="000000">
                      <a:alpha val="43137"/>
                    </a:srgbClr>
                  </a:outerShdw>
                </a:effectLst>
              </a:rPr>
              <a:t>пространство культуры.</a:t>
            </a:r>
            <a:r>
              <a:rPr lang="fr-FR" sz="4800" i="1" dirty="0" smtClean="0">
                <a:solidFill>
                  <a:schemeClr val="accent5">
                    <a:lumMod val="25000"/>
                    <a:lumOff val="75000"/>
                  </a:schemeClr>
                </a:solidFill>
                <a:effectLst>
                  <a:outerShdw blurRad="38100" dist="38100" dir="2700000" algn="tl">
                    <a:srgbClr val="000000">
                      <a:alpha val="43137"/>
                    </a:srgbClr>
                  </a:outerShdw>
                </a:effectLst>
              </a:rPr>
              <a:t/>
            </a:r>
            <a:br>
              <a:rPr lang="fr-FR" sz="4800" i="1" dirty="0" smtClean="0">
                <a:solidFill>
                  <a:schemeClr val="accent5">
                    <a:lumMod val="25000"/>
                    <a:lumOff val="75000"/>
                  </a:schemeClr>
                </a:solidFill>
                <a:effectLst>
                  <a:outerShdw blurRad="38100" dist="38100" dir="2700000" algn="tl">
                    <a:srgbClr val="000000">
                      <a:alpha val="43137"/>
                    </a:srgbClr>
                  </a:outerShdw>
                </a:effectLst>
              </a:rPr>
            </a:br>
            <a:endParaRPr lang="ru-RU" dirty="0">
              <a:solidFill>
                <a:schemeClr val="accent5">
                  <a:lumMod val="25000"/>
                  <a:lumOff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00496" y="3143248"/>
            <a:ext cx="4857784" cy="3429024"/>
          </a:xfrm>
        </p:spPr>
        <p:style>
          <a:lnRef idx="1">
            <a:schemeClr val="accent3"/>
          </a:lnRef>
          <a:fillRef idx="2">
            <a:schemeClr val="accent3"/>
          </a:fillRef>
          <a:effectRef idx="1">
            <a:schemeClr val="accent3"/>
          </a:effectRef>
          <a:fontRef idx="minor">
            <a:schemeClr val="dk1"/>
          </a:fontRef>
        </p:style>
        <p:txBody>
          <a:bodyPr>
            <a:normAutofit/>
          </a:bodyPr>
          <a:lstStyle/>
          <a:p>
            <a:r>
              <a:rPr lang="ru-RU" dirty="0" smtClean="0"/>
              <a:t>Хроникальный (показывающий к.л. реальное событие)</a:t>
            </a:r>
          </a:p>
          <a:p>
            <a:r>
              <a:rPr lang="ru-RU" dirty="0" smtClean="0"/>
              <a:t>Монтажный (сделанный из снятых ранее материалов)</a:t>
            </a:r>
            <a:endParaRPr lang="ru-RU" dirty="0"/>
          </a:p>
        </p:txBody>
      </p:sp>
      <p:sp>
        <p:nvSpPr>
          <p:cNvPr id="4" name="Прямоугольник 3"/>
          <p:cNvSpPr/>
          <p:nvPr/>
        </p:nvSpPr>
        <p:spPr>
          <a:xfrm>
            <a:off x="2000232" y="357166"/>
            <a:ext cx="7332199" cy="2585323"/>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solidFill>
                  <a:schemeClr val="accent4">
                    <a:lumMod val="20000"/>
                    <a:lumOff val="80000"/>
                  </a:schemeClr>
                </a:solidFill>
                <a:effectLst>
                  <a:reflection blurRad="12700" stA="50000" endPos="50000" dist="5000" dir="5400000" sy="-100000" rotWithShape="0"/>
                </a:effectLst>
              </a:rPr>
              <a:t>Виды </a:t>
            </a:r>
          </a:p>
          <a:p>
            <a:pPr algn="ctr"/>
            <a:r>
              <a:rPr lang="ru-RU" sz="5400" b="1" cap="all" spc="0" dirty="0" smtClean="0">
                <a:ln w="0"/>
                <a:solidFill>
                  <a:schemeClr val="accent4">
                    <a:lumMod val="20000"/>
                    <a:lumOff val="80000"/>
                  </a:schemeClr>
                </a:solidFill>
                <a:effectLst>
                  <a:reflection blurRad="12700" stA="50000" endPos="50000" dist="5000" dir="5400000" sy="-100000" rotWithShape="0"/>
                </a:effectLst>
              </a:rPr>
              <a:t>документальных </a:t>
            </a:r>
          </a:p>
          <a:p>
            <a:pPr algn="ctr"/>
            <a:r>
              <a:rPr lang="ru-RU" sz="5400" b="1" cap="all" spc="0" dirty="0" smtClean="0">
                <a:ln w="0"/>
                <a:solidFill>
                  <a:schemeClr val="accent4">
                    <a:lumMod val="20000"/>
                    <a:lumOff val="80000"/>
                  </a:schemeClr>
                </a:solidFill>
                <a:effectLst>
                  <a:reflection blurRad="12700" stA="50000" endPos="50000" dist="5000" dir="5400000" sy="-100000" rotWithShape="0"/>
                </a:effectLst>
              </a:rPr>
              <a:t>фильмов</a:t>
            </a:r>
            <a:endParaRPr lang="ru-RU" sz="5400" b="1" cap="all" spc="0" dirty="0">
              <a:ln w="0"/>
              <a:solidFill>
                <a:schemeClr val="accent4">
                  <a:lumMod val="20000"/>
                  <a:lumOff val="80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36912"/>
            <a:ext cx="7992888" cy="3024336"/>
          </a:xfrm>
        </p:spPr>
        <p:style>
          <a:lnRef idx="1">
            <a:schemeClr val="accent2"/>
          </a:lnRef>
          <a:fillRef idx="2">
            <a:schemeClr val="accent2"/>
          </a:fillRef>
          <a:effectRef idx="1">
            <a:schemeClr val="accent2"/>
          </a:effectRef>
          <a:fontRef idx="minor">
            <a:schemeClr val="dk1"/>
          </a:fontRef>
        </p:style>
        <p:txBody>
          <a:bodyPr>
            <a:normAutofit/>
          </a:bodyPr>
          <a:lstStyle/>
          <a:p>
            <a:r>
              <a:rPr lang="ru-RU" dirty="0" smtClean="0"/>
              <a:t>Документальное (не игровое кино)-фиксирует, информирует зрителей о том, что они сами увидеть не могли</a:t>
            </a:r>
          </a:p>
          <a:p>
            <a:pPr>
              <a:buNone/>
            </a:pPr>
            <a:r>
              <a:rPr lang="ru-RU" dirty="0" smtClean="0"/>
              <a:t>Виды: фильм-портрет, путешествие, зарисовка и </a:t>
            </a:r>
            <a:r>
              <a:rPr lang="ru-RU" dirty="0" smtClean="0"/>
              <a:t>репортаж</a:t>
            </a:r>
            <a:endParaRPr lang="ru-RU" dirty="0" smtClean="0"/>
          </a:p>
        </p:txBody>
      </p:sp>
      <p:sp>
        <p:nvSpPr>
          <p:cNvPr id="5" name="Прямоугольник 4"/>
          <p:cNvSpPr/>
          <p:nvPr/>
        </p:nvSpPr>
        <p:spPr>
          <a:xfrm>
            <a:off x="571472" y="214290"/>
            <a:ext cx="7725063" cy="923330"/>
          </a:xfrm>
          <a:prstGeom prst="rect">
            <a:avLst/>
          </a:prstGeom>
          <a:noFill/>
        </p:spPr>
        <p:txBody>
          <a:bodyPr wrap="none" lIns="91440" tIns="45720" rIns="91440" bIns="45720">
            <a:spAutoFit/>
          </a:bodyPr>
          <a:lstStyle/>
          <a:p>
            <a:pPr algn="ctr"/>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Виды по содержанию</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340768"/>
            <a:ext cx="8606190" cy="4824536"/>
          </a:xfrm>
        </p:spPr>
        <p:style>
          <a:lnRef idx="1">
            <a:schemeClr val="accent2"/>
          </a:lnRef>
          <a:fillRef idx="2">
            <a:schemeClr val="accent2"/>
          </a:fillRef>
          <a:effectRef idx="1">
            <a:schemeClr val="accent2"/>
          </a:effectRef>
          <a:fontRef idx="minor">
            <a:schemeClr val="dk1"/>
          </a:fontRef>
        </p:style>
        <p:txBody>
          <a:bodyPr>
            <a:normAutofit/>
          </a:bodyPr>
          <a:lstStyle/>
          <a:p>
            <a:pPr>
              <a:buNone/>
            </a:pPr>
            <a:endParaRPr lang="ru-RU" dirty="0" smtClean="0"/>
          </a:p>
          <a:p>
            <a:r>
              <a:rPr lang="ru-RU" dirty="0" smtClean="0"/>
              <a:t>Научно-популярное кино-это рассказ о развитии науки и техники, о важнейших достижениях, представляющий интерес для широкой публики</a:t>
            </a:r>
          </a:p>
          <a:p>
            <a:pPr>
              <a:buNone/>
            </a:pPr>
            <a:r>
              <a:rPr lang="ru-RU" dirty="0" smtClean="0"/>
              <a:t>Виды: документирование явлений и процессов, графическое и объемное моделирование</a:t>
            </a:r>
          </a:p>
          <a:p>
            <a:r>
              <a:rPr lang="ru-RU" dirty="0" smtClean="0"/>
              <a:t> Учебные (познавательные фильмы)</a:t>
            </a:r>
            <a:endParaRPr lang="ru-RU" dirty="0"/>
          </a:p>
        </p:txBody>
      </p:sp>
      <p:sp>
        <p:nvSpPr>
          <p:cNvPr id="5" name="Прямоугольник 4"/>
          <p:cNvSpPr/>
          <p:nvPr/>
        </p:nvSpPr>
        <p:spPr>
          <a:xfrm>
            <a:off x="571472" y="214290"/>
            <a:ext cx="7725063" cy="923330"/>
          </a:xfrm>
          <a:prstGeom prst="rect">
            <a:avLst/>
          </a:prstGeom>
          <a:noFill/>
        </p:spPr>
        <p:txBody>
          <a:bodyPr wrap="none" lIns="91440" tIns="45720" rIns="91440" bIns="45720">
            <a:spAutoFit/>
          </a:bodyPr>
          <a:lstStyle/>
          <a:p>
            <a:pPr algn="ctr"/>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Виды по содержанию</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276600" y="188913"/>
            <a:ext cx="3402013" cy="579437"/>
          </a:xfrm>
          <a:prstGeom prst="rect">
            <a:avLst/>
          </a:prstGeom>
          <a:noFill/>
          <a:ln w="9525">
            <a:noFill/>
            <a:miter lim="800000"/>
            <a:headEnd/>
            <a:tailEnd/>
          </a:ln>
        </p:spPr>
        <p:txBody>
          <a:bodyPr wrap="none">
            <a:spAutoFit/>
          </a:bodyPr>
          <a:lstStyle/>
          <a:p>
            <a:r>
              <a:rPr lang="fr-FR" sz="3200" b="1" u="sng">
                <a:solidFill>
                  <a:srgbClr val="4A9337"/>
                </a:solidFill>
                <a:latin typeface="Verdana" pitchFamily="34" charset="0"/>
              </a:rPr>
              <a:t>Second Page :</a:t>
            </a:r>
            <a:endParaRPr lang="fr-FR" sz="3200" u="sng">
              <a:solidFill>
                <a:srgbClr val="4A9337"/>
              </a:solidFill>
            </a:endParaRPr>
          </a:p>
        </p:txBody>
      </p:sp>
      <p:sp>
        <p:nvSpPr>
          <p:cNvPr id="7171" name="Text Box 3"/>
          <p:cNvSpPr txBox="1">
            <a:spLocks noChangeArrowheads="1"/>
          </p:cNvSpPr>
          <p:nvPr/>
        </p:nvSpPr>
        <p:spPr bwMode="auto">
          <a:xfrm>
            <a:off x="1979613" y="1341438"/>
            <a:ext cx="6480175" cy="4319587"/>
          </a:xfrm>
          <a:prstGeom prst="rect">
            <a:avLst/>
          </a:prstGeom>
          <a:noFill/>
          <a:ln w="9525">
            <a:noFill/>
            <a:miter lim="800000"/>
            <a:headEnd/>
            <a:tailEnd/>
          </a:ln>
        </p:spPr>
        <p:txBody>
          <a:bodyPr lIns="180000" tIns="180000" rIns="180000" bIns="180000"/>
          <a:lstStyle/>
          <a:p>
            <a:pPr algn="just"/>
            <a:r>
              <a:rPr lang="fr-FR" sz="2000" b="1">
                <a:solidFill>
                  <a:srgbClr val="4A9337"/>
                </a:solidFill>
                <a:latin typeface="Verdana" pitchFamily="34" charset="0"/>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pic>
        <p:nvPicPr>
          <p:cNvPr id="7172" name="Picture 4" descr="C:\Users\Home\Desktop\img5.jpg"/>
          <p:cNvPicPr>
            <a:picLocks noChangeAspect="1" noChangeArrowheads="1"/>
          </p:cNvPicPr>
          <p:nvPr/>
        </p:nvPicPr>
        <p:blipFill>
          <a:blip r:embed="rId2" cstate="print"/>
          <a:srcRect/>
          <a:stretch>
            <a:fillRect/>
          </a:stretch>
        </p:blipFill>
        <p:spPr bwMode="auto">
          <a:xfrm>
            <a:off x="683568" y="381000"/>
            <a:ext cx="7952432" cy="59643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Home\Desktop\img12.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Home\Desktop\img14.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Home\Desktop\img15.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Home\Desktop\img16.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Home\Desktop\img17.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Home\Desktop\img18.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6000"/>
            <a:lum/>
          </a:blip>
          <a:srcRect/>
          <a:stretch>
            <a:fillRect l="-11000" r="-11000"/>
          </a:stretch>
        </a:blipFill>
        <a:effectLst/>
      </p:bgPr>
    </p:bg>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404664"/>
            <a:ext cx="8686800" cy="2520280"/>
          </a:xfrm>
        </p:spPr>
        <p:txBody>
          <a:bodyPr>
            <a:noAutofit/>
          </a:bodyPr>
          <a:lstStyle/>
          <a:p>
            <a:r>
              <a:rPr lang="ru-RU" sz="2400" dirty="0" smtClean="0">
                <a:solidFill>
                  <a:schemeClr val="accent6">
                    <a:lumMod val="75000"/>
                  </a:schemeClr>
                </a:solidFill>
              </a:rPr>
              <a:t>Благодаря </a:t>
            </a:r>
            <a:r>
              <a:rPr lang="ru-RU" sz="2400" dirty="0" smtClean="0">
                <a:solidFill>
                  <a:srgbClr val="C00000"/>
                </a:solidFill>
              </a:rPr>
              <a:t>кинематографу</a:t>
            </a:r>
            <a:r>
              <a:rPr lang="ru-RU" sz="2400" dirty="0" smtClean="0">
                <a:solidFill>
                  <a:schemeClr val="accent6">
                    <a:lumMod val="75000"/>
                  </a:schemeClr>
                </a:solidFill>
              </a:rPr>
              <a:t> изображение из </a:t>
            </a:r>
            <a:r>
              <a:rPr lang="ru-RU" sz="2400" dirty="0" smtClean="0">
                <a:solidFill>
                  <a:srgbClr val="C00000"/>
                </a:solidFill>
              </a:rPr>
              <a:t>театров</a:t>
            </a:r>
            <a:r>
              <a:rPr lang="ru-RU" sz="2400" dirty="0" smtClean="0">
                <a:solidFill>
                  <a:schemeClr val="accent6">
                    <a:lumMod val="75000"/>
                  </a:schemeClr>
                </a:solidFill>
              </a:rPr>
              <a:t> и кинотеатров пришло в каждый дом. На экране телевизора люди видят не только фильмы, но и трансляции концертов, соревнований, происходящих прямо на глазах телезрителей, превращая их в свидетелей событий. Миллионы людей могут наблюдать одно и тоже событие одновременно.</a:t>
            </a:r>
            <a:endParaRPr lang="ru-RU" sz="2400" dirty="0"/>
          </a:p>
        </p:txBody>
      </p:sp>
      <p:sp>
        <p:nvSpPr>
          <p:cNvPr id="6" name="Содержимое 5"/>
          <p:cNvSpPr>
            <a:spLocks noGrp="1"/>
          </p:cNvSpPr>
          <p:nvPr>
            <p:ph sz="half" idx="2"/>
          </p:nvPr>
        </p:nvSpPr>
        <p:spPr>
          <a:xfrm>
            <a:off x="5292080" y="3933056"/>
            <a:ext cx="3672408" cy="2564904"/>
          </a:xfrm>
        </p:spPr>
        <p:txBody>
          <a:bodyPr>
            <a:normAutofit fontScale="62500" lnSpcReduction="20000"/>
          </a:bodyPr>
          <a:lstStyle/>
          <a:p>
            <a:pPr algn="ctr"/>
            <a:r>
              <a:rPr lang="ru-RU" sz="3400" b="1" dirty="0" err="1" smtClean="0">
                <a:solidFill>
                  <a:srgbClr val="C00000"/>
                </a:solidFill>
              </a:rPr>
              <a:t>Кинемато́граф</a:t>
            </a:r>
            <a:r>
              <a:rPr lang="ru-RU" sz="3400" b="1" dirty="0" smtClean="0">
                <a:solidFill>
                  <a:srgbClr val="C00000"/>
                </a:solidFill>
              </a:rPr>
              <a:t> </a:t>
            </a:r>
            <a:r>
              <a:rPr lang="ru-RU" sz="3400" b="1" dirty="0" smtClean="0"/>
              <a:t>( </a:t>
            </a:r>
            <a:r>
              <a:rPr lang="ru-RU" sz="3400" b="1" dirty="0" smtClean="0"/>
              <a:t>греч</a:t>
            </a:r>
            <a:r>
              <a:rPr lang="ru-RU" sz="3400" b="1" dirty="0" smtClean="0"/>
              <a:t>. </a:t>
            </a:r>
            <a:r>
              <a:rPr lang="ru-RU" sz="3400" b="1" dirty="0" smtClean="0"/>
              <a:t>«записывающий движение») — отрасль человеческой деятельности, заключающаяся в создании движущихся изображений. </a:t>
            </a:r>
            <a:endParaRPr lang="en-US" sz="3400" b="1" dirty="0" smtClean="0"/>
          </a:p>
          <a:p>
            <a:endParaRPr lang="ru-RU" dirty="0"/>
          </a:p>
        </p:txBody>
      </p:sp>
      <p:sp>
        <p:nvSpPr>
          <p:cNvPr id="7" name="Содержимое 5"/>
          <p:cNvSpPr txBox="1">
            <a:spLocks/>
          </p:cNvSpPr>
          <p:nvPr/>
        </p:nvSpPr>
        <p:spPr>
          <a:xfrm>
            <a:off x="0" y="3140968"/>
            <a:ext cx="5256584" cy="3717032"/>
          </a:xfrm>
          <a:prstGeom prst="rect">
            <a:avLst/>
          </a:prstGeom>
        </p:spPr>
        <p:txBody>
          <a:bodyPr vert="horz">
            <a:noAutofit/>
          </a:bodyPr>
          <a:lstStyle/>
          <a:p>
            <a:pPr marL="420624" indent="-384048" algn="ctr">
              <a:spcBef>
                <a:spcPct val="20000"/>
              </a:spcBef>
              <a:buClr>
                <a:schemeClr val="accent1"/>
              </a:buClr>
              <a:buSzPct val="80000"/>
            </a:pPr>
            <a:r>
              <a:rPr lang="ru-RU" sz="2400" b="1" dirty="0" err="1" smtClean="0">
                <a:solidFill>
                  <a:srgbClr val="C00000"/>
                </a:solidFill>
              </a:rPr>
              <a:t>Теарт</a:t>
            </a:r>
            <a:r>
              <a:rPr lang="ru-RU" sz="2400" b="1" dirty="0" smtClean="0"/>
              <a:t> – (греч</a:t>
            </a:r>
            <a:r>
              <a:rPr lang="ru-RU" sz="2400" b="1" dirty="0" smtClean="0"/>
              <a:t>. </a:t>
            </a:r>
            <a:r>
              <a:rPr lang="ru-RU" sz="2400" b="1" dirty="0" smtClean="0"/>
              <a:t>«место </a:t>
            </a:r>
            <a:r>
              <a:rPr lang="ru-RU" sz="2400" b="1" dirty="0" smtClean="0"/>
              <a:t>для </a:t>
            </a:r>
            <a:r>
              <a:rPr lang="ru-RU" sz="2400" b="1" dirty="0" smtClean="0"/>
              <a:t>зрелищ») </a:t>
            </a:r>
            <a:r>
              <a:rPr lang="ru-RU" sz="2400" b="1" dirty="0" smtClean="0"/>
              <a:t>— одно из направлений искусства,</a:t>
            </a:r>
            <a:r>
              <a:rPr lang="ru-RU" sz="2400" b="1" u="sng" dirty="0" smtClean="0"/>
              <a:t> </a:t>
            </a:r>
            <a:r>
              <a:rPr lang="ru-RU" sz="2400" b="1" dirty="0" smtClean="0"/>
              <a:t>в котором чувства, мысли и эмоции автора передаются зрителю посредством действий группы </a:t>
            </a:r>
            <a:r>
              <a:rPr lang="ru-RU" sz="2400" b="1" dirty="0" smtClean="0"/>
              <a:t>актёров</a:t>
            </a:r>
            <a:endParaRPr lang="ru-RU"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amond(in)">
                                      <p:cBhvr>
                                        <p:cTn id="12"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Home\Desktop\img19.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ru-RU" smtClean="0"/>
          </a:p>
        </p:txBody>
      </p:sp>
      <p:sp>
        <p:nvSpPr>
          <p:cNvPr id="5123" name="Содержимое 2"/>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ru-RU" smtClean="0"/>
          </a:p>
        </p:txBody>
      </p:sp>
      <p:pic>
        <p:nvPicPr>
          <p:cNvPr id="5124" name="Picture 4" descr="C:\Users\Home\Desktop\img3.jpg"/>
          <p:cNvPicPr>
            <a:picLocks noChangeAspect="1" noChangeArrowheads="1"/>
          </p:cNvPicPr>
          <p:nvPr/>
        </p:nvPicPr>
        <p:blipFill>
          <a:blip r:embed="rId2" cstate="print"/>
          <a:srcRect/>
          <a:stretch>
            <a:fillRect/>
          </a:stretch>
        </p:blipFill>
        <p:spPr bwMode="auto">
          <a:xfrm>
            <a:off x="467544" y="404664"/>
            <a:ext cx="7952432" cy="59643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214290"/>
            <a:ext cx="7467600" cy="1143000"/>
          </a:xfrm>
        </p:spPr>
        <p:txBody>
          <a:bodyPr/>
          <a:lstStyle/>
          <a:p>
            <a:r>
              <a:rPr lang="ru-RU" dirty="0" smtClean="0"/>
              <a:t>Виды кинематографа:</a:t>
            </a:r>
            <a:endParaRPr lang="ru-RU" dirty="0"/>
          </a:p>
        </p:txBody>
      </p:sp>
      <p:sp>
        <p:nvSpPr>
          <p:cNvPr id="3" name="Содержимое 2"/>
          <p:cNvSpPr>
            <a:spLocks noGrp="1"/>
          </p:cNvSpPr>
          <p:nvPr>
            <p:ph idx="1"/>
          </p:nvPr>
        </p:nvSpPr>
        <p:spPr>
          <a:xfrm>
            <a:off x="4071934" y="2708920"/>
            <a:ext cx="5072066" cy="3531531"/>
          </a:xfrm>
        </p:spPr>
        <p:style>
          <a:lnRef idx="1">
            <a:schemeClr val="accent2"/>
          </a:lnRef>
          <a:fillRef idx="3">
            <a:schemeClr val="accent2"/>
          </a:fillRef>
          <a:effectRef idx="2">
            <a:schemeClr val="accent2"/>
          </a:effectRef>
          <a:fontRef idx="minor">
            <a:schemeClr val="lt1"/>
          </a:fontRef>
        </p:style>
        <p:txBody>
          <a:bodyPr/>
          <a:lstStyle/>
          <a:p>
            <a:r>
              <a:rPr lang="ru-RU" dirty="0" smtClean="0"/>
              <a:t> </a:t>
            </a:r>
            <a:r>
              <a:rPr lang="ru-RU" dirty="0" smtClean="0"/>
              <a:t>Игровое (художественное кино</a:t>
            </a:r>
            <a:r>
              <a:rPr lang="ru-RU" dirty="0" smtClean="0"/>
              <a:t>)</a:t>
            </a:r>
          </a:p>
          <a:p>
            <a:r>
              <a:rPr lang="ru-RU" dirty="0" smtClean="0"/>
              <a:t>Анимационное</a:t>
            </a:r>
            <a:endParaRPr lang="ru-RU" dirty="0" smtClean="0"/>
          </a:p>
          <a:p>
            <a:r>
              <a:rPr lang="ru-RU" dirty="0" smtClean="0"/>
              <a:t>Документальное.</a:t>
            </a:r>
          </a:p>
          <a:p>
            <a:r>
              <a:rPr lang="ru-RU" dirty="0" smtClean="0"/>
              <a:t> </a:t>
            </a:r>
            <a:r>
              <a:rPr lang="ru-RU" dirty="0" smtClean="0"/>
              <a:t>Н</a:t>
            </a:r>
            <a:r>
              <a:rPr lang="ru-RU" dirty="0" smtClean="0"/>
              <a:t>аучно-популярное.</a:t>
            </a: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amond(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67744" y="1643050"/>
            <a:ext cx="6090470" cy="4483113"/>
          </a:xfrm>
        </p:spPr>
        <p:style>
          <a:lnRef idx="1">
            <a:schemeClr val="accent2"/>
          </a:lnRef>
          <a:fillRef idx="2">
            <a:schemeClr val="accent2"/>
          </a:fillRef>
          <a:effectRef idx="1">
            <a:schemeClr val="accent2"/>
          </a:effectRef>
          <a:fontRef idx="minor">
            <a:schemeClr val="dk1"/>
          </a:fontRef>
        </p:style>
        <p:txBody>
          <a:bodyPr>
            <a:normAutofit/>
          </a:bodyPr>
          <a:lstStyle/>
          <a:p>
            <a:r>
              <a:rPr lang="ru-RU" dirty="0" smtClean="0"/>
              <a:t>Система жанров -группа произведений, объединенных определенной тематикой, характером отношения к действительности, художественными средствами её воплощения</a:t>
            </a:r>
            <a:endParaRPr lang="ru-RU" dirty="0"/>
          </a:p>
        </p:txBody>
      </p:sp>
      <p:sp>
        <p:nvSpPr>
          <p:cNvPr id="4" name="Прямоугольник 3"/>
          <p:cNvSpPr/>
          <p:nvPr/>
        </p:nvSpPr>
        <p:spPr>
          <a:xfrm>
            <a:off x="2714612" y="428604"/>
            <a:ext cx="5157695" cy="923330"/>
          </a:xfrm>
          <a:prstGeom prst="rect">
            <a:avLst/>
          </a:prstGeom>
          <a:noFill/>
        </p:spPr>
        <p:txBody>
          <a:bodyPr wrap="none" lIns="91440" tIns="45720" rIns="91440" bIns="45720">
            <a:spAutoFit/>
          </a:bodyPr>
          <a:lstStyle/>
          <a:p>
            <a:pPr algn="ctr"/>
            <a:r>
              <a:rPr lang="ru-RU"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Игровое кино</a:t>
            </a:r>
            <a:endParaRPr lang="ru-RU"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1628800"/>
            <a:ext cx="4032448" cy="2376264"/>
          </a:xfrm>
        </p:spPr>
        <p:style>
          <a:lnRef idx="1">
            <a:schemeClr val="accent1"/>
          </a:lnRef>
          <a:fillRef idx="2">
            <a:schemeClr val="accent1"/>
          </a:fillRef>
          <a:effectRef idx="1">
            <a:schemeClr val="accent1"/>
          </a:effectRef>
          <a:fontRef idx="minor">
            <a:schemeClr val="dk1"/>
          </a:fontRef>
        </p:style>
        <p:txBody>
          <a:bodyPr>
            <a:normAutofit fontScale="92500"/>
          </a:bodyPr>
          <a:lstStyle/>
          <a:p>
            <a:pPr>
              <a:buNone/>
            </a:pPr>
            <a:r>
              <a:rPr lang="ru-RU" dirty="0" smtClean="0"/>
              <a:t> </a:t>
            </a:r>
            <a:r>
              <a:rPr lang="ru-RU" dirty="0" smtClean="0"/>
              <a:t>Драматические:</a:t>
            </a:r>
          </a:p>
          <a:p>
            <a:r>
              <a:rPr lang="ru-RU" dirty="0" smtClean="0"/>
              <a:t>Психологический</a:t>
            </a:r>
          </a:p>
          <a:p>
            <a:r>
              <a:rPr lang="ru-RU" dirty="0" smtClean="0"/>
              <a:t> Комедийный фильм</a:t>
            </a:r>
          </a:p>
          <a:p>
            <a:r>
              <a:rPr lang="ru-RU" dirty="0" smtClean="0"/>
              <a:t>Приключенческие</a:t>
            </a:r>
            <a:endParaRPr lang="ru-RU" dirty="0" smtClean="0"/>
          </a:p>
        </p:txBody>
      </p:sp>
      <p:sp>
        <p:nvSpPr>
          <p:cNvPr id="5" name="Заголовок 1"/>
          <p:cNvSpPr txBox="1">
            <a:spLocks/>
          </p:cNvSpPr>
          <p:nvPr/>
        </p:nvSpPr>
        <p:spPr>
          <a:xfrm>
            <a:off x="971600" y="260648"/>
            <a:ext cx="7467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45720" rIns="4572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600" b="0" i="0" u="none" strike="noStrike" kern="1200" cap="none" spc="0" normalizeH="0" baseline="0" noProof="0" dirty="0" smtClean="0">
                <a:ln>
                  <a:noFill/>
                </a:ln>
                <a:solidFill>
                  <a:schemeClr val="dk1"/>
                </a:solidFill>
                <a:effectLst/>
                <a:uLnTx/>
                <a:uFillTx/>
                <a:latin typeface="+mn-lt"/>
                <a:ea typeface="+mn-ea"/>
                <a:cs typeface="+mn-cs"/>
              </a:rPr>
              <a:t>Жанры игрового кино</a:t>
            </a:r>
            <a:endParaRPr kumimoji="0" lang="ru-RU" sz="4600" b="0" i="0" u="none" strike="noStrike" kern="1200" cap="none" spc="0" normalizeH="0" baseline="0" noProof="0" dirty="0">
              <a:ln>
                <a:noFill/>
              </a:ln>
              <a:solidFill>
                <a:schemeClr val="dk1"/>
              </a:solidFill>
              <a:effectLst/>
              <a:uLnTx/>
              <a:uFillTx/>
              <a:latin typeface="+mn-lt"/>
              <a:ea typeface="+mn-ea"/>
              <a:cs typeface="+mn-cs"/>
            </a:endParaRPr>
          </a:p>
        </p:txBody>
      </p:sp>
      <p:sp>
        <p:nvSpPr>
          <p:cNvPr id="6" name="Содержимое 2"/>
          <p:cNvSpPr txBox="1">
            <a:spLocks/>
          </p:cNvSpPr>
          <p:nvPr/>
        </p:nvSpPr>
        <p:spPr>
          <a:xfrm>
            <a:off x="5148064" y="1556792"/>
            <a:ext cx="3635896" cy="1368152"/>
          </a:xfrm>
          <a:prstGeom prst="rect">
            <a:avLst/>
          </a:prstGeom>
        </p:spPr>
        <p:style>
          <a:lnRef idx="1">
            <a:schemeClr val="accent1"/>
          </a:lnRef>
          <a:fillRef idx="2">
            <a:schemeClr val="accent1"/>
          </a:fillRef>
          <a:effectRef idx="1">
            <a:schemeClr val="accent1"/>
          </a:effectRef>
          <a:fontRef idx="minor">
            <a:schemeClr val="dk1"/>
          </a:fontRef>
        </p:style>
        <p:txBody>
          <a:bodyPr vert="horz">
            <a:normAutofit fontScale="92500" lnSpcReduction="20000"/>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1. Эпическое</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2. Лирический жанр </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3. Драматические</a:t>
            </a:r>
          </a:p>
        </p:txBody>
      </p:sp>
      <p:sp>
        <p:nvSpPr>
          <p:cNvPr id="7" name="Содержимое 2"/>
          <p:cNvSpPr txBox="1">
            <a:spLocks/>
          </p:cNvSpPr>
          <p:nvPr/>
        </p:nvSpPr>
        <p:spPr>
          <a:xfrm>
            <a:off x="4427984" y="3068960"/>
            <a:ext cx="3312368" cy="3077344"/>
          </a:xfrm>
          <a:prstGeom prst="rect">
            <a:avLst/>
          </a:prstGeom>
        </p:spPr>
        <p:style>
          <a:lnRef idx="1">
            <a:schemeClr val="accent1"/>
          </a:lnRef>
          <a:fillRef idx="2">
            <a:schemeClr val="accent1"/>
          </a:fillRef>
          <a:effectRef idx="1">
            <a:schemeClr val="accent1"/>
          </a:effectRef>
          <a:fontRef idx="minor">
            <a:schemeClr val="dk1"/>
          </a:fontRef>
        </p:style>
        <p:txBody>
          <a:bodyPr vert="horz">
            <a:normAutofit fontScale="62500" lnSpcReduction="20000"/>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ru-RU" sz="3000" b="0" i="0" u="none" strike="noStrike" kern="1200" cap="none" spc="0" normalizeH="0" baseline="0" noProof="0" dirty="0" smtClean="0">
              <a:ln>
                <a:noFill/>
              </a:ln>
              <a:solidFill>
                <a:schemeClr val="dk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Приключенческие:</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Фильм-путешествие</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Фильм-катастрофа</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Вестерн</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a:t>
            </a:r>
            <a:r>
              <a:rPr kumimoji="0" lang="ru-RU" sz="3000" b="0" i="0" u="none" strike="noStrike" kern="1200" cap="none" spc="0" normalizeH="0" baseline="0" noProof="0" dirty="0" err="1" smtClean="0">
                <a:ln>
                  <a:noFill/>
                </a:ln>
                <a:solidFill>
                  <a:schemeClr val="dk1"/>
                </a:solidFill>
                <a:effectLst/>
                <a:uLnTx/>
                <a:uFillTx/>
                <a:latin typeface="+mn-lt"/>
                <a:ea typeface="+mn-ea"/>
                <a:cs typeface="+mn-cs"/>
              </a:rPr>
              <a:t>Кинодетектив</a:t>
            </a:r>
            <a:endParaRPr kumimoji="0" lang="ru-RU" sz="3000" b="0" i="0" u="none" strike="noStrike" kern="1200" cap="none" spc="0" normalizeH="0" baseline="0" noProof="0" dirty="0" smtClean="0">
              <a:ln>
                <a:noFill/>
              </a:ln>
              <a:solidFill>
                <a:schemeClr val="dk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Фильм ужасов</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a:t>
            </a:r>
            <a:r>
              <a:rPr kumimoji="0" lang="ru-RU" sz="3000" b="0" i="0" u="none" strike="noStrike" kern="1200" cap="none" spc="0" normalizeH="0" baseline="0" noProof="0" dirty="0" err="1" smtClean="0">
                <a:ln>
                  <a:noFill/>
                </a:ln>
                <a:solidFill>
                  <a:schemeClr val="dk1"/>
                </a:solidFill>
                <a:effectLst/>
                <a:uLnTx/>
                <a:uFillTx/>
                <a:latin typeface="+mn-lt"/>
                <a:ea typeface="+mn-ea"/>
                <a:cs typeface="+mn-cs"/>
              </a:rPr>
              <a:t>Фентези</a:t>
            </a:r>
            <a:endParaRPr kumimoji="0" lang="ru-RU" sz="3000" b="0" i="0" u="none" strike="noStrike" kern="1200" cap="none" spc="0" normalizeH="0" baseline="0" noProof="0" dirty="0" smtClean="0">
              <a:ln>
                <a:noFill/>
              </a:ln>
              <a:solidFill>
                <a:schemeClr val="dk1"/>
              </a:solidFill>
              <a:effectLst/>
              <a:uLnTx/>
              <a:uFillTx/>
              <a:latin typeface="+mn-lt"/>
              <a:ea typeface="+mn-ea"/>
              <a:cs typeface="+mn-cs"/>
            </a:endParaRP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3000" b="0" i="0" u="none" strike="noStrike" kern="1200" cap="none" spc="0" normalizeH="0" baseline="0" noProof="0" dirty="0" smtClean="0">
                <a:ln>
                  <a:noFill/>
                </a:ln>
                <a:solidFill>
                  <a:schemeClr val="dk1"/>
                </a:solidFill>
                <a:effectLst/>
                <a:uLnTx/>
                <a:uFillTx/>
                <a:latin typeface="+mn-lt"/>
                <a:ea typeface="+mn-ea"/>
                <a:cs typeface="+mn-cs"/>
              </a:rPr>
              <a:t>- Героико-приключенческий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amond(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amond(in)">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diamond(in)">
                                      <p:cBhvr>
                                        <p:cTn id="32" dur="2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diamond(in)">
                                      <p:cBhvr>
                                        <p:cTn id="3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50" name="Picture 10" descr="Король Лир (1970) - Онлайн просмотр фильмов и мультфильмов, поиск, обсуждение"/>
          <p:cNvPicPr>
            <a:picLocks noChangeAspect="1" noChangeArrowheads="1"/>
          </p:cNvPicPr>
          <p:nvPr/>
        </p:nvPicPr>
        <p:blipFill>
          <a:blip r:embed="rId2" cstate="print"/>
          <a:srcRect/>
          <a:stretch>
            <a:fillRect/>
          </a:stretch>
        </p:blipFill>
        <p:spPr bwMode="auto">
          <a:xfrm>
            <a:off x="2000232" y="0"/>
            <a:ext cx="1885948" cy="2857496"/>
          </a:xfrm>
          <a:prstGeom prst="rect">
            <a:avLst/>
          </a:prstGeom>
          <a:noFill/>
        </p:spPr>
      </p:pic>
      <p:pic>
        <p:nvPicPr>
          <p:cNvPr id="35866" name="Picture 26" descr="Властелин колец - the Lord of the Rings фото 474716"/>
          <p:cNvPicPr>
            <a:picLocks noChangeAspect="1" noChangeArrowheads="1"/>
          </p:cNvPicPr>
          <p:nvPr/>
        </p:nvPicPr>
        <p:blipFill>
          <a:blip r:embed="rId3" cstate="print"/>
          <a:srcRect/>
          <a:stretch>
            <a:fillRect/>
          </a:stretch>
        </p:blipFill>
        <p:spPr bwMode="auto">
          <a:xfrm>
            <a:off x="2857488" y="2285992"/>
            <a:ext cx="1732371" cy="2309828"/>
          </a:xfrm>
          <a:prstGeom prst="rect">
            <a:avLst/>
          </a:prstGeom>
          <a:noFill/>
        </p:spPr>
      </p:pic>
      <p:pic>
        <p:nvPicPr>
          <p:cNvPr id="35846" name="Picture 6" descr="Скачать Баллада о солдате (1959) DVDRip торрент Фильмы бесплатно для мобильного телефона Android, iPhone, планшета IPad mini"/>
          <p:cNvPicPr>
            <a:picLocks noChangeAspect="1" noChangeArrowheads="1"/>
          </p:cNvPicPr>
          <p:nvPr/>
        </p:nvPicPr>
        <p:blipFill>
          <a:blip r:embed="rId4" cstate="print"/>
          <a:srcRect/>
          <a:stretch>
            <a:fillRect/>
          </a:stretch>
        </p:blipFill>
        <p:spPr bwMode="auto">
          <a:xfrm>
            <a:off x="5357818" y="0"/>
            <a:ext cx="1775217" cy="2500306"/>
          </a:xfrm>
          <a:prstGeom prst="rect">
            <a:avLst/>
          </a:prstGeom>
          <a:noFill/>
        </p:spPr>
      </p:pic>
      <p:pic>
        <p:nvPicPr>
          <p:cNvPr id="35848" name="Picture 8" descr="МОСКВА СЛЕЗАМ НЕ ВЕРИТ DVD5, ДИСК 1,1979 г., Мелодрама, Оскар"/>
          <p:cNvPicPr>
            <a:picLocks noChangeAspect="1" noChangeArrowheads="1"/>
          </p:cNvPicPr>
          <p:nvPr/>
        </p:nvPicPr>
        <p:blipFill>
          <a:blip r:embed="rId5" cstate="print"/>
          <a:srcRect/>
          <a:stretch>
            <a:fillRect/>
          </a:stretch>
        </p:blipFill>
        <p:spPr bwMode="auto">
          <a:xfrm>
            <a:off x="0" y="0"/>
            <a:ext cx="2000232" cy="3077280"/>
          </a:xfrm>
          <a:prstGeom prst="rect">
            <a:avLst/>
          </a:prstGeom>
          <a:noFill/>
        </p:spPr>
      </p:pic>
      <p:pic>
        <p:nvPicPr>
          <p:cNvPr id="35852" name="Picture 12" descr="Скачать В поисках капитана Гранта (Станислав Говорухин) 1985 г, DVDRip &quot; Ua-Web.ru - Все самое новое интересное и популярное!"/>
          <p:cNvPicPr>
            <a:picLocks noChangeAspect="1" noChangeArrowheads="1"/>
          </p:cNvPicPr>
          <p:nvPr/>
        </p:nvPicPr>
        <p:blipFill>
          <a:blip r:embed="rId6" cstate="print"/>
          <a:srcRect/>
          <a:stretch>
            <a:fillRect/>
          </a:stretch>
        </p:blipFill>
        <p:spPr bwMode="auto">
          <a:xfrm>
            <a:off x="4429124" y="2199553"/>
            <a:ext cx="2571768" cy="3523321"/>
          </a:xfrm>
          <a:prstGeom prst="rect">
            <a:avLst/>
          </a:prstGeom>
          <a:noFill/>
        </p:spPr>
      </p:pic>
      <p:pic>
        <p:nvPicPr>
          <p:cNvPr id="35856" name="Picture 16" descr="Wallpapers tagged as &quot;Indiana Jones&quot;. Best Photos, Pictures …"/>
          <p:cNvPicPr>
            <a:picLocks noChangeAspect="1" noChangeArrowheads="1"/>
          </p:cNvPicPr>
          <p:nvPr/>
        </p:nvPicPr>
        <p:blipFill>
          <a:blip r:embed="rId7" cstate="print"/>
          <a:srcRect/>
          <a:stretch>
            <a:fillRect/>
          </a:stretch>
        </p:blipFill>
        <p:spPr bwMode="auto">
          <a:xfrm>
            <a:off x="0" y="2714620"/>
            <a:ext cx="2786225" cy="2088624"/>
          </a:xfrm>
          <a:prstGeom prst="rect">
            <a:avLst/>
          </a:prstGeom>
          <a:noFill/>
        </p:spPr>
      </p:pic>
      <p:pic>
        <p:nvPicPr>
          <p:cNvPr id="35860" name="Picture 20" descr="Звонок &quot; Онлайн фильмы и сериалы в хорошем HD качестве бесплатно и без регистрации"/>
          <p:cNvPicPr>
            <a:picLocks noChangeAspect="1" noChangeArrowheads="1"/>
          </p:cNvPicPr>
          <p:nvPr/>
        </p:nvPicPr>
        <p:blipFill>
          <a:blip r:embed="rId8" cstate="print"/>
          <a:srcRect/>
          <a:stretch>
            <a:fillRect/>
          </a:stretch>
        </p:blipFill>
        <p:spPr bwMode="auto">
          <a:xfrm>
            <a:off x="3786182" y="-1"/>
            <a:ext cx="1643074" cy="2464610"/>
          </a:xfrm>
          <a:prstGeom prst="rect">
            <a:avLst/>
          </a:prstGeom>
          <a:noFill/>
        </p:spPr>
      </p:pic>
      <p:pic>
        <p:nvPicPr>
          <p:cNvPr id="35844" name="Picture 4" descr="Унесенные Ветром :: bit-torrent"/>
          <p:cNvPicPr>
            <a:picLocks noChangeAspect="1" noChangeArrowheads="1"/>
          </p:cNvPicPr>
          <p:nvPr/>
        </p:nvPicPr>
        <p:blipFill>
          <a:blip r:embed="rId9" cstate="print"/>
          <a:srcRect/>
          <a:stretch>
            <a:fillRect/>
          </a:stretch>
        </p:blipFill>
        <p:spPr bwMode="auto">
          <a:xfrm>
            <a:off x="6991946" y="0"/>
            <a:ext cx="2152054" cy="3214686"/>
          </a:xfrm>
          <a:prstGeom prst="rect">
            <a:avLst/>
          </a:prstGeom>
          <a:noFill/>
        </p:spPr>
      </p:pic>
      <p:pic>
        <p:nvPicPr>
          <p:cNvPr id="35862" name="Picture 22" descr="Искусство\Кино - Документальные Фильмы Онлайн - Документальные Фильмы Онлайн"/>
          <p:cNvPicPr>
            <a:picLocks noChangeAspect="1" noChangeArrowheads="1"/>
          </p:cNvPicPr>
          <p:nvPr/>
        </p:nvPicPr>
        <p:blipFill>
          <a:blip r:embed="rId10" cstate="print"/>
          <a:srcRect/>
          <a:stretch>
            <a:fillRect/>
          </a:stretch>
        </p:blipFill>
        <p:spPr bwMode="auto">
          <a:xfrm>
            <a:off x="6729411" y="3143248"/>
            <a:ext cx="2414589" cy="3714752"/>
          </a:xfrm>
          <a:prstGeom prst="rect">
            <a:avLst/>
          </a:prstGeom>
          <a:noFill/>
        </p:spPr>
      </p:pic>
      <p:pic>
        <p:nvPicPr>
          <p:cNvPr id="35854" name="Picture 14" descr="WIN. Titanic Screening Tickets with Twitter - LOVEFiLM"/>
          <p:cNvPicPr>
            <a:picLocks noChangeAspect="1" noChangeArrowheads="1"/>
          </p:cNvPicPr>
          <p:nvPr/>
        </p:nvPicPr>
        <p:blipFill>
          <a:blip r:embed="rId11" cstate="print"/>
          <a:srcRect/>
          <a:stretch>
            <a:fillRect/>
          </a:stretch>
        </p:blipFill>
        <p:spPr bwMode="auto">
          <a:xfrm>
            <a:off x="1" y="4643446"/>
            <a:ext cx="2965092" cy="2214553"/>
          </a:xfrm>
          <a:prstGeom prst="rect">
            <a:avLst/>
          </a:prstGeom>
          <a:noFill/>
        </p:spPr>
      </p:pic>
      <p:pic>
        <p:nvPicPr>
          <p:cNvPr id="35858" name="Picture 18" descr="Новости на radeant.com!"/>
          <p:cNvPicPr>
            <a:picLocks noChangeAspect="1" noChangeArrowheads="1"/>
          </p:cNvPicPr>
          <p:nvPr/>
        </p:nvPicPr>
        <p:blipFill>
          <a:blip r:embed="rId12" cstate="print"/>
          <a:srcRect/>
          <a:stretch>
            <a:fillRect/>
          </a:stretch>
        </p:blipFill>
        <p:spPr bwMode="auto">
          <a:xfrm>
            <a:off x="2786050" y="4512548"/>
            <a:ext cx="1714512" cy="2345452"/>
          </a:xfrm>
          <a:prstGeom prst="rect">
            <a:avLst/>
          </a:prstGeom>
          <a:noFill/>
        </p:spPr>
      </p:pic>
      <p:pic>
        <p:nvPicPr>
          <p:cNvPr id="35842" name="Picture 2" descr="Бриллиантовая рука &quot; Онлайн фильмы и сериалы в хорошем HD качестве бесплатно и без регистрации"/>
          <p:cNvPicPr>
            <a:picLocks noChangeAspect="1" noChangeArrowheads="1"/>
          </p:cNvPicPr>
          <p:nvPr/>
        </p:nvPicPr>
        <p:blipFill>
          <a:blip r:embed="rId13" cstate="print"/>
          <a:srcRect/>
          <a:stretch>
            <a:fillRect/>
          </a:stretch>
        </p:blipFill>
        <p:spPr bwMode="auto">
          <a:xfrm>
            <a:off x="4500562" y="4719086"/>
            <a:ext cx="2203723" cy="213891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57232"/>
          </a:xfrm>
        </p:spPr>
        <p:style>
          <a:lnRef idx="1">
            <a:schemeClr val="accent2"/>
          </a:lnRef>
          <a:fillRef idx="2">
            <a:schemeClr val="accent2"/>
          </a:fillRef>
          <a:effectRef idx="1">
            <a:schemeClr val="accent2"/>
          </a:effectRef>
          <a:fontRef idx="minor">
            <a:schemeClr val="dk1"/>
          </a:fontRef>
        </p:style>
        <p:txBody>
          <a:bodyPr/>
          <a:lstStyle/>
          <a:p>
            <a:pPr algn="ctr"/>
            <a:r>
              <a:rPr lang="ru-RU" dirty="0" smtClean="0"/>
              <a:t>Правильный ответ:</a:t>
            </a:r>
            <a:endParaRPr lang="ru-RU" dirty="0"/>
          </a:p>
        </p:txBody>
      </p:sp>
      <p:sp>
        <p:nvSpPr>
          <p:cNvPr id="3" name="Содержимое 2"/>
          <p:cNvSpPr>
            <a:spLocks noGrp="1"/>
          </p:cNvSpPr>
          <p:nvPr>
            <p:ph idx="1"/>
          </p:nvPr>
        </p:nvSpPr>
        <p:spPr>
          <a:xfrm>
            <a:off x="323528" y="1196752"/>
            <a:ext cx="8604448" cy="5184576"/>
          </a:xfrm>
        </p:spPr>
        <p:style>
          <a:lnRef idx="0">
            <a:schemeClr val="accent1"/>
          </a:lnRef>
          <a:fillRef idx="3">
            <a:schemeClr val="accent1"/>
          </a:fillRef>
          <a:effectRef idx="3">
            <a:schemeClr val="accent1"/>
          </a:effectRef>
          <a:fontRef idx="minor">
            <a:schemeClr val="lt1"/>
          </a:fontRef>
        </p:style>
        <p:txBody>
          <a:bodyPr>
            <a:normAutofit fontScale="77500" lnSpcReduction="20000"/>
          </a:bodyPr>
          <a:lstStyle/>
          <a:p>
            <a:r>
              <a:rPr lang="ru-RU" dirty="0" smtClean="0"/>
              <a:t>Эпическое – «Унесенный ветром»</a:t>
            </a:r>
          </a:p>
          <a:p>
            <a:r>
              <a:rPr lang="ru-RU" dirty="0" smtClean="0"/>
              <a:t>Лирический жанр – «Баллада о солдате»</a:t>
            </a:r>
          </a:p>
          <a:p>
            <a:pPr>
              <a:buNone/>
            </a:pPr>
            <a:r>
              <a:rPr lang="ru-RU" dirty="0" smtClean="0"/>
              <a:t>Драматические:</a:t>
            </a:r>
          </a:p>
          <a:p>
            <a:r>
              <a:rPr lang="ru-RU" dirty="0" smtClean="0"/>
              <a:t>Психологический – «Король Лир», «Москва слезам не верит»</a:t>
            </a:r>
          </a:p>
          <a:p>
            <a:r>
              <a:rPr lang="ru-RU" dirty="0" smtClean="0"/>
              <a:t> Комедийный фильм – «Бриллиантовая рука»,</a:t>
            </a:r>
          </a:p>
          <a:p>
            <a:pPr>
              <a:buNone/>
            </a:pPr>
            <a:r>
              <a:rPr lang="ru-RU" dirty="0" smtClean="0"/>
              <a:t>Приключенческие:</a:t>
            </a:r>
          </a:p>
          <a:p>
            <a:r>
              <a:rPr lang="ru-RU" dirty="0" smtClean="0"/>
              <a:t>Фильм-путешествие – «В поисках капитана Гранта»</a:t>
            </a:r>
          </a:p>
          <a:p>
            <a:r>
              <a:rPr lang="ru-RU" dirty="0" smtClean="0"/>
              <a:t>Фильм-катастрофа – «Титаник»</a:t>
            </a:r>
          </a:p>
          <a:p>
            <a:r>
              <a:rPr lang="ru-RU" dirty="0" smtClean="0"/>
              <a:t>Вестерн – «Приключения Индианы Джонса»</a:t>
            </a:r>
          </a:p>
          <a:p>
            <a:r>
              <a:rPr lang="ru-RU" dirty="0" err="1" smtClean="0"/>
              <a:t>Кинодетектив</a:t>
            </a:r>
            <a:r>
              <a:rPr lang="ru-RU" dirty="0" smtClean="0"/>
              <a:t> – «Приключения Шерлока Холмса»</a:t>
            </a:r>
          </a:p>
          <a:p>
            <a:r>
              <a:rPr lang="ru-RU" dirty="0" smtClean="0"/>
              <a:t>Фильм ужасов  - «Звонок»</a:t>
            </a:r>
          </a:p>
          <a:p>
            <a:r>
              <a:rPr lang="ru-RU" dirty="0" err="1" smtClean="0"/>
              <a:t>Фентези</a:t>
            </a:r>
            <a:r>
              <a:rPr lang="ru-RU" dirty="0" smtClean="0"/>
              <a:t> – «Властелин колец»</a:t>
            </a:r>
          </a:p>
          <a:p>
            <a:r>
              <a:rPr lang="ru-RU" dirty="0" smtClean="0"/>
              <a:t>Героико-приключенческий – «Место встречи изменить нельзя</a:t>
            </a:r>
            <a:r>
              <a:rPr lang="ru-RU" dirty="0" smtClean="0"/>
              <a:t>»</a:t>
            </a:r>
            <a:endParaRPr lang="ru-RU"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Винни-Пух и день забот - RuleZone.ru - развлекательный видеопортал"/>
          <p:cNvPicPr>
            <a:picLocks noChangeAspect="1" noChangeArrowheads="1"/>
          </p:cNvPicPr>
          <p:nvPr/>
        </p:nvPicPr>
        <p:blipFill>
          <a:blip r:embed="rId2" cstate="print"/>
          <a:srcRect/>
          <a:stretch>
            <a:fillRect/>
          </a:stretch>
        </p:blipFill>
        <p:spPr bwMode="auto">
          <a:xfrm>
            <a:off x="179512" y="1556792"/>
            <a:ext cx="3726144" cy="2578585"/>
          </a:xfrm>
          <a:prstGeom prst="rect">
            <a:avLst/>
          </a:prstGeom>
          <a:noFill/>
        </p:spPr>
      </p:pic>
      <p:sp>
        <p:nvSpPr>
          <p:cNvPr id="3" name="Содержимое 2"/>
          <p:cNvSpPr>
            <a:spLocks noGrp="1"/>
          </p:cNvSpPr>
          <p:nvPr>
            <p:ph idx="1"/>
          </p:nvPr>
        </p:nvSpPr>
        <p:spPr>
          <a:xfrm>
            <a:off x="251520" y="4509120"/>
            <a:ext cx="4392488" cy="1368152"/>
          </a:xfrm>
        </p:spPr>
        <p:style>
          <a:lnRef idx="1">
            <a:schemeClr val="accent3"/>
          </a:lnRef>
          <a:fillRef idx="2">
            <a:schemeClr val="accent3"/>
          </a:fillRef>
          <a:effectRef idx="1">
            <a:schemeClr val="accent3"/>
          </a:effectRef>
          <a:fontRef idx="minor">
            <a:schemeClr val="dk1"/>
          </a:fontRef>
        </p:style>
        <p:txBody>
          <a:bodyPr>
            <a:normAutofit fontScale="47500" lnSpcReduction="20000"/>
          </a:bodyPr>
          <a:lstStyle/>
          <a:p>
            <a:r>
              <a:rPr lang="ru-RU" sz="4400" dirty="0" smtClean="0"/>
              <a:t>Плоская: рисованная и перекладная</a:t>
            </a:r>
            <a:endParaRPr lang="ru-RU" sz="4400" dirty="0" smtClean="0"/>
          </a:p>
          <a:p>
            <a:r>
              <a:rPr lang="ru-RU" sz="4400" dirty="0" smtClean="0"/>
              <a:t>Объёмная: кукольная, пластилиновая</a:t>
            </a:r>
            <a:r>
              <a:rPr lang="ru-RU" sz="4400" dirty="0" smtClean="0"/>
              <a:t>, предметная.</a:t>
            </a:r>
            <a:endParaRPr lang="ru-RU" sz="4400" dirty="0"/>
          </a:p>
        </p:txBody>
      </p:sp>
      <p:pic>
        <p:nvPicPr>
          <p:cNvPr id="5124" name="Picture 4" descr="Чебурашка и крокодил Гена. Сборник мультфильмов (1969-1983) BD Remux + BDRip 720p + BDRip скачать с letitbit &quot; My-Letitbit.Com Т"/>
          <p:cNvPicPr>
            <a:picLocks noChangeAspect="1" noChangeArrowheads="1"/>
          </p:cNvPicPr>
          <p:nvPr/>
        </p:nvPicPr>
        <p:blipFill>
          <a:blip r:embed="rId3" cstate="print"/>
          <a:srcRect/>
          <a:stretch>
            <a:fillRect/>
          </a:stretch>
        </p:blipFill>
        <p:spPr bwMode="auto">
          <a:xfrm>
            <a:off x="5076056" y="4077072"/>
            <a:ext cx="3871249" cy="2348880"/>
          </a:xfrm>
          <a:prstGeom prst="rect">
            <a:avLst/>
          </a:prstGeom>
          <a:noFill/>
        </p:spPr>
      </p:pic>
      <p:sp>
        <p:nvSpPr>
          <p:cNvPr id="6" name="Прямоугольник 5"/>
          <p:cNvSpPr/>
          <p:nvPr/>
        </p:nvSpPr>
        <p:spPr>
          <a:xfrm>
            <a:off x="3923928" y="1556792"/>
            <a:ext cx="5040560" cy="2677656"/>
          </a:xfrm>
          <a:prstGeom prst="rect">
            <a:avLst/>
          </a:prstGeom>
        </p:spPr>
        <p:txBody>
          <a:bodyPr wrap="square">
            <a:spAutoFit/>
          </a:bodyPr>
          <a:lstStyle/>
          <a:p>
            <a:r>
              <a:rPr lang="ru-RU" sz="2400" b="1" dirty="0" smtClean="0">
                <a:solidFill>
                  <a:schemeClr val="accent5">
                    <a:lumMod val="90000"/>
                    <a:lumOff val="10000"/>
                  </a:schemeClr>
                </a:solidFill>
              </a:rPr>
              <a:t>(мультипликационное- лат</a:t>
            </a:r>
            <a:r>
              <a:rPr lang="ru-RU" sz="2400" b="1" dirty="0" smtClean="0">
                <a:solidFill>
                  <a:schemeClr val="accent5">
                    <a:lumMod val="90000"/>
                    <a:lumOff val="10000"/>
                  </a:schemeClr>
                </a:solidFill>
              </a:rPr>
              <a:t>. </a:t>
            </a:r>
            <a:r>
              <a:rPr lang="ru-RU" sz="2400" b="1" dirty="0" smtClean="0">
                <a:solidFill>
                  <a:schemeClr val="accent5">
                    <a:lumMod val="90000"/>
                    <a:lumOff val="10000"/>
                  </a:schemeClr>
                </a:solidFill>
              </a:rPr>
              <a:t>«умножение</a:t>
            </a:r>
            <a:r>
              <a:rPr lang="ru-RU" sz="2400" b="1" dirty="0" smtClean="0">
                <a:solidFill>
                  <a:schemeClr val="accent5">
                    <a:lumMod val="90000"/>
                    <a:lumOff val="10000"/>
                  </a:schemeClr>
                </a:solidFill>
              </a:rPr>
              <a:t>,</a:t>
            </a:r>
            <a:r>
              <a:rPr lang="en-US" sz="2400" b="1" dirty="0" smtClean="0">
                <a:solidFill>
                  <a:schemeClr val="accent5">
                    <a:lumMod val="90000"/>
                    <a:lumOff val="10000"/>
                  </a:schemeClr>
                </a:solidFill>
              </a:rPr>
              <a:t> </a:t>
            </a:r>
            <a:r>
              <a:rPr lang="ru-RU" sz="2400" b="1" dirty="0" smtClean="0">
                <a:solidFill>
                  <a:schemeClr val="accent5">
                    <a:lumMod val="90000"/>
                    <a:lumOff val="10000"/>
                  </a:schemeClr>
                </a:solidFill>
              </a:rPr>
              <a:t>увеличение») </a:t>
            </a:r>
            <a:r>
              <a:rPr lang="ru-RU" sz="2400" b="1" dirty="0" smtClean="0">
                <a:solidFill>
                  <a:schemeClr val="accent5">
                    <a:lumMod val="90000"/>
                    <a:lumOff val="10000"/>
                  </a:schemeClr>
                </a:solidFill>
              </a:rPr>
              <a:t>кино – </a:t>
            </a:r>
            <a:r>
              <a:rPr lang="ru-RU" sz="2400" b="1" dirty="0" smtClean="0">
                <a:solidFill>
                  <a:schemeClr val="accent5">
                    <a:lumMod val="90000"/>
                    <a:lumOff val="10000"/>
                  </a:schemeClr>
                </a:solidFill>
              </a:rPr>
              <a:t>вид </a:t>
            </a:r>
            <a:r>
              <a:rPr lang="ru-RU" sz="2400" b="1" dirty="0" smtClean="0">
                <a:solidFill>
                  <a:schemeClr val="accent5">
                    <a:lumMod val="90000"/>
                    <a:lumOff val="10000"/>
                  </a:schemeClr>
                </a:solidFill>
              </a:rPr>
              <a:t>киноискусства, произведения которого </a:t>
            </a:r>
            <a:r>
              <a:rPr lang="ru-RU" sz="2400" b="1" dirty="0" smtClean="0">
                <a:solidFill>
                  <a:schemeClr val="accent5">
                    <a:lumMod val="90000"/>
                    <a:lumOff val="10000"/>
                  </a:schemeClr>
                </a:solidFill>
              </a:rPr>
              <a:t>создаются </a:t>
            </a:r>
            <a:r>
              <a:rPr lang="ru-RU" sz="2400" b="1" dirty="0" smtClean="0">
                <a:solidFill>
                  <a:schemeClr val="accent5">
                    <a:lumMod val="90000"/>
                    <a:lumOff val="10000"/>
                  </a:schemeClr>
                </a:solidFill>
              </a:rPr>
              <a:t>путем </a:t>
            </a:r>
            <a:r>
              <a:rPr lang="ru-RU" sz="2400" b="1" dirty="0" err="1" smtClean="0">
                <a:solidFill>
                  <a:schemeClr val="accent5">
                    <a:lumMod val="90000"/>
                    <a:lumOff val="10000"/>
                  </a:schemeClr>
                </a:solidFill>
              </a:rPr>
              <a:t>покадровой</a:t>
            </a:r>
            <a:r>
              <a:rPr lang="ru-RU" sz="2400" b="1" dirty="0" smtClean="0">
                <a:solidFill>
                  <a:schemeClr val="accent5">
                    <a:lumMod val="90000"/>
                    <a:lumOff val="10000"/>
                  </a:schemeClr>
                </a:solidFill>
              </a:rPr>
              <a:t> съемки отдельных театральных </a:t>
            </a:r>
            <a:r>
              <a:rPr lang="ru-RU" sz="2400" b="1" dirty="0" smtClean="0">
                <a:solidFill>
                  <a:schemeClr val="accent5">
                    <a:lumMod val="90000"/>
                    <a:lumOff val="10000"/>
                  </a:schemeClr>
                </a:solidFill>
              </a:rPr>
              <a:t>сцен.</a:t>
            </a:r>
            <a:endParaRPr lang="ru-RU" sz="2400" b="1" dirty="0">
              <a:solidFill>
                <a:schemeClr val="accent5">
                  <a:lumMod val="90000"/>
                  <a:lumOff val="10000"/>
                </a:schemeClr>
              </a:solidFill>
            </a:endParaRPr>
          </a:p>
        </p:txBody>
      </p:sp>
      <p:sp>
        <p:nvSpPr>
          <p:cNvPr id="7" name="Заголовок 1"/>
          <p:cNvSpPr txBox="1">
            <a:spLocks/>
          </p:cNvSpPr>
          <p:nvPr/>
        </p:nvSpPr>
        <p:spPr>
          <a:xfrm>
            <a:off x="683568" y="188640"/>
            <a:ext cx="7467600" cy="1143000"/>
          </a:xfrm>
          <a:prstGeom prst="rect">
            <a:avLst/>
          </a:prstGeom>
        </p:spPr>
        <p:style>
          <a:lnRef idx="1">
            <a:schemeClr val="accent3"/>
          </a:lnRef>
          <a:fillRef idx="2">
            <a:schemeClr val="accent3"/>
          </a:fillRef>
          <a:effectRef idx="1">
            <a:schemeClr val="accent3"/>
          </a:effectRef>
          <a:fontRef idx="minor">
            <a:schemeClr val="dk1"/>
          </a:fontRef>
        </p:style>
        <p:txBody>
          <a:bodyPr vert="horz" lIns="45720" rIns="4572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4600" dirty="0" smtClean="0"/>
              <a:t>Анимационное</a:t>
            </a:r>
            <a:r>
              <a:rPr kumimoji="0" lang="ru-RU" sz="4600" b="0" i="0" u="none" strike="noStrike" kern="1200" cap="none" spc="0" normalizeH="0" baseline="0" noProof="0" dirty="0" smtClean="0">
                <a:ln>
                  <a:noFill/>
                </a:ln>
                <a:solidFill>
                  <a:schemeClr val="dk1"/>
                </a:solidFill>
                <a:effectLst/>
                <a:uLnTx/>
                <a:uFillTx/>
                <a:latin typeface="+mn-lt"/>
                <a:ea typeface="+mn-ea"/>
                <a:cs typeface="+mn-cs"/>
              </a:rPr>
              <a:t> кино</a:t>
            </a:r>
            <a:endParaRPr kumimoji="0" lang="ru-RU" sz="46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amond(in)">
                                      <p:cBhvr>
                                        <p:cTn id="2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Lst>
  </p:timing>
</p:sld>
</file>

<file path=ppt/theme/theme1.xml><?xml version="1.0" encoding="utf-8"?>
<a:theme xmlns:a="http://schemas.openxmlformats.org/drawingml/2006/main" name="Техническая">
  <a:themeElements>
    <a:clrScheme name="Другая 2">
      <a:dk1>
        <a:sysClr val="windowText" lastClr="000000"/>
      </a:dk1>
      <a:lt1>
        <a:sysClr val="window" lastClr="FFFFFF"/>
      </a:lt1>
      <a:dk2>
        <a:srgbClr val="69676D"/>
      </a:dk2>
      <a:lt2>
        <a:srgbClr val="C9C2D1"/>
      </a:lt2>
      <a:accent1>
        <a:srgbClr val="7030A0"/>
      </a:accent1>
      <a:accent2>
        <a:srgbClr val="300061"/>
      </a:accent2>
      <a:accent3>
        <a:srgbClr val="6E1E4E"/>
      </a:accent3>
      <a:accent4>
        <a:srgbClr val="6E1E4E"/>
      </a:accent4>
      <a:accent5>
        <a:srgbClr val="300061"/>
      </a:accent5>
      <a:accent6>
        <a:srgbClr val="300061"/>
      </a:accent6>
      <a:hlink>
        <a:srgbClr val="300061"/>
      </a:hlink>
      <a:folHlink>
        <a:srgbClr val="300061"/>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194</TotalTime>
  <Words>463</Words>
  <Application>Microsoft Office PowerPoint</Application>
  <PresentationFormat>Экран (4:3)</PresentationFormat>
  <Paragraphs>61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Техническая</vt:lpstr>
      <vt:lpstr>Телевидение -  пространство культуры. </vt:lpstr>
      <vt:lpstr>Слайд 2</vt:lpstr>
      <vt:lpstr>Слайд 3</vt:lpstr>
      <vt:lpstr>Виды кинематографа:</vt:lpstr>
      <vt:lpstr>Слайд 5</vt:lpstr>
      <vt:lpstr>Слайд 6</vt:lpstr>
      <vt:lpstr>Слайд 7</vt:lpstr>
      <vt:lpstr>Правильный ответ:</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урока: Фильмы разные нужны</dc:title>
  <cp:lastModifiedBy>Sveta</cp:lastModifiedBy>
  <cp:revision>51</cp:revision>
  <dcterms:modified xsi:type="dcterms:W3CDTF">2019-04-01T09:34:01Z</dcterms:modified>
</cp:coreProperties>
</file>