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91" r:id="rId2"/>
    <p:sldId id="264" r:id="rId3"/>
    <p:sldId id="267" r:id="rId4"/>
    <p:sldId id="269" r:id="rId5"/>
    <p:sldId id="287" r:id="rId6"/>
    <p:sldId id="290" r:id="rId7"/>
    <p:sldId id="286" r:id="rId8"/>
    <p:sldId id="258" r:id="rId9"/>
    <p:sldId id="260" r:id="rId10"/>
    <p:sldId id="300" r:id="rId11"/>
    <p:sldId id="283" r:id="rId12"/>
    <p:sldId id="285" r:id="rId13"/>
    <p:sldId id="295" r:id="rId14"/>
    <p:sldId id="280" r:id="rId15"/>
    <p:sldId id="279" r:id="rId16"/>
    <p:sldId id="301" r:id="rId17"/>
    <p:sldId id="277" r:id="rId18"/>
    <p:sldId id="257" r:id="rId19"/>
    <p:sldId id="282" r:id="rId20"/>
    <p:sldId id="281" r:id="rId21"/>
    <p:sldId id="263" r:id="rId22"/>
    <p:sldId id="294" r:id="rId23"/>
    <p:sldId id="302" r:id="rId24"/>
    <p:sldId id="304" r:id="rId25"/>
    <p:sldId id="296" r:id="rId26"/>
    <p:sldId id="303" r:id="rId27"/>
    <p:sldId id="305" r:id="rId28"/>
    <p:sldId id="306" r:id="rId29"/>
    <p:sldId id="307" r:id="rId30"/>
    <p:sldId id="297" r:id="rId31"/>
    <p:sldId id="298" r:id="rId32"/>
    <p:sldId id="299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032" autoAdjust="0"/>
  </p:normalViewPr>
  <p:slideViewPr>
    <p:cSldViewPr>
      <p:cViewPr>
        <p:scale>
          <a:sx n="50" d="100"/>
          <a:sy n="50" d="100"/>
        </p:scale>
        <p:origin x="-1736" y="-1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5F5267-1132-4720-95BA-AFCE00F8ED8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65AB2D9-25C3-4D5E-9ABC-FF9CD7E8B1B0}">
      <dgm:prSet phldrT="[Текст]" custT="1"/>
      <dgm:spPr/>
      <dgm:t>
        <a:bodyPr/>
        <a:lstStyle/>
        <a:p>
          <a:r>
            <a:rPr lang="ru-RU" sz="3600" b="1" dirty="0" smtClean="0"/>
            <a:t>Оксиды (по </a:t>
          </a:r>
          <a:r>
            <a:rPr lang="ru-RU" sz="3600" b="1" dirty="0" err="1" smtClean="0"/>
            <a:t>св-вам</a:t>
          </a:r>
          <a:r>
            <a:rPr lang="ru-RU" sz="3600" b="1" dirty="0" smtClean="0"/>
            <a:t>)</a:t>
          </a:r>
          <a:endParaRPr lang="ru-RU" sz="3600" b="1" dirty="0"/>
        </a:p>
      </dgm:t>
    </dgm:pt>
    <dgm:pt modelId="{168A0EEB-93B1-4A5B-8B53-5D83316B65B4}" type="parTrans" cxnId="{E4B07300-0736-4518-BC30-331D0D55B84B}">
      <dgm:prSet/>
      <dgm:spPr/>
      <dgm:t>
        <a:bodyPr/>
        <a:lstStyle/>
        <a:p>
          <a:endParaRPr lang="ru-RU"/>
        </a:p>
      </dgm:t>
    </dgm:pt>
    <dgm:pt modelId="{83F4B059-270C-4BAC-BB13-A2DA67F142AB}" type="sibTrans" cxnId="{E4B07300-0736-4518-BC30-331D0D55B84B}">
      <dgm:prSet/>
      <dgm:spPr/>
      <dgm:t>
        <a:bodyPr/>
        <a:lstStyle/>
        <a:p>
          <a:endParaRPr lang="ru-RU"/>
        </a:p>
      </dgm:t>
    </dgm:pt>
    <dgm:pt modelId="{073B5B64-CA93-4E3D-B9FE-F7D4CE5ACC54}">
      <dgm:prSet phldrT="[Текст]" custT="1"/>
      <dgm:spPr/>
      <dgm:t>
        <a:bodyPr/>
        <a:lstStyle/>
        <a:p>
          <a:r>
            <a:rPr lang="ru-RU" sz="3200" b="1" dirty="0" smtClean="0"/>
            <a:t>Солеобразующие</a:t>
          </a:r>
          <a:endParaRPr lang="ru-RU" sz="3200" b="1" dirty="0"/>
        </a:p>
      </dgm:t>
    </dgm:pt>
    <dgm:pt modelId="{89284D91-26B0-4A8D-9C45-4839DB99A085}" type="parTrans" cxnId="{377BDA6C-EE79-440F-92EB-374700882524}">
      <dgm:prSet/>
      <dgm:spPr/>
      <dgm:t>
        <a:bodyPr/>
        <a:lstStyle/>
        <a:p>
          <a:endParaRPr lang="ru-RU"/>
        </a:p>
      </dgm:t>
    </dgm:pt>
    <dgm:pt modelId="{33FA4E97-8A4D-4A76-83C2-869C8EB3521D}" type="sibTrans" cxnId="{377BDA6C-EE79-440F-92EB-374700882524}">
      <dgm:prSet/>
      <dgm:spPr/>
      <dgm:t>
        <a:bodyPr/>
        <a:lstStyle/>
        <a:p>
          <a:endParaRPr lang="ru-RU"/>
        </a:p>
      </dgm:t>
    </dgm:pt>
    <dgm:pt modelId="{C4C9BE36-37E0-4386-803F-6A5A583A60A9}">
      <dgm:prSet phldrT="[Текст]" custT="1"/>
      <dgm:spPr>
        <a:solidFill>
          <a:schemeClr val="tx1">
            <a:alpha val="90000"/>
          </a:schemeClr>
        </a:solidFill>
      </dgm:spPr>
      <dgm:t>
        <a:bodyPr/>
        <a:lstStyle/>
        <a:p>
          <a:r>
            <a:rPr lang="ru-RU" sz="2400" b="1" dirty="0" smtClean="0">
              <a:solidFill>
                <a:schemeClr val="bg1"/>
              </a:solidFill>
            </a:rPr>
            <a:t>основные</a:t>
          </a:r>
          <a:endParaRPr lang="ru-RU" sz="2400" b="1" dirty="0">
            <a:solidFill>
              <a:schemeClr val="bg1"/>
            </a:solidFill>
          </a:endParaRPr>
        </a:p>
      </dgm:t>
    </dgm:pt>
    <dgm:pt modelId="{E59B05EA-CB02-4062-A8B1-5BBA70A487A2}" type="parTrans" cxnId="{9B6C76EF-0096-4560-AE56-A58343736073}">
      <dgm:prSet/>
      <dgm:spPr/>
      <dgm:t>
        <a:bodyPr/>
        <a:lstStyle/>
        <a:p>
          <a:endParaRPr lang="ru-RU"/>
        </a:p>
      </dgm:t>
    </dgm:pt>
    <dgm:pt modelId="{7A75C588-0770-455E-BBA7-1B35C0EE3782}" type="sibTrans" cxnId="{9B6C76EF-0096-4560-AE56-A58343736073}">
      <dgm:prSet/>
      <dgm:spPr/>
      <dgm:t>
        <a:bodyPr/>
        <a:lstStyle/>
        <a:p>
          <a:endParaRPr lang="ru-RU"/>
        </a:p>
      </dgm:t>
    </dgm:pt>
    <dgm:pt modelId="{4471EBFC-00C6-4444-8C3C-A4D4EA97B2E1}">
      <dgm:prSet phldrT="[Текст]" custT="1"/>
      <dgm:spPr>
        <a:solidFill>
          <a:srgbClr val="7030A0">
            <a:alpha val="90000"/>
          </a:srgbClr>
        </a:solidFill>
      </dgm:spPr>
      <dgm:t>
        <a:bodyPr/>
        <a:lstStyle/>
        <a:p>
          <a:r>
            <a:rPr lang="ru-RU" sz="2800" b="1" dirty="0" err="1" smtClean="0">
              <a:solidFill>
                <a:schemeClr val="bg1"/>
              </a:solidFill>
            </a:rPr>
            <a:t>амфотерные</a:t>
          </a:r>
          <a:endParaRPr lang="ru-RU" sz="2800" b="1" dirty="0">
            <a:solidFill>
              <a:schemeClr val="bg1"/>
            </a:solidFill>
          </a:endParaRPr>
        </a:p>
      </dgm:t>
    </dgm:pt>
    <dgm:pt modelId="{75D6AF6C-05A5-45D6-A9AC-07A0E7242FC3}" type="parTrans" cxnId="{618E6AD8-0E79-41D7-B8B5-9ACD63B60557}">
      <dgm:prSet/>
      <dgm:spPr/>
      <dgm:t>
        <a:bodyPr/>
        <a:lstStyle/>
        <a:p>
          <a:endParaRPr lang="ru-RU"/>
        </a:p>
      </dgm:t>
    </dgm:pt>
    <dgm:pt modelId="{063E9572-BD35-436B-A6F4-5C991C0B4226}" type="sibTrans" cxnId="{618E6AD8-0E79-41D7-B8B5-9ACD63B60557}">
      <dgm:prSet/>
      <dgm:spPr/>
      <dgm:t>
        <a:bodyPr/>
        <a:lstStyle/>
        <a:p>
          <a:endParaRPr lang="ru-RU"/>
        </a:p>
      </dgm:t>
    </dgm:pt>
    <dgm:pt modelId="{8372ACE2-F347-4200-93BE-95962A16983E}">
      <dgm:prSet phldrT="[Текст]" custT="1"/>
      <dgm:spPr/>
      <dgm:t>
        <a:bodyPr/>
        <a:lstStyle/>
        <a:p>
          <a:r>
            <a:rPr lang="ru-RU" sz="3600" b="1" dirty="0" smtClean="0"/>
            <a:t>несолеобразующие</a:t>
          </a:r>
          <a:endParaRPr lang="ru-RU" sz="3600" b="1" dirty="0"/>
        </a:p>
      </dgm:t>
    </dgm:pt>
    <dgm:pt modelId="{4C371526-7CFA-4133-ACC9-46D38E3EF5C3}" type="parTrans" cxnId="{74943C7E-BD23-49FD-B322-6B6EBA38A955}">
      <dgm:prSet/>
      <dgm:spPr/>
      <dgm:t>
        <a:bodyPr/>
        <a:lstStyle/>
        <a:p>
          <a:endParaRPr lang="ru-RU"/>
        </a:p>
      </dgm:t>
    </dgm:pt>
    <dgm:pt modelId="{C40108EF-781A-4D00-BB35-3D77E4D6686D}" type="sibTrans" cxnId="{74943C7E-BD23-49FD-B322-6B6EBA38A955}">
      <dgm:prSet/>
      <dgm:spPr/>
      <dgm:t>
        <a:bodyPr/>
        <a:lstStyle/>
        <a:p>
          <a:endParaRPr lang="ru-RU"/>
        </a:p>
      </dgm:t>
    </dgm:pt>
    <dgm:pt modelId="{504F2582-E0AC-4F62-8997-8A8B11BD2C5D}">
      <dgm:prSet phldrT="[Текст]"/>
      <dgm:spPr/>
      <dgm:t>
        <a:bodyPr/>
        <a:lstStyle/>
        <a:p>
          <a:r>
            <a:rPr lang="ru-RU" b="1" dirty="0" smtClean="0"/>
            <a:t>4 оксида</a:t>
          </a:r>
          <a:endParaRPr lang="ru-RU" b="1" dirty="0"/>
        </a:p>
      </dgm:t>
    </dgm:pt>
    <dgm:pt modelId="{77E18B27-C344-4CAC-A242-8DA089802F09}" type="parTrans" cxnId="{C70BE2CB-75A1-4FF2-BAC6-36A9A1323FD9}">
      <dgm:prSet/>
      <dgm:spPr/>
      <dgm:t>
        <a:bodyPr/>
        <a:lstStyle/>
        <a:p>
          <a:endParaRPr lang="ru-RU"/>
        </a:p>
      </dgm:t>
    </dgm:pt>
    <dgm:pt modelId="{B85A7D43-4D36-4F3C-B0BA-2CE58EDFEDB7}" type="sibTrans" cxnId="{C70BE2CB-75A1-4FF2-BAC6-36A9A1323FD9}">
      <dgm:prSet/>
      <dgm:spPr/>
      <dgm:t>
        <a:bodyPr/>
        <a:lstStyle/>
        <a:p>
          <a:endParaRPr lang="ru-RU"/>
        </a:p>
      </dgm:t>
    </dgm:pt>
    <dgm:pt modelId="{BBBEAEEE-28E8-4BC4-8254-A408FF6FA696}" type="pres">
      <dgm:prSet presAssocID="{555F5267-1132-4720-95BA-AFCE00F8ED8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7FBD2DA-5D10-46BF-A43A-DB8C6C0A3194}" type="pres">
      <dgm:prSet presAssocID="{A65AB2D9-25C3-4D5E-9ABC-FF9CD7E8B1B0}" presName="hierRoot1" presStyleCnt="0"/>
      <dgm:spPr/>
    </dgm:pt>
    <dgm:pt modelId="{43BC7251-4920-4F8F-9135-D098811136C5}" type="pres">
      <dgm:prSet presAssocID="{A65AB2D9-25C3-4D5E-9ABC-FF9CD7E8B1B0}" presName="composite" presStyleCnt="0"/>
      <dgm:spPr/>
    </dgm:pt>
    <dgm:pt modelId="{F5DC18AF-C225-4099-B493-9868C3780B8E}" type="pres">
      <dgm:prSet presAssocID="{A65AB2D9-25C3-4D5E-9ABC-FF9CD7E8B1B0}" presName="background" presStyleLbl="node0" presStyleIdx="0" presStyleCnt="1"/>
      <dgm:spPr/>
    </dgm:pt>
    <dgm:pt modelId="{B06DF3EB-01F0-4701-9F6E-D2933CC6A684}" type="pres">
      <dgm:prSet presAssocID="{A65AB2D9-25C3-4D5E-9ABC-FF9CD7E8B1B0}" presName="text" presStyleLbl="fgAcc0" presStyleIdx="0" presStyleCnt="1" custScaleX="3457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BD3BB3-3BFD-4DDA-AD84-AE7806330EBD}" type="pres">
      <dgm:prSet presAssocID="{A65AB2D9-25C3-4D5E-9ABC-FF9CD7E8B1B0}" presName="hierChild2" presStyleCnt="0"/>
      <dgm:spPr/>
    </dgm:pt>
    <dgm:pt modelId="{CD098B3A-F2E0-4C2D-A387-EE4D30A3042B}" type="pres">
      <dgm:prSet presAssocID="{89284D91-26B0-4A8D-9C45-4839DB99A085}" presName="Name10" presStyleLbl="parChTrans1D2" presStyleIdx="0" presStyleCnt="2"/>
      <dgm:spPr/>
      <dgm:t>
        <a:bodyPr/>
        <a:lstStyle/>
        <a:p>
          <a:endParaRPr lang="ru-RU"/>
        </a:p>
      </dgm:t>
    </dgm:pt>
    <dgm:pt modelId="{6CBAF9FB-315E-48C4-AC61-CEF45BD9CC87}" type="pres">
      <dgm:prSet presAssocID="{073B5B64-CA93-4E3D-B9FE-F7D4CE5ACC54}" presName="hierRoot2" presStyleCnt="0"/>
      <dgm:spPr/>
    </dgm:pt>
    <dgm:pt modelId="{F9D2E9AB-1509-42F6-8FB6-AB72DC5E4B59}" type="pres">
      <dgm:prSet presAssocID="{073B5B64-CA93-4E3D-B9FE-F7D4CE5ACC54}" presName="composite2" presStyleCnt="0"/>
      <dgm:spPr/>
    </dgm:pt>
    <dgm:pt modelId="{43113157-1F4C-4121-B062-B8D01A27E113}" type="pres">
      <dgm:prSet presAssocID="{073B5B64-CA93-4E3D-B9FE-F7D4CE5ACC54}" presName="background2" presStyleLbl="node2" presStyleIdx="0" presStyleCnt="2"/>
      <dgm:spPr/>
    </dgm:pt>
    <dgm:pt modelId="{A9729832-DB81-4F4F-9461-6D28D0CC0B6F}" type="pres">
      <dgm:prSet presAssocID="{073B5B64-CA93-4E3D-B9FE-F7D4CE5ACC54}" presName="text2" presStyleLbl="fgAcc2" presStyleIdx="0" presStyleCnt="2" custScaleX="268450" custLinFactX="-1957" custLinFactNeighborX="-100000" custLinFactNeighborY="26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3AEB96-E33C-4C59-9D0D-350FC88E2642}" type="pres">
      <dgm:prSet presAssocID="{073B5B64-CA93-4E3D-B9FE-F7D4CE5ACC54}" presName="hierChild3" presStyleCnt="0"/>
      <dgm:spPr/>
    </dgm:pt>
    <dgm:pt modelId="{24C1FA5E-48A5-4BF1-AD5F-7A84D1836B32}" type="pres">
      <dgm:prSet presAssocID="{E59B05EA-CB02-4062-A8B1-5BBA70A487A2}" presName="Name17" presStyleLbl="parChTrans1D3" presStyleIdx="0" presStyleCnt="3"/>
      <dgm:spPr/>
      <dgm:t>
        <a:bodyPr/>
        <a:lstStyle/>
        <a:p>
          <a:endParaRPr lang="ru-RU"/>
        </a:p>
      </dgm:t>
    </dgm:pt>
    <dgm:pt modelId="{3AB72909-CAD4-445C-BCA3-7C86CE37351A}" type="pres">
      <dgm:prSet presAssocID="{C4C9BE36-37E0-4386-803F-6A5A583A60A9}" presName="hierRoot3" presStyleCnt="0"/>
      <dgm:spPr/>
    </dgm:pt>
    <dgm:pt modelId="{E3A42EF1-0A11-4F3C-ACB0-AAAB151CC72A}" type="pres">
      <dgm:prSet presAssocID="{C4C9BE36-37E0-4386-803F-6A5A583A60A9}" presName="composite3" presStyleCnt="0"/>
      <dgm:spPr/>
    </dgm:pt>
    <dgm:pt modelId="{169A0036-C020-4A23-95E0-F3D1F20DE1AD}" type="pres">
      <dgm:prSet presAssocID="{C4C9BE36-37E0-4386-803F-6A5A583A60A9}" presName="background3" presStyleLbl="node3" presStyleIdx="0" presStyleCnt="3"/>
      <dgm:spPr/>
    </dgm:pt>
    <dgm:pt modelId="{CB2A4B07-19B7-4B1B-B797-A6EAB6EA574A}" type="pres">
      <dgm:prSet presAssocID="{C4C9BE36-37E0-4386-803F-6A5A583A60A9}" presName="text3" presStyleLbl="fgAcc3" presStyleIdx="0" presStyleCnt="3" custScaleX="132387" custLinFactNeighborX="-34225" custLinFactNeighborY="-68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9183D8-E609-4B33-AEC7-BC463584EA34}" type="pres">
      <dgm:prSet presAssocID="{C4C9BE36-37E0-4386-803F-6A5A583A60A9}" presName="hierChild4" presStyleCnt="0"/>
      <dgm:spPr/>
    </dgm:pt>
    <dgm:pt modelId="{068C221A-26E9-4A6D-941B-1CF376BAC021}" type="pres">
      <dgm:prSet presAssocID="{75D6AF6C-05A5-45D6-A9AC-07A0E7242FC3}" presName="Name17" presStyleLbl="parChTrans1D3" presStyleIdx="1" presStyleCnt="3"/>
      <dgm:spPr/>
      <dgm:t>
        <a:bodyPr/>
        <a:lstStyle/>
        <a:p>
          <a:endParaRPr lang="ru-RU"/>
        </a:p>
      </dgm:t>
    </dgm:pt>
    <dgm:pt modelId="{0240EBEB-B5CB-4F2D-82A3-6A4914C384B2}" type="pres">
      <dgm:prSet presAssocID="{4471EBFC-00C6-4444-8C3C-A4D4EA97B2E1}" presName="hierRoot3" presStyleCnt="0"/>
      <dgm:spPr/>
    </dgm:pt>
    <dgm:pt modelId="{C02DDB98-99B8-45D1-95AD-A886BB6B090B}" type="pres">
      <dgm:prSet presAssocID="{4471EBFC-00C6-4444-8C3C-A4D4EA97B2E1}" presName="composite3" presStyleCnt="0"/>
      <dgm:spPr/>
    </dgm:pt>
    <dgm:pt modelId="{301AB87D-8DD5-4408-A405-51512F1C8B7F}" type="pres">
      <dgm:prSet presAssocID="{4471EBFC-00C6-4444-8C3C-A4D4EA97B2E1}" presName="background3" presStyleLbl="node3" presStyleIdx="1" presStyleCnt="3"/>
      <dgm:spPr/>
    </dgm:pt>
    <dgm:pt modelId="{0655A9F7-E825-4694-B4AE-02ACE35616B2}" type="pres">
      <dgm:prSet presAssocID="{4471EBFC-00C6-4444-8C3C-A4D4EA97B2E1}" presName="text3" presStyleLbl="fgAcc3" presStyleIdx="1" presStyleCnt="3" custScaleX="167806" custScaleY="66155" custLinFactNeighborX="-27532" custLinFactNeighborY="52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6E673B-AD9C-4FCD-9C72-816C8E27C939}" type="pres">
      <dgm:prSet presAssocID="{4471EBFC-00C6-4444-8C3C-A4D4EA97B2E1}" presName="hierChild4" presStyleCnt="0"/>
      <dgm:spPr/>
    </dgm:pt>
    <dgm:pt modelId="{CB82F900-0C00-4092-AB7A-FA16FA0452D9}" type="pres">
      <dgm:prSet presAssocID="{4C371526-7CFA-4133-ACC9-46D38E3EF5C3}" presName="Name10" presStyleLbl="parChTrans1D2" presStyleIdx="1" presStyleCnt="2"/>
      <dgm:spPr/>
      <dgm:t>
        <a:bodyPr/>
        <a:lstStyle/>
        <a:p>
          <a:endParaRPr lang="ru-RU"/>
        </a:p>
      </dgm:t>
    </dgm:pt>
    <dgm:pt modelId="{C271D6FD-A483-4512-8A91-35E0A3CF1DF2}" type="pres">
      <dgm:prSet presAssocID="{8372ACE2-F347-4200-93BE-95962A16983E}" presName="hierRoot2" presStyleCnt="0"/>
      <dgm:spPr/>
    </dgm:pt>
    <dgm:pt modelId="{F401C3C7-A564-4B2C-A4AE-2B88D7DFB967}" type="pres">
      <dgm:prSet presAssocID="{8372ACE2-F347-4200-93BE-95962A16983E}" presName="composite2" presStyleCnt="0"/>
      <dgm:spPr/>
    </dgm:pt>
    <dgm:pt modelId="{C612B6CD-887E-411B-9771-3B5DDE9DEBD4}" type="pres">
      <dgm:prSet presAssocID="{8372ACE2-F347-4200-93BE-95962A16983E}" presName="background2" presStyleLbl="node2" presStyleIdx="1" presStyleCnt="2"/>
      <dgm:spPr/>
    </dgm:pt>
    <dgm:pt modelId="{85FC4AFC-0E2C-486F-8A5B-39E1206091FC}" type="pres">
      <dgm:prSet presAssocID="{8372ACE2-F347-4200-93BE-95962A16983E}" presName="text2" presStyleLbl="fgAcc2" presStyleIdx="1" presStyleCnt="2" custScaleX="338742" custLinFactNeighborX="-28310" custLinFactNeighborY="82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6E8C494-5A73-4EC5-ACA1-F769FAD63D12}" type="pres">
      <dgm:prSet presAssocID="{8372ACE2-F347-4200-93BE-95962A16983E}" presName="hierChild3" presStyleCnt="0"/>
      <dgm:spPr/>
    </dgm:pt>
    <dgm:pt modelId="{01C31CF6-DF11-4622-A9CF-809522BCBAD5}" type="pres">
      <dgm:prSet presAssocID="{77E18B27-C344-4CAC-A242-8DA089802F09}" presName="Name17" presStyleLbl="parChTrans1D3" presStyleIdx="2" presStyleCnt="3"/>
      <dgm:spPr/>
      <dgm:t>
        <a:bodyPr/>
        <a:lstStyle/>
        <a:p>
          <a:endParaRPr lang="ru-RU"/>
        </a:p>
      </dgm:t>
    </dgm:pt>
    <dgm:pt modelId="{71AE9828-17CF-46AE-939A-690AC0CEE7CB}" type="pres">
      <dgm:prSet presAssocID="{504F2582-E0AC-4F62-8997-8A8B11BD2C5D}" presName="hierRoot3" presStyleCnt="0"/>
      <dgm:spPr/>
    </dgm:pt>
    <dgm:pt modelId="{82D26B00-5FD7-40D2-9C41-8561BB5CF81D}" type="pres">
      <dgm:prSet presAssocID="{504F2582-E0AC-4F62-8997-8A8B11BD2C5D}" presName="composite3" presStyleCnt="0"/>
      <dgm:spPr/>
    </dgm:pt>
    <dgm:pt modelId="{BA26FB29-4E71-490A-A9D1-9BAB1CDDBD4A}" type="pres">
      <dgm:prSet presAssocID="{504F2582-E0AC-4F62-8997-8A8B11BD2C5D}" presName="background3" presStyleLbl="node3" presStyleIdx="2" presStyleCnt="3"/>
      <dgm:spPr/>
    </dgm:pt>
    <dgm:pt modelId="{A14FB05E-5848-46CC-AFAE-E2AEFA12FFDD}" type="pres">
      <dgm:prSet presAssocID="{504F2582-E0AC-4F62-8997-8A8B11BD2C5D}" presName="text3" presStyleLbl="fgAcc3" presStyleIdx="2" presStyleCnt="3" custLinFactX="19766" custLinFactNeighborX="100000" custLinFactNeighborY="-8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B0E878-E30E-411E-B4F2-4AB647458615}" type="pres">
      <dgm:prSet presAssocID="{504F2582-E0AC-4F62-8997-8A8B11BD2C5D}" presName="hierChild4" presStyleCnt="0"/>
      <dgm:spPr/>
    </dgm:pt>
  </dgm:ptLst>
  <dgm:cxnLst>
    <dgm:cxn modelId="{9B6C76EF-0096-4560-AE56-A58343736073}" srcId="{073B5B64-CA93-4E3D-B9FE-F7D4CE5ACC54}" destId="{C4C9BE36-37E0-4386-803F-6A5A583A60A9}" srcOrd="0" destOrd="0" parTransId="{E59B05EA-CB02-4062-A8B1-5BBA70A487A2}" sibTransId="{7A75C588-0770-455E-BBA7-1B35C0EE3782}"/>
    <dgm:cxn modelId="{377BDA6C-EE79-440F-92EB-374700882524}" srcId="{A65AB2D9-25C3-4D5E-9ABC-FF9CD7E8B1B0}" destId="{073B5B64-CA93-4E3D-B9FE-F7D4CE5ACC54}" srcOrd="0" destOrd="0" parTransId="{89284D91-26B0-4A8D-9C45-4839DB99A085}" sibTransId="{33FA4E97-8A4D-4A76-83C2-869C8EB3521D}"/>
    <dgm:cxn modelId="{1F79603B-A09B-4295-9EDA-98143878D0E6}" type="presOf" srcId="{89284D91-26B0-4A8D-9C45-4839DB99A085}" destId="{CD098B3A-F2E0-4C2D-A387-EE4D30A3042B}" srcOrd="0" destOrd="0" presId="urn:microsoft.com/office/officeart/2005/8/layout/hierarchy1"/>
    <dgm:cxn modelId="{035426F3-937F-4F82-B5D6-18426A50844C}" type="presOf" srcId="{555F5267-1132-4720-95BA-AFCE00F8ED84}" destId="{BBBEAEEE-28E8-4BC4-8254-A408FF6FA696}" srcOrd="0" destOrd="0" presId="urn:microsoft.com/office/officeart/2005/8/layout/hierarchy1"/>
    <dgm:cxn modelId="{A9897736-7919-45BB-A698-1F0C7D95D52F}" type="presOf" srcId="{073B5B64-CA93-4E3D-B9FE-F7D4CE5ACC54}" destId="{A9729832-DB81-4F4F-9461-6D28D0CC0B6F}" srcOrd="0" destOrd="0" presId="urn:microsoft.com/office/officeart/2005/8/layout/hierarchy1"/>
    <dgm:cxn modelId="{B9F558A3-2C08-4C39-9936-D9AA590A94C1}" type="presOf" srcId="{E59B05EA-CB02-4062-A8B1-5BBA70A487A2}" destId="{24C1FA5E-48A5-4BF1-AD5F-7A84D1836B32}" srcOrd="0" destOrd="0" presId="urn:microsoft.com/office/officeart/2005/8/layout/hierarchy1"/>
    <dgm:cxn modelId="{D87D8052-69DF-4DB2-9E41-0EE14293C26B}" type="presOf" srcId="{C4C9BE36-37E0-4386-803F-6A5A583A60A9}" destId="{CB2A4B07-19B7-4B1B-B797-A6EAB6EA574A}" srcOrd="0" destOrd="0" presId="urn:microsoft.com/office/officeart/2005/8/layout/hierarchy1"/>
    <dgm:cxn modelId="{E4B07300-0736-4518-BC30-331D0D55B84B}" srcId="{555F5267-1132-4720-95BA-AFCE00F8ED84}" destId="{A65AB2D9-25C3-4D5E-9ABC-FF9CD7E8B1B0}" srcOrd="0" destOrd="0" parTransId="{168A0EEB-93B1-4A5B-8B53-5D83316B65B4}" sibTransId="{83F4B059-270C-4BAC-BB13-A2DA67F142AB}"/>
    <dgm:cxn modelId="{9E988C30-1216-4A65-95B6-C88F3429DF52}" type="presOf" srcId="{77E18B27-C344-4CAC-A242-8DA089802F09}" destId="{01C31CF6-DF11-4622-A9CF-809522BCBAD5}" srcOrd="0" destOrd="0" presId="urn:microsoft.com/office/officeart/2005/8/layout/hierarchy1"/>
    <dgm:cxn modelId="{C70BE2CB-75A1-4FF2-BAC6-36A9A1323FD9}" srcId="{8372ACE2-F347-4200-93BE-95962A16983E}" destId="{504F2582-E0AC-4F62-8997-8A8B11BD2C5D}" srcOrd="0" destOrd="0" parTransId="{77E18B27-C344-4CAC-A242-8DA089802F09}" sibTransId="{B85A7D43-4D36-4F3C-B0BA-2CE58EDFEDB7}"/>
    <dgm:cxn modelId="{74943C7E-BD23-49FD-B322-6B6EBA38A955}" srcId="{A65AB2D9-25C3-4D5E-9ABC-FF9CD7E8B1B0}" destId="{8372ACE2-F347-4200-93BE-95962A16983E}" srcOrd="1" destOrd="0" parTransId="{4C371526-7CFA-4133-ACC9-46D38E3EF5C3}" sibTransId="{C40108EF-781A-4D00-BB35-3D77E4D6686D}"/>
    <dgm:cxn modelId="{5B0EF781-ABD9-4A13-B08E-F8EC22C6800A}" type="presOf" srcId="{A65AB2D9-25C3-4D5E-9ABC-FF9CD7E8B1B0}" destId="{B06DF3EB-01F0-4701-9F6E-D2933CC6A684}" srcOrd="0" destOrd="0" presId="urn:microsoft.com/office/officeart/2005/8/layout/hierarchy1"/>
    <dgm:cxn modelId="{793E975A-A413-40B4-953D-005D45A79D49}" type="presOf" srcId="{8372ACE2-F347-4200-93BE-95962A16983E}" destId="{85FC4AFC-0E2C-486F-8A5B-39E1206091FC}" srcOrd="0" destOrd="0" presId="urn:microsoft.com/office/officeart/2005/8/layout/hierarchy1"/>
    <dgm:cxn modelId="{618E6AD8-0E79-41D7-B8B5-9ACD63B60557}" srcId="{073B5B64-CA93-4E3D-B9FE-F7D4CE5ACC54}" destId="{4471EBFC-00C6-4444-8C3C-A4D4EA97B2E1}" srcOrd="1" destOrd="0" parTransId="{75D6AF6C-05A5-45D6-A9AC-07A0E7242FC3}" sibTransId="{063E9572-BD35-436B-A6F4-5C991C0B4226}"/>
    <dgm:cxn modelId="{F8A38560-7C64-468B-90FE-2A352914A4B3}" type="presOf" srcId="{4471EBFC-00C6-4444-8C3C-A4D4EA97B2E1}" destId="{0655A9F7-E825-4694-B4AE-02ACE35616B2}" srcOrd="0" destOrd="0" presId="urn:microsoft.com/office/officeart/2005/8/layout/hierarchy1"/>
    <dgm:cxn modelId="{497E687D-A01D-4A1F-85BD-71BF372B539B}" type="presOf" srcId="{504F2582-E0AC-4F62-8997-8A8B11BD2C5D}" destId="{A14FB05E-5848-46CC-AFAE-E2AEFA12FFDD}" srcOrd="0" destOrd="0" presId="urn:microsoft.com/office/officeart/2005/8/layout/hierarchy1"/>
    <dgm:cxn modelId="{F25ECE0F-FD69-4833-B2A8-CAE5740E6A24}" type="presOf" srcId="{75D6AF6C-05A5-45D6-A9AC-07A0E7242FC3}" destId="{068C221A-26E9-4A6D-941B-1CF376BAC021}" srcOrd="0" destOrd="0" presId="urn:microsoft.com/office/officeart/2005/8/layout/hierarchy1"/>
    <dgm:cxn modelId="{1C943329-7C3F-4602-8DA4-E6B8C4EFB8DE}" type="presOf" srcId="{4C371526-7CFA-4133-ACC9-46D38E3EF5C3}" destId="{CB82F900-0C00-4092-AB7A-FA16FA0452D9}" srcOrd="0" destOrd="0" presId="urn:microsoft.com/office/officeart/2005/8/layout/hierarchy1"/>
    <dgm:cxn modelId="{FFA6B7C0-79D2-42F2-B7B9-DD6367A1E929}" type="presParOf" srcId="{BBBEAEEE-28E8-4BC4-8254-A408FF6FA696}" destId="{A7FBD2DA-5D10-46BF-A43A-DB8C6C0A3194}" srcOrd="0" destOrd="0" presId="urn:microsoft.com/office/officeart/2005/8/layout/hierarchy1"/>
    <dgm:cxn modelId="{1F015466-B427-4BC9-A841-9E2DB9958102}" type="presParOf" srcId="{A7FBD2DA-5D10-46BF-A43A-DB8C6C0A3194}" destId="{43BC7251-4920-4F8F-9135-D098811136C5}" srcOrd="0" destOrd="0" presId="urn:microsoft.com/office/officeart/2005/8/layout/hierarchy1"/>
    <dgm:cxn modelId="{AB289E3D-CD31-4DD9-813A-8592D6000B99}" type="presParOf" srcId="{43BC7251-4920-4F8F-9135-D098811136C5}" destId="{F5DC18AF-C225-4099-B493-9868C3780B8E}" srcOrd="0" destOrd="0" presId="urn:microsoft.com/office/officeart/2005/8/layout/hierarchy1"/>
    <dgm:cxn modelId="{EAC9D1C0-26F2-4611-BB67-7501C16C3BB1}" type="presParOf" srcId="{43BC7251-4920-4F8F-9135-D098811136C5}" destId="{B06DF3EB-01F0-4701-9F6E-D2933CC6A684}" srcOrd="1" destOrd="0" presId="urn:microsoft.com/office/officeart/2005/8/layout/hierarchy1"/>
    <dgm:cxn modelId="{DDA2F282-67B2-45C6-AC1F-C389E29F8F84}" type="presParOf" srcId="{A7FBD2DA-5D10-46BF-A43A-DB8C6C0A3194}" destId="{DFBD3BB3-3BFD-4DDA-AD84-AE7806330EBD}" srcOrd="1" destOrd="0" presId="urn:microsoft.com/office/officeart/2005/8/layout/hierarchy1"/>
    <dgm:cxn modelId="{92B3B96C-572A-460C-8CBA-96D744A8E0F0}" type="presParOf" srcId="{DFBD3BB3-3BFD-4DDA-AD84-AE7806330EBD}" destId="{CD098B3A-F2E0-4C2D-A387-EE4D30A3042B}" srcOrd="0" destOrd="0" presId="urn:microsoft.com/office/officeart/2005/8/layout/hierarchy1"/>
    <dgm:cxn modelId="{7EEE36A2-50D0-4163-9B81-2704BD5CCA26}" type="presParOf" srcId="{DFBD3BB3-3BFD-4DDA-AD84-AE7806330EBD}" destId="{6CBAF9FB-315E-48C4-AC61-CEF45BD9CC87}" srcOrd="1" destOrd="0" presId="urn:microsoft.com/office/officeart/2005/8/layout/hierarchy1"/>
    <dgm:cxn modelId="{8881E803-7F33-4F80-BE09-B05227829BB6}" type="presParOf" srcId="{6CBAF9FB-315E-48C4-AC61-CEF45BD9CC87}" destId="{F9D2E9AB-1509-42F6-8FB6-AB72DC5E4B59}" srcOrd="0" destOrd="0" presId="urn:microsoft.com/office/officeart/2005/8/layout/hierarchy1"/>
    <dgm:cxn modelId="{CC3728D3-E1B3-4FB8-8DD2-FEBE8DE6CEA0}" type="presParOf" srcId="{F9D2E9AB-1509-42F6-8FB6-AB72DC5E4B59}" destId="{43113157-1F4C-4121-B062-B8D01A27E113}" srcOrd="0" destOrd="0" presId="urn:microsoft.com/office/officeart/2005/8/layout/hierarchy1"/>
    <dgm:cxn modelId="{77831149-C381-47C6-9B01-20BF39E33898}" type="presParOf" srcId="{F9D2E9AB-1509-42F6-8FB6-AB72DC5E4B59}" destId="{A9729832-DB81-4F4F-9461-6D28D0CC0B6F}" srcOrd="1" destOrd="0" presId="urn:microsoft.com/office/officeart/2005/8/layout/hierarchy1"/>
    <dgm:cxn modelId="{4246A3C9-6FBC-42F7-8BB8-D3A993432819}" type="presParOf" srcId="{6CBAF9FB-315E-48C4-AC61-CEF45BD9CC87}" destId="{423AEB96-E33C-4C59-9D0D-350FC88E2642}" srcOrd="1" destOrd="0" presId="urn:microsoft.com/office/officeart/2005/8/layout/hierarchy1"/>
    <dgm:cxn modelId="{5E68B3D7-FAD6-470E-9F76-7960F6062BBD}" type="presParOf" srcId="{423AEB96-E33C-4C59-9D0D-350FC88E2642}" destId="{24C1FA5E-48A5-4BF1-AD5F-7A84D1836B32}" srcOrd="0" destOrd="0" presId="urn:microsoft.com/office/officeart/2005/8/layout/hierarchy1"/>
    <dgm:cxn modelId="{23D31C18-7ADA-47DA-9698-FD04C494BB31}" type="presParOf" srcId="{423AEB96-E33C-4C59-9D0D-350FC88E2642}" destId="{3AB72909-CAD4-445C-BCA3-7C86CE37351A}" srcOrd="1" destOrd="0" presId="urn:microsoft.com/office/officeart/2005/8/layout/hierarchy1"/>
    <dgm:cxn modelId="{D567145C-53AA-42CC-952A-BA3130138F53}" type="presParOf" srcId="{3AB72909-CAD4-445C-BCA3-7C86CE37351A}" destId="{E3A42EF1-0A11-4F3C-ACB0-AAAB151CC72A}" srcOrd="0" destOrd="0" presId="urn:microsoft.com/office/officeart/2005/8/layout/hierarchy1"/>
    <dgm:cxn modelId="{650F2794-2B49-4F7E-BB54-F458D85EA47A}" type="presParOf" srcId="{E3A42EF1-0A11-4F3C-ACB0-AAAB151CC72A}" destId="{169A0036-C020-4A23-95E0-F3D1F20DE1AD}" srcOrd="0" destOrd="0" presId="urn:microsoft.com/office/officeart/2005/8/layout/hierarchy1"/>
    <dgm:cxn modelId="{3B6680FD-3616-44B2-AD9F-D674A856466B}" type="presParOf" srcId="{E3A42EF1-0A11-4F3C-ACB0-AAAB151CC72A}" destId="{CB2A4B07-19B7-4B1B-B797-A6EAB6EA574A}" srcOrd="1" destOrd="0" presId="urn:microsoft.com/office/officeart/2005/8/layout/hierarchy1"/>
    <dgm:cxn modelId="{4770D02B-6E5C-433E-8D55-754AFA3A08E1}" type="presParOf" srcId="{3AB72909-CAD4-445C-BCA3-7C86CE37351A}" destId="{3B9183D8-E609-4B33-AEC7-BC463584EA34}" srcOrd="1" destOrd="0" presId="urn:microsoft.com/office/officeart/2005/8/layout/hierarchy1"/>
    <dgm:cxn modelId="{31D455C2-4815-460E-B8AF-4E75D2238DF7}" type="presParOf" srcId="{423AEB96-E33C-4C59-9D0D-350FC88E2642}" destId="{068C221A-26E9-4A6D-941B-1CF376BAC021}" srcOrd="2" destOrd="0" presId="urn:microsoft.com/office/officeart/2005/8/layout/hierarchy1"/>
    <dgm:cxn modelId="{A9E06921-A508-4AC7-97B4-B400951D551C}" type="presParOf" srcId="{423AEB96-E33C-4C59-9D0D-350FC88E2642}" destId="{0240EBEB-B5CB-4F2D-82A3-6A4914C384B2}" srcOrd="3" destOrd="0" presId="urn:microsoft.com/office/officeart/2005/8/layout/hierarchy1"/>
    <dgm:cxn modelId="{88262B20-B905-4944-8CCF-0A6D10BA7396}" type="presParOf" srcId="{0240EBEB-B5CB-4F2D-82A3-6A4914C384B2}" destId="{C02DDB98-99B8-45D1-95AD-A886BB6B090B}" srcOrd="0" destOrd="0" presId="urn:microsoft.com/office/officeart/2005/8/layout/hierarchy1"/>
    <dgm:cxn modelId="{82E3EFC5-EB4A-4711-A458-A82D9E81BC90}" type="presParOf" srcId="{C02DDB98-99B8-45D1-95AD-A886BB6B090B}" destId="{301AB87D-8DD5-4408-A405-51512F1C8B7F}" srcOrd="0" destOrd="0" presId="urn:microsoft.com/office/officeart/2005/8/layout/hierarchy1"/>
    <dgm:cxn modelId="{46701AA6-3966-4F98-9816-11FFF836BCF5}" type="presParOf" srcId="{C02DDB98-99B8-45D1-95AD-A886BB6B090B}" destId="{0655A9F7-E825-4694-B4AE-02ACE35616B2}" srcOrd="1" destOrd="0" presId="urn:microsoft.com/office/officeart/2005/8/layout/hierarchy1"/>
    <dgm:cxn modelId="{07C62CE8-5BC6-472F-A47B-DC64B327DFAF}" type="presParOf" srcId="{0240EBEB-B5CB-4F2D-82A3-6A4914C384B2}" destId="{BD6E673B-AD9C-4FCD-9C72-816C8E27C939}" srcOrd="1" destOrd="0" presId="urn:microsoft.com/office/officeart/2005/8/layout/hierarchy1"/>
    <dgm:cxn modelId="{177090E6-3D93-4CCB-AFEE-1E05115A1929}" type="presParOf" srcId="{DFBD3BB3-3BFD-4DDA-AD84-AE7806330EBD}" destId="{CB82F900-0C00-4092-AB7A-FA16FA0452D9}" srcOrd="2" destOrd="0" presId="urn:microsoft.com/office/officeart/2005/8/layout/hierarchy1"/>
    <dgm:cxn modelId="{2A8FAF50-91F3-4D30-AB93-A19E1513EE43}" type="presParOf" srcId="{DFBD3BB3-3BFD-4DDA-AD84-AE7806330EBD}" destId="{C271D6FD-A483-4512-8A91-35E0A3CF1DF2}" srcOrd="3" destOrd="0" presId="urn:microsoft.com/office/officeart/2005/8/layout/hierarchy1"/>
    <dgm:cxn modelId="{7C600F9C-6496-4AE7-B062-028B443FF410}" type="presParOf" srcId="{C271D6FD-A483-4512-8A91-35E0A3CF1DF2}" destId="{F401C3C7-A564-4B2C-A4AE-2B88D7DFB967}" srcOrd="0" destOrd="0" presId="urn:microsoft.com/office/officeart/2005/8/layout/hierarchy1"/>
    <dgm:cxn modelId="{DEB748FE-4653-49B2-A338-EA460F7FFD27}" type="presParOf" srcId="{F401C3C7-A564-4B2C-A4AE-2B88D7DFB967}" destId="{C612B6CD-887E-411B-9771-3B5DDE9DEBD4}" srcOrd="0" destOrd="0" presId="urn:microsoft.com/office/officeart/2005/8/layout/hierarchy1"/>
    <dgm:cxn modelId="{A28B4825-0362-4946-92FB-C149B7677A05}" type="presParOf" srcId="{F401C3C7-A564-4B2C-A4AE-2B88D7DFB967}" destId="{85FC4AFC-0E2C-486F-8A5B-39E1206091FC}" srcOrd="1" destOrd="0" presId="urn:microsoft.com/office/officeart/2005/8/layout/hierarchy1"/>
    <dgm:cxn modelId="{337BBD03-F9EF-4606-AFBF-DF1D8FEADAA9}" type="presParOf" srcId="{C271D6FD-A483-4512-8A91-35E0A3CF1DF2}" destId="{36E8C494-5A73-4EC5-ACA1-F769FAD63D12}" srcOrd="1" destOrd="0" presId="urn:microsoft.com/office/officeart/2005/8/layout/hierarchy1"/>
    <dgm:cxn modelId="{5498A9A9-72E6-4F3F-86BA-08F31CD15E40}" type="presParOf" srcId="{36E8C494-5A73-4EC5-ACA1-F769FAD63D12}" destId="{01C31CF6-DF11-4622-A9CF-809522BCBAD5}" srcOrd="0" destOrd="0" presId="urn:microsoft.com/office/officeart/2005/8/layout/hierarchy1"/>
    <dgm:cxn modelId="{B0EE6964-C6FF-4AC1-9D7D-90FA80095412}" type="presParOf" srcId="{36E8C494-5A73-4EC5-ACA1-F769FAD63D12}" destId="{71AE9828-17CF-46AE-939A-690AC0CEE7CB}" srcOrd="1" destOrd="0" presId="urn:microsoft.com/office/officeart/2005/8/layout/hierarchy1"/>
    <dgm:cxn modelId="{08CAB124-AC8A-40DA-8B5D-47E2D50296B0}" type="presParOf" srcId="{71AE9828-17CF-46AE-939A-690AC0CEE7CB}" destId="{82D26B00-5FD7-40D2-9C41-8561BB5CF81D}" srcOrd="0" destOrd="0" presId="urn:microsoft.com/office/officeart/2005/8/layout/hierarchy1"/>
    <dgm:cxn modelId="{F860B818-0C5E-49E0-AEE2-757AC8CCDF0E}" type="presParOf" srcId="{82D26B00-5FD7-40D2-9C41-8561BB5CF81D}" destId="{BA26FB29-4E71-490A-A9D1-9BAB1CDDBD4A}" srcOrd="0" destOrd="0" presId="urn:microsoft.com/office/officeart/2005/8/layout/hierarchy1"/>
    <dgm:cxn modelId="{5A0D09C9-2A21-46A6-8AD9-829BDB25BFBE}" type="presParOf" srcId="{82D26B00-5FD7-40D2-9C41-8561BB5CF81D}" destId="{A14FB05E-5848-46CC-AFAE-E2AEFA12FFDD}" srcOrd="1" destOrd="0" presId="urn:microsoft.com/office/officeart/2005/8/layout/hierarchy1"/>
    <dgm:cxn modelId="{1A9A8641-EAD6-43A1-A005-9B0302C04D2D}" type="presParOf" srcId="{71AE9828-17CF-46AE-939A-690AC0CEE7CB}" destId="{C0B0E878-E30E-411E-B4F2-4AB64745861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028B81-798F-4A6C-9F06-BBE860606ACA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469AFAA-3153-4942-AF37-FB162D34AF80}">
      <dgm:prSet phldrT="[Текст]" custT="1"/>
      <dgm:spPr/>
      <dgm:t>
        <a:bodyPr/>
        <a:lstStyle/>
        <a:p>
          <a:r>
            <a:rPr lang="ru-RU" sz="3600" b="1" dirty="0" err="1" smtClean="0">
              <a:solidFill>
                <a:srgbClr val="FF0000"/>
              </a:solidFill>
            </a:rPr>
            <a:t>НемеО</a:t>
          </a:r>
          <a:endParaRPr lang="ru-RU" sz="3600" b="1" dirty="0">
            <a:solidFill>
              <a:srgbClr val="FF0000"/>
            </a:solidFill>
          </a:endParaRPr>
        </a:p>
      </dgm:t>
    </dgm:pt>
    <dgm:pt modelId="{DEE58392-6947-486B-88C3-1D9B60D465CC}" type="parTrans" cxnId="{69BC6965-3624-4CD9-8F6F-E26D53C057EA}">
      <dgm:prSet/>
      <dgm:spPr/>
      <dgm:t>
        <a:bodyPr/>
        <a:lstStyle/>
        <a:p>
          <a:endParaRPr lang="ru-RU"/>
        </a:p>
      </dgm:t>
    </dgm:pt>
    <dgm:pt modelId="{D2D196E4-20EE-444F-B3F4-52746332A791}" type="sibTrans" cxnId="{69BC6965-3624-4CD9-8F6F-E26D53C057EA}">
      <dgm:prSet/>
      <dgm:spPr/>
      <dgm:t>
        <a:bodyPr/>
        <a:lstStyle/>
        <a:p>
          <a:endParaRPr lang="ru-RU"/>
        </a:p>
      </dgm:t>
    </dgm:pt>
    <dgm:pt modelId="{F0E3113F-F589-4A86-9C77-84187A630777}">
      <dgm:prSet phldrT="[Текст]" custT="1"/>
      <dgm:spPr/>
      <dgm:t>
        <a:bodyPr anchor="t"/>
        <a:lstStyle/>
        <a:p>
          <a:r>
            <a:rPr lang="ru-RU" sz="4000" b="1" dirty="0" smtClean="0">
              <a:solidFill>
                <a:srgbClr val="FF0000"/>
              </a:solidFill>
            </a:rPr>
            <a:t>Все кислотные,</a:t>
          </a:r>
          <a:br>
            <a:rPr lang="ru-RU" sz="4000" b="1" dirty="0" smtClean="0">
              <a:solidFill>
                <a:srgbClr val="FF0000"/>
              </a:solidFill>
            </a:rPr>
          </a:br>
          <a:r>
            <a:rPr lang="ru-RU" sz="4000" b="1" dirty="0" smtClean="0">
              <a:solidFill>
                <a:srgbClr val="FF0000"/>
              </a:solidFill>
            </a:rPr>
            <a:t>кроме</a:t>
          </a:r>
          <a:endParaRPr lang="ru-RU" sz="4000" b="1" dirty="0">
            <a:solidFill>
              <a:srgbClr val="FF0000"/>
            </a:solidFill>
          </a:endParaRPr>
        </a:p>
      </dgm:t>
    </dgm:pt>
    <dgm:pt modelId="{6DB93AD0-851B-4411-BF1C-D686B3082ACF}" type="parTrans" cxnId="{56767C50-54F6-4432-AF14-6AE268DE755B}">
      <dgm:prSet/>
      <dgm:spPr/>
      <dgm:t>
        <a:bodyPr/>
        <a:lstStyle/>
        <a:p>
          <a:endParaRPr lang="ru-RU"/>
        </a:p>
      </dgm:t>
    </dgm:pt>
    <dgm:pt modelId="{657B9C3C-1332-4B32-98BA-99E5367A36B4}" type="sibTrans" cxnId="{56767C50-54F6-4432-AF14-6AE268DE755B}">
      <dgm:prSet/>
      <dgm:spPr/>
      <dgm:t>
        <a:bodyPr/>
        <a:lstStyle/>
        <a:p>
          <a:endParaRPr lang="ru-RU"/>
        </a:p>
      </dgm:t>
    </dgm:pt>
    <dgm:pt modelId="{A97273B0-3793-4FA9-97F6-0602134B0B83}">
      <dgm:prSet phldrT="[Текст]" custT="1"/>
      <dgm:spPr>
        <a:solidFill>
          <a:schemeClr val="bg1">
            <a:lumMod val="85000"/>
            <a:alpha val="90000"/>
          </a:schemeClr>
        </a:solidFill>
      </dgm:spPr>
      <dgm:t>
        <a:bodyPr anchor="t"/>
        <a:lstStyle/>
        <a:p>
          <a:r>
            <a:rPr lang="ru-RU" sz="3200" dirty="0" err="1" smtClean="0"/>
            <a:t>Несоле</a:t>
          </a:r>
          <a:r>
            <a:rPr lang="ru-RU" sz="3200" dirty="0" smtClean="0"/>
            <a:t>-</a:t>
          </a:r>
          <a:br>
            <a:rPr lang="ru-RU" sz="3200" dirty="0" smtClean="0"/>
          </a:br>
          <a:r>
            <a:rPr lang="ru-RU" sz="3200" dirty="0" smtClean="0"/>
            <a:t>образующие</a:t>
          </a:r>
          <a:endParaRPr lang="ru-RU" sz="3200" dirty="0"/>
        </a:p>
      </dgm:t>
    </dgm:pt>
    <dgm:pt modelId="{3531A07A-7624-4514-B20F-9A4B088518F2}" type="parTrans" cxnId="{62E376D3-0DD9-4750-885B-F2CABD65B056}">
      <dgm:prSet/>
      <dgm:spPr/>
      <dgm:t>
        <a:bodyPr/>
        <a:lstStyle/>
        <a:p>
          <a:endParaRPr lang="ru-RU"/>
        </a:p>
      </dgm:t>
    </dgm:pt>
    <dgm:pt modelId="{06A9FD5A-9C0D-43EE-9538-CA90FF2C7DA8}" type="sibTrans" cxnId="{62E376D3-0DD9-4750-885B-F2CABD65B056}">
      <dgm:prSet/>
      <dgm:spPr/>
      <dgm:t>
        <a:bodyPr/>
        <a:lstStyle/>
        <a:p>
          <a:endParaRPr lang="ru-RU"/>
        </a:p>
      </dgm:t>
    </dgm:pt>
    <dgm:pt modelId="{ACE0B220-22B3-4BCB-A72B-F4E157C2841D}" type="pres">
      <dgm:prSet presAssocID="{08028B81-798F-4A6C-9F06-BBE860606AC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2CC0D6B-EA3C-414D-BE38-18A4FB088C51}" type="pres">
      <dgm:prSet presAssocID="{7469AFAA-3153-4942-AF37-FB162D34AF80}" presName="hierRoot1" presStyleCnt="0"/>
      <dgm:spPr/>
    </dgm:pt>
    <dgm:pt modelId="{35F602D0-37E3-4751-AE7C-1C517EC425E6}" type="pres">
      <dgm:prSet presAssocID="{7469AFAA-3153-4942-AF37-FB162D34AF80}" presName="composite" presStyleCnt="0"/>
      <dgm:spPr/>
    </dgm:pt>
    <dgm:pt modelId="{3456D8A7-8EB1-44A6-8428-7D09EDF3AE5C}" type="pres">
      <dgm:prSet presAssocID="{7469AFAA-3153-4942-AF37-FB162D34AF80}" presName="background" presStyleLbl="node0" presStyleIdx="0" presStyleCnt="1"/>
      <dgm:spPr/>
    </dgm:pt>
    <dgm:pt modelId="{68170843-387D-4E11-A9B3-0590E6F8DD72}" type="pres">
      <dgm:prSet presAssocID="{7469AFAA-3153-4942-AF37-FB162D34AF80}" presName="text" presStyleLbl="fgAcc0" presStyleIdx="0" presStyleCnt="1" custScaleY="54423" custLinFactNeighborX="-1047" custLinFactNeighborY="-390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C3A9B2-AFB4-4D49-A5F4-CEFE9AF37532}" type="pres">
      <dgm:prSet presAssocID="{7469AFAA-3153-4942-AF37-FB162D34AF80}" presName="hierChild2" presStyleCnt="0"/>
      <dgm:spPr/>
    </dgm:pt>
    <dgm:pt modelId="{D2A28815-A1AF-4751-BBF7-EC84C3A8D3EB}" type="pres">
      <dgm:prSet presAssocID="{6DB93AD0-851B-4411-BF1C-D686B3082ACF}" presName="Name10" presStyleLbl="parChTrans1D2" presStyleIdx="0" presStyleCnt="2"/>
      <dgm:spPr/>
      <dgm:t>
        <a:bodyPr/>
        <a:lstStyle/>
        <a:p>
          <a:endParaRPr lang="ru-RU"/>
        </a:p>
      </dgm:t>
    </dgm:pt>
    <dgm:pt modelId="{9B79A6F8-5177-4B61-BEAF-F18425224D4A}" type="pres">
      <dgm:prSet presAssocID="{F0E3113F-F589-4A86-9C77-84187A630777}" presName="hierRoot2" presStyleCnt="0"/>
      <dgm:spPr/>
    </dgm:pt>
    <dgm:pt modelId="{95917231-D8BB-4A8F-966B-5E3EB8098D3E}" type="pres">
      <dgm:prSet presAssocID="{F0E3113F-F589-4A86-9C77-84187A630777}" presName="composite2" presStyleCnt="0"/>
      <dgm:spPr/>
    </dgm:pt>
    <dgm:pt modelId="{B53FAA79-63E3-4DE7-9E94-F9C377712C62}" type="pres">
      <dgm:prSet presAssocID="{F0E3113F-F589-4A86-9C77-84187A630777}" presName="background2" presStyleLbl="node2" presStyleIdx="0" presStyleCnt="2"/>
      <dgm:spPr/>
    </dgm:pt>
    <dgm:pt modelId="{F2815C25-52F5-4918-A647-E12B92FC387B}" type="pres">
      <dgm:prSet presAssocID="{F0E3113F-F589-4A86-9C77-84187A630777}" presName="text2" presStyleLbl="fgAcc2" presStyleIdx="0" presStyleCnt="2" custScaleX="162363" custScaleY="280003" custLinFactNeighborX="-9141" custLinFactNeighborY="-267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1BCF71-F731-4E10-967D-9261F772BFD1}" type="pres">
      <dgm:prSet presAssocID="{F0E3113F-F589-4A86-9C77-84187A630777}" presName="hierChild3" presStyleCnt="0"/>
      <dgm:spPr/>
    </dgm:pt>
    <dgm:pt modelId="{4D64C5B3-54C1-48B5-9C39-1B338B15DE65}" type="pres">
      <dgm:prSet presAssocID="{3531A07A-7624-4514-B20F-9A4B088518F2}" presName="Name10" presStyleLbl="parChTrans1D2" presStyleIdx="1" presStyleCnt="2"/>
      <dgm:spPr/>
      <dgm:t>
        <a:bodyPr/>
        <a:lstStyle/>
        <a:p>
          <a:endParaRPr lang="ru-RU"/>
        </a:p>
      </dgm:t>
    </dgm:pt>
    <dgm:pt modelId="{88359799-4FA9-4A30-AC93-14A6CDB5FD62}" type="pres">
      <dgm:prSet presAssocID="{A97273B0-3793-4FA9-97F6-0602134B0B83}" presName="hierRoot2" presStyleCnt="0"/>
      <dgm:spPr/>
    </dgm:pt>
    <dgm:pt modelId="{D72FDE72-CAF6-4AB5-9D70-451CFF14358A}" type="pres">
      <dgm:prSet presAssocID="{A97273B0-3793-4FA9-97F6-0602134B0B83}" presName="composite2" presStyleCnt="0"/>
      <dgm:spPr/>
    </dgm:pt>
    <dgm:pt modelId="{59AF39F1-D3CA-4153-A172-369C5F3022D4}" type="pres">
      <dgm:prSet presAssocID="{A97273B0-3793-4FA9-97F6-0602134B0B83}" presName="background2" presStyleLbl="node2" presStyleIdx="1" presStyleCnt="2"/>
      <dgm:spPr/>
    </dgm:pt>
    <dgm:pt modelId="{69AFFADC-F52B-4051-AA34-FE8AE5F777FA}" type="pres">
      <dgm:prSet presAssocID="{A97273B0-3793-4FA9-97F6-0602134B0B83}" presName="text2" presStyleLbl="fgAcc2" presStyleIdx="1" presStyleCnt="2" custScaleX="152332" custScaleY="223245" custLinFactNeighborX="-2330" custLinFactNeighborY="-42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20297E-CD88-4B98-91A4-CEE2AB46E74B}" type="pres">
      <dgm:prSet presAssocID="{A97273B0-3793-4FA9-97F6-0602134B0B83}" presName="hierChild3" presStyleCnt="0"/>
      <dgm:spPr/>
    </dgm:pt>
  </dgm:ptLst>
  <dgm:cxnLst>
    <dgm:cxn modelId="{52437FB7-9FB5-4444-A707-AD08ECFADCC4}" type="presOf" srcId="{6DB93AD0-851B-4411-BF1C-D686B3082ACF}" destId="{D2A28815-A1AF-4751-BBF7-EC84C3A8D3EB}" srcOrd="0" destOrd="0" presId="urn:microsoft.com/office/officeart/2005/8/layout/hierarchy1"/>
    <dgm:cxn modelId="{F29FD437-E663-44C2-8CD8-9986EA1CF451}" type="presOf" srcId="{3531A07A-7624-4514-B20F-9A4B088518F2}" destId="{4D64C5B3-54C1-48B5-9C39-1B338B15DE65}" srcOrd="0" destOrd="0" presId="urn:microsoft.com/office/officeart/2005/8/layout/hierarchy1"/>
    <dgm:cxn modelId="{62E376D3-0DD9-4750-885B-F2CABD65B056}" srcId="{7469AFAA-3153-4942-AF37-FB162D34AF80}" destId="{A97273B0-3793-4FA9-97F6-0602134B0B83}" srcOrd="1" destOrd="0" parTransId="{3531A07A-7624-4514-B20F-9A4B088518F2}" sibTransId="{06A9FD5A-9C0D-43EE-9538-CA90FF2C7DA8}"/>
    <dgm:cxn modelId="{88CCE99A-069A-4D59-9307-8B2CD314A93E}" type="presOf" srcId="{F0E3113F-F589-4A86-9C77-84187A630777}" destId="{F2815C25-52F5-4918-A647-E12B92FC387B}" srcOrd="0" destOrd="0" presId="urn:microsoft.com/office/officeart/2005/8/layout/hierarchy1"/>
    <dgm:cxn modelId="{56767C50-54F6-4432-AF14-6AE268DE755B}" srcId="{7469AFAA-3153-4942-AF37-FB162D34AF80}" destId="{F0E3113F-F589-4A86-9C77-84187A630777}" srcOrd="0" destOrd="0" parTransId="{6DB93AD0-851B-4411-BF1C-D686B3082ACF}" sibTransId="{657B9C3C-1332-4B32-98BA-99E5367A36B4}"/>
    <dgm:cxn modelId="{1E76AE57-33CB-4758-8573-FD7E2E668101}" type="presOf" srcId="{A97273B0-3793-4FA9-97F6-0602134B0B83}" destId="{69AFFADC-F52B-4051-AA34-FE8AE5F777FA}" srcOrd="0" destOrd="0" presId="urn:microsoft.com/office/officeart/2005/8/layout/hierarchy1"/>
    <dgm:cxn modelId="{D8124A3D-C5A9-4618-A98D-E398BAF6F3B2}" type="presOf" srcId="{08028B81-798F-4A6C-9F06-BBE860606ACA}" destId="{ACE0B220-22B3-4BCB-A72B-F4E157C2841D}" srcOrd="0" destOrd="0" presId="urn:microsoft.com/office/officeart/2005/8/layout/hierarchy1"/>
    <dgm:cxn modelId="{69BC6965-3624-4CD9-8F6F-E26D53C057EA}" srcId="{08028B81-798F-4A6C-9F06-BBE860606ACA}" destId="{7469AFAA-3153-4942-AF37-FB162D34AF80}" srcOrd="0" destOrd="0" parTransId="{DEE58392-6947-486B-88C3-1D9B60D465CC}" sibTransId="{D2D196E4-20EE-444F-B3F4-52746332A791}"/>
    <dgm:cxn modelId="{ECB6A1C8-362D-4A14-AD03-CC182D8CFBE9}" type="presOf" srcId="{7469AFAA-3153-4942-AF37-FB162D34AF80}" destId="{68170843-387D-4E11-A9B3-0590E6F8DD72}" srcOrd="0" destOrd="0" presId="urn:microsoft.com/office/officeart/2005/8/layout/hierarchy1"/>
    <dgm:cxn modelId="{AB3326C9-DA40-40A2-B477-650DBC6A99EB}" type="presParOf" srcId="{ACE0B220-22B3-4BCB-A72B-F4E157C2841D}" destId="{E2CC0D6B-EA3C-414D-BE38-18A4FB088C51}" srcOrd="0" destOrd="0" presId="urn:microsoft.com/office/officeart/2005/8/layout/hierarchy1"/>
    <dgm:cxn modelId="{5C6763D1-B3CF-48D6-AD1D-7C756CE6A990}" type="presParOf" srcId="{E2CC0D6B-EA3C-414D-BE38-18A4FB088C51}" destId="{35F602D0-37E3-4751-AE7C-1C517EC425E6}" srcOrd="0" destOrd="0" presId="urn:microsoft.com/office/officeart/2005/8/layout/hierarchy1"/>
    <dgm:cxn modelId="{4AC0DEFD-5268-4C12-B0C6-6D87BB288158}" type="presParOf" srcId="{35F602D0-37E3-4751-AE7C-1C517EC425E6}" destId="{3456D8A7-8EB1-44A6-8428-7D09EDF3AE5C}" srcOrd="0" destOrd="0" presId="urn:microsoft.com/office/officeart/2005/8/layout/hierarchy1"/>
    <dgm:cxn modelId="{C2C18111-2BEC-40DA-B351-1D5E6F4E657E}" type="presParOf" srcId="{35F602D0-37E3-4751-AE7C-1C517EC425E6}" destId="{68170843-387D-4E11-A9B3-0590E6F8DD72}" srcOrd="1" destOrd="0" presId="urn:microsoft.com/office/officeart/2005/8/layout/hierarchy1"/>
    <dgm:cxn modelId="{DEC8B53D-A07C-4174-A211-F519233D0714}" type="presParOf" srcId="{E2CC0D6B-EA3C-414D-BE38-18A4FB088C51}" destId="{FEC3A9B2-AFB4-4D49-A5F4-CEFE9AF37532}" srcOrd="1" destOrd="0" presId="urn:microsoft.com/office/officeart/2005/8/layout/hierarchy1"/>
    <dgm:cxn modelId="{A8252DD2-043F-4F8B-9C8B-253306D73FA5}" type="presParOf" srcId="{FEC3A9B2-AFB4-4D49-A5F4-CEFE9AF37532}" destId="{D2A28815-A1AF-4751-BBF7-EC84C3A8D3EB}" srcOrd="0" destOrd="0" presId="urn:microsoft.com/office/officeart/2005/8/layout/hierarchy1"/>
    <dgm:cxn modelId="{C2F007C7-A8A6-4066-93C3-41BF33373E9A}" type="presParOf" srcId="{FEC3A9B2-AFB4-4D49-A5F4-CEFE9AF37532}" destId="{9B79A6F8-5177-4B61-BEAF-F18425224D4A}" srcOrd="1" destOrd="0" presId="urn:microsoft.com/office/officeart/2005/8/layout/hierarchy1"/>
    <dgm:cxn modelId="{1E08686D-096B-4224-989F-20441B7185C3}" type="presParOf" srcId="{9B79A6F8-5177-4B61-BEAF-F18425224D4A}" destId="{95917231-D8BB-4A8F-966B-5E3EB8098D3E}" srcOrd="0" destOrd="0" presId="urn:microsoft.com/office/officeart/2005/8/layout/hierarchy1"/>
    <dgm:cxn modelId="{067A16BF-8B67-43A9-AA30-6704479AAAB5}" type="presParOf" srcId="{95917231-D8BB-4A8F-966B-5E3EB8098D3E}" destId="{B53FAA79-63E3-4DE7-9E94-F9C377712C62}" srcOrd="0" destOrd="0" presId="urn:microsoft.com/office/officeart/2005/8/layout/hierarchy1"/>
    <dgm:cxn modelId="{006CF543-2527-4BBF-89C1-2CA0A3538B99}" type="presParOf" srcId="{95917231-D8BB-4A8F-966B-5E3EB8098D3E}" destId="{F2815C25-52F5-4918-A647-E12B92FC387B}" srcOrd="1" destOrd="0" presId="urn:microsoft.com/office/officeart/2005/8/layout/hierarchy1"/>
    <dgm:cxn modelId="{7382AAB3-9F19-4ECF-B359-6FC391BA8C89}" type="presParOf" srcId="{9B79A6F8-5177-4B61-BEAF-F18425224D4A}" destId="{231BCF71-F731-4E10-967D-9261F772BFD1}" srcOrd="1" destOrd="0" presId="urn:microsoft.com/office/officeart/2005/8/layout/hierarchy1"/>
    <dgm:cxn modelId="{CFF7056B-FEB6-4F04-8180-5006C5B42A90}" type="presParOf" srcId="{FEC3A9B2-AFB4-4D49-A5F4-CEFE9AF37532}" destId="{4D64C5B3-54C1-48B5-9C39-1B338B15DE65}" srcOrd="2" destOrd="0" presId="urn:microsoft.com/office/officeart/2005/8/layout/hierarchy1"/>
    <dgm:cxn modelId="{801A68D6-6E1D-4842-BFFC-00346E78BB2B}" type="presParOf" srcId="{FEC3A9B2-AFB4-4D49-A5F4-CEFE9AF37532}" destId="{88359799-4FA9-4A30-AC93-14A6CDB5FD62}" srcOrd="3" destOrd="0" presId="urn:microsoft.com/office/officeart/2005/8/layout/hierarchy1"/>
    <dgm:cxn modelId="{EF846BE6-19CD-4F8A-B322-D78166C0734C}" type="presParOf" srcId="{88359799-4FA9-4A30-AC93-14A6CDB5FD62}" destId="{D72FDE72-CAF6-4AB5-9D70-451CFF14358A}" srcOrd="0" destOrd="0" presId="urn:microsoft.com/office/officeart/2005/8/layout/hierarchy1"/>
    <dgm:cxn modelId="{C9892149-1055-4703-99D1-3F3EF38AE7CB}" type="presParOf" srcId="{D72FDE72-CAF6-4AB5-9D70-451CFF14358A}" destId="{59AF39F1-D3CA-4153-A172-369C5F3022D4}" srcOrd="0" destOrd="0" presId="urn:microsoft.com/office/officeart/2005/8/layout/hierarchy1"/>
    <dgm:cxn modelId="{BE60E6CD-F10E-4191-9F55-291425E8D335}" type="presParOf" srcId="{D72FDE72-CAF6-4AB5-9D70-451CFF14358A}" destId="{69AFFADC-F52B-4051-AA34-FE8AE5F777FA}" srcOrd="1" destOrd="0" presId="urn:microsoft.com/office/officeart/2005/8/layout/hierarchy1"/>
    <dgm:cxn modelId="{5E0F39D6-C453-4014-99A2-4CB0E7639548}" type="presParOf" srcId="{88359799-4FA9-4A30-AC93-14A6CDB5FD62}" destId="{6D20297E-CD88-4B98-91A4-CEE2AB46E74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CE64674-B9EE-47E1-9676-F63C7D3A8C61}" type="doc">
      <dgm:prSet loTypeId="urn:microsoft.com/office/officeart/2005/8/layout/hierarchy1" loCatId="hierarchy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9971B684-E7F6-4616-AEDB-2DB174CD175F}">
      <dgm:prSet phldrT="[Текст]" custT="1"/>
      <dgm:spPr/>
      <dgm:t>
        <a:bodyPr anchor="t"/>
        <a:lstStyle/>
        <a:p>
          <a:r>
            <a:rPr lang="ru-RU" sz="4800" b="1" dirty="0" err="1" smtClean="0"/>
            <a:t>МеО</a:t>
          </a:r>
          <a:endParaRPr lang="ru-RU" sz="4800" b="1" dirty="0"/>
        </a:p>
      </dgm:t>
    </dgm:pt>
    <dgm:pt modelId="{8F661B1C-00F9-415E-BF28-5813B91169EA}" type="parTrans" cxnId="{6835B339-D4FC-447C-B249-78D650FCCB29}">
      <dgm:prSet/>
      <dgm:spPr/>
      <dgm:t>
        <a:bodyPr/>
        <a:lstStyle/>
        <a:p>
          <a:endParaRPr lang="ru-RU"/>
        </a:p>
      </dgm:t>
    </dgm:pt>
    <dgm:pt modelId="{C656921C-96F0-4876-864C-7411C721EBD8}" type="sibTrans" cxnId="{6835B339-D4FC-447C-B249-78D650FCCB29}">
      <dgm:prSet/>
      <dgm:spPr/>
      <dgm:t>
        <a:bodyPr/>
        <a:lstStyle/>
        <a:p>
          <a:endParaRPr lang="ru-RU"/>
        </a:p>
      </dgm:t>
    </dgm:pt>
    <dgm:pt modelId="{713BDA27-35A6-4BA8-9D15-57C36DADCCE9}">
      <dgm:prSet phldrT="[Текст]" custT="1"/>
      <dgm:spPr/>
      <dgm:t>
        <a:bodyPr anchor="t"/>
        <a:lstStyle/>
        <a:p>
          <a:r>
            <a:rPr lang="ru-RU" sz="3200" b="1" dirty="0" smtClean="0"/>
            <a:t>Основные</a:t>
          </a:r>
          <a:r>
            <a:rPr lang="en-US" sz="3200" b="1" dirty="0" smtClean="0"/>
            <a:t/>
          </a:r>
          <a:br>
            <a:rPr lang="en-US" sz="3200" b="1" dirty="0" smtClean="0"/>
          </a:br>
          <a:r>
            <a:rPr lang="en-US" sz="3200" b="1" dirty="0" smtClean="0"/>
            <a:t>n: +1, +2</a:t>
          </a:r>
          <a:br>
            <a:rPr lang="en-US" sz="3200" b="1" dirty="0" smtClean="0"/>
          </a:br>
          <a:endParaRPr lang="ru-RU" sz="3200" b="1" dirty="0" smtClean="0"/>
        </a:p>
        <a:p>
          <a:r>
            <a:rPr lang="ru-RU" sz="3200" b="1" dirty="0" smtClean="0"/>
            <a:t>(за </a:t>
          </a:r>
          <a:r>
            <a:rPr lang="ru-RU" sz="3200" b="1" dirty="0" err="1" smtClean="0"/>
            <a:t>исключением</a:t>
          </a:r>
          <a:r>
            <a:rPr lang="ru-RU" sz="3200" b="1" dirty="0" err="1" smtClean="0">
              <a:solidFill>
                <a:srgbClr val="7030A0"/>
              </a:solidFill>
            </a:rPr>
            <a:t>ВеО</a:t>
          </a:r>
          <a:r>
            <a:rPr lang="ru-RU" sz="3200" b="1" dirty="0" smtClean="0">
              <a:solidFill>
                <a:srgbClr val="7030A0"/>
              </a:solidFill>
            </a:rPr>
            <a:t>  </a:t>
          </a:r>
          <a:r>
            <a:rPr lang="en-US" sz="3200" b="1" dirty="0" err="1" smtClean="0">
              <a:solidFill>
                <a:srgbClr val="7030A0"/>
              </a:solidFill>
            </a:rPr>
            <a:t>ZnO</a:t>
          </a:r>
          <a:r>
            <a:rPr lang="en-US" sz="3200" b="1" dirty="0" smtClean="0">
              <a:solidFill>
                <a:srgbClr val="7030A0"/>
              </a:solidFill>
            </a:rPr>
            <a:t>  </a:t>
          </a:r>
          <a:r>
            <a:rPr lang="ru-RU" sz="3200" b="1" dirty="0" smtClean="0"/>
            <a:t>)</a:t>
          </a:r>
          <a:br>
            <a:rPr lang="ru-RU" sz="3200" b="1" dirty="0" smtClean="0"/>
          </a:br>
          <a:endParaRPr lang="ru-RU" sz="3200" b="1" dirty="0"/>
        </a:p>
      </dgm:t>
    </dgm:pt>
    <dgm:pt modelId="{243F43C0-D929-482E-BEF6-8F693BB4F4F4}" type="parTrans" cxnId="{CA05E8B2-D2B8-4A8C-AA9B-8A835DE06BEE}">
      <dgm:prSet/>
      <dgm:spPr/>
      <dgm:t>
        <a:bodyPr/>
        <a:lstStyle/>
        <a:p>
          <a:endParaRPr lang="ru-RU"/>
        </a:p>
      </dgm:t>
    </dgm:pt>
    <dgm:pt modelId="{26C2ADB7-EACE-4C17-AAF5-2E852B366229}" type="sibTrans" cxnId="{CA05E8B2-D2B8-4A8C-AA9B-8A835DE06BEE}">
      <dgm:prSet/>
      <dgm:spPr/>
      <dgm:t>
        <a:bodyPr/>
        <a:lstStyle/>
        <a:p>
          <a:endParaRPr lang="ru-RU"/>
        </a:p>
      </dgm:t>
    </dgm:pt>
    <dgm:pt modelId="{BC86348B-EA54-45E0-808D-4A184EF4D1D5}">
      <dgm:prSet phldrT="[Текст]" custT="1"/>
      <dgm:spPr/>
      <dgm:t>
        <a:bodyPr anchor="t"/>
        <a:lstStyle/>
        <a:p>
          <a:r>
            <a:rPr lang="ru-RU" sz="3200" b="1" dirty="0" err="1" smtClean="0">
              <a:solidFill>
                <a:srgbClr val="7030A0"/>
              </a:solidFill>
            </a:rPr>
            <a:t>Амфотерные</a:t>
          </a:r>
          <a:endParaRPr lang="ru-RU" sz="3200" b="1" dirty="0">
            <a:solidFill>
              <a:srgbClr val="7030A0"/>
            </a:solidFill>
          </a:endParaRPr>
        </a:p>
      </dgm:t>
    </dgm:pt>
    <dgm:pt modelId="{6A892D01-9E28-49E7-8347-C106226E0E2C}" type="parTrans" cxnId="{FC57D34B-B9AC-43A9-A3BC-9781C4B5079F}">
      <dgm:prSet/>
      <dgm:spPr/>
      <dgm:t>
        <a:bodyPr/>
        <a:lstStyle/>
        <a:p>
          <a:endParaRPr lang="ru-RU"/>
        </a:p>
      </dgm:t>
    </dgm:pt>
    <dgm:pt modelId="{8CAAA04D-CD8C-4C0B-8096-5CFA1DFAC8DE}" type="sibTrans" cxnId="{FC57D34B-B9AC-43A9-A3BC-9781C4B5079F}">
      <dgm:prSet/>
      <dgm:spPr/>
      <dgm:t>
        <a:bodyPr/>
        <a:lstStyle/>
        <a:p>
          <a:endParaRPr lang="ru-RU"/>
        </a:p>
      </dgm:t>
    </dgm:pt>
    <dgm:pt modelId="{317B44EE-D6EF-48CA-AD4D-2064EE09D8BC}">
      <dgm:prSet phldrT="[Текст]"/>
      <dgm:spPr/>
      <dgm:t>
        <a:bodyPr anchor="t"/>
        <a:lstStyle/>
        <a:p>
          <a:r>
            <a:rPr lang="ru-RU" b="1" dirty="0" smtClean="0">
              <a:solidFill>
                <a:srgbClr val="FF0000"/>
              </a:solidFill>
            </a:rPr>
            <a:t>Кислотные</a:t>
          </a:r>
          <a:endParaRPr lang="ru-RU" b="1" dirty="0">
            <a:solidFill>
              <a:srgbClr val="FF0000"/>
            </a:solidFill>
          </a:endParaRPr>
        </a:p>
      </dgm:t>
    </dgm:pt>
    <dgm:pt modelId="{A62936E8-BABA-4C21-B25C-5F0A25D77AC2}" type="parTrans" cxnId="{583BD02C-9492-4FC9-90B7-1E93B9C0BC9B}">
      <dgm:prSet/>
      <dgm:spPr/>
      <dgm:t>
        <a:bodyPr/>
        <a:lstStyle/>
        <a:p>
          <a:endParaRPr lang="ru-RU"/>
        </a:p>
      </dgm:t>
    </dgm:pt>
    <dgm:pt modelId="{83C89F25-8070-43CE-906C-E0B6499F6917}" type="sibTrans" cxnId="{583BD02C-9492-4FC9-90B7-1E93B9C0BC9B}">
      <dgm:prSet/>
      <dgm:spPr/>
      <dgm:t>
        <a:bodyPr/>
        <a:lstStyle/>
        <a:p>
          <a:endParaRPr lang="ru-RU"/>
        </a:p>
      </dgm:t>
    </dgm:pt>
    <dgm:pt modelId="{367EF2D4-FB3A-4CC5-B132-762219CD582B}" type="pres">
      <dgm:prSet presAssocID="{3CE64674-B9EE-47E1-9676-F63C7D3A8C6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884912A-AA3D-4A79-A809-0A871D9AA92C}" type="pres">
      <dgm:prSet presAssocID="{9971B684-E7F6-4616-AEDB-2DB174CD175F}" presName="hierRoot1" presStyleCnt="0"/>
      <dgm:spPr/>
    </dgm:pt>
    <dgm:pt modelId="{B8304B62-5BA0-4C01-9C12-827EAFE88D96}" type="pres">
      <dgm:prSet presAssocID="{9971B684-E7F6-4616-AEDB-2DB174CD175F}" presName="composite" presStyleCnt="0"/>
      <dgm:spPr/>
    </dgm:pt>
    <dgm:pt modelId="{46158813-0132-4D99-928F-2B4C0ED8C90B}" type="pres">
      <dgm:prSet presAssocID="{9971B684-E7F6-4616-AEDB-2DB174CD175F}" presName="background" presStyleLbl="node0" presStyleIdx="0" presStyleCnt="1"/>
      <dgm:spPr/>
    </dgm:pt>
    <dgm:pt modelId="{5B340380-8DF4-4B6E-8090-2693E8EC5E70}" type="pres">
      <dgm:prSet presAssocID="{9971B684-E7F6-4616-AEDB-2DB174CD175F}" presName="text" presStyleLbl="fgAcc0" presStyleIdx="0" presStyleCnt="1" custScaleX="199223" custScaleY="96737" custLinFactNeighborX="-12266" custLinFactNeighborY="-168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4330F02-4232-4C84-AE0C-3A4B92D4603D}" type="pres">
      <dgm:prSet presAssocID="{9971B684-E7F6-4616-AEDB-2DB174CD175F}" presName="hierChild2" presStyleCnt="0"/>
      <dgm:spPr/>
    </dgm:pt>
    <dgm:pt modelId="{105A5479-B46F-4848-AB1F-2A40129D15DE}" type="pres">
      <dgm:prSet presAssocID="{243F43C0-D929-482E-BEF6-8F693BB4F4F4}" presName="Name10" presStyleLbl="parChTrans1D2" presStyleIdx="0" presStyleCnt="3"/>
      <dgm:spPr/>
      <dgm:t>
        <a:bodyPr/>
        <a:lstStyle/>
        <a:p>
          <a:endParaRPr lang="ru-RU"/>
        </a:p>
      </dgm:t>
    </dgm:pt>
    <dgm:pt modelId="{3956B0E0-DE0E-4E2B-9D6F-D0E72282260E}" type="pres">
      <dgm:prSet presAssocID="{713BDA27-35A6-4BA8-9D15-57C36DADCCE9}" presName="hierRoot2" presStyleCnt="0"/>
      <dgm:spPr/>
    </dgm:pt>
    <dgm:pt modelId="{61551F40-3274-48F2-9230-A1D6CABBC6B7}" type="pres">
      <dgm:prSet presAssocID="{713BDA27-35A6-4BA8-9D15-57C36DADCCE9}" presName="composite2" presStyleCnt="0"/>
      <dgm:spPr/>
    </dgm:pt>
    <dgm:pt modelId="{31150F3B-9FD2-484D-906B-5C956A5775E0}" type="pres">
      <dgm:prSet presAssocID="{713BDA27-35A6-4BA8-9D15-57C36DADCCE9}" presName="background2" presStyleLbl="node2" presStyleIdx="0" presStyleCnt="3"/>
      <dgm:spPr/>
    </dgm:pt>
    <dgm:pt modelId="{224E6D3F-8392-4C21-861B-047BA57B2B06}" type="pres">
      <dgm:prSet presAssocID="{713BDA27-35A6-4BA8-9D15-57C36DADCCE9}" presName="text2" presStyleLbl="fgAcc2" presStyleIdx="0" presStyleCnt="3" custScaleX="191865" custScaleY="435678" custLinFactNeighborX="-11159" custLinFactNeighborY="-246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DC57AC-A9EF-4FF9-80C6-56351E41AE72}" type="pres">
      <dgm:prSet presAssocID="{713BDA27-35A6-4BA8-9D15-57C36DADCCE9}" presName="hierChild3" presStyleCnt="0"/>
      <dgm:spPr/>
    </dgm:pt>
    <dgm:pt modelId="{09D541E6-9FB9-445A-AC66-5EF0FB3399D6}" type="pres">
      <dgm:prSet presAssocID="{6A892D01-9E28-49E7-8347-C106226E0E2C}" presName="Name10" presStyleLbl="parChTrans1D2" presStyleIdx="1" presStyleCnt="3"/>
      <dgm:spPr/>
      <dgm:t>
        <a:bodyPr/>
        <a:lstStyle/>
        <a:p>
          <a:endParaRPr lang="ru-RU"/>
        </a:p>
      </dgm:t>
    </dgm:pt>
    <dgm:pt modelId="{485C1ECA-70DE-43ED-AEE5-5BA1577E7A4B}" type="pres">
      <dgm:prSet presAssocID="{BC86348B-EA54-45E0-808D-4A184EF4D1D5}" presName="hierRoot2" presStyleCnt="0"/>
      <dgm:spPr/>
    </dgm:pt>
    <dgm:pt modelId="{0512D0F0-1BD6-4872-A779-6AD0F8365754}" type="pres">
      <dgm:prSet presAssocID="{BC86348B-EA54-45E0-808D-4A184EF4D1D5}" presName="composite2" presStyleCnt="0"/>
      <dgm:spPr/>
    </dgm:pt>
    <dgm:pt modelId="{3ABDB23F-93FF-4BB6-BCC3-04728EAB2140}" type="pres">
      <dgm:prSet presAssocID="{BC86348B-EA54-45E0-808D-4A184EF4D1D5}" presName="background2" presStyleLbl="node2" presStyleIdx="1" presStyleCnt="3"/>
      <dgm:spPr/>
    </dgm:pt>
    <dgm:pt modelId="{1C83D4D2-1037-4FCC-8021-0B83D9BE06DD}" type="pres">
      <dgm:prSet presAssocID="{BC86348B-EA54-45E0-808D-4A184EF4D1D5}" presName="text2" presStyleLbl="fgAcc2" presStyleIdx="1" presStyleCnt="3" custAng="0" custScaleX="199759" custScaleY="423204" custLinFactNeighborX="-492" custLinFactNeighborY="-246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C0B0A3-7C12-4788-8D41-11D7149B0E44}" type="pres">
      <dgm:prSet presAssocID="{BC86348B-EA54-45E0-808D-4A184EF4D1D5}" presName="hierChild3" presStyleCnt="0"/>
      <dgm:spPr/>
    </dgm:pt>
    <dgm:pt modelId="{A61001B7-E9A3-4313-B0BC-427BCF1F9290}" type="pres">
      <dgm:prSet presAssocID="{A62936E8-BABA-4C21-B25C-5F0A25D77AC2}" presName="Name10" presStyleLbl="parChTrans1D2" presStyleIdx="2" presStyleCnt="3"/>
      <dgm:spPr/>
      <dgm:t>
        <a:bodyPr/>
        <a:lstStyle/>
        <a:p>
          <a:endParaRPr lang="ru-RU"/>
        </a:p>
      </dgm:t>
    </dgm:pt>
    <dgm:pt modelId="{1E6A1E6A-311C-4680-81AD-E09ADB5BB173}" type="pres">
      <dgm:prSet presAssocID="{317B44EE-D6EF-48CA-AD4D-2064EE09D8BC}" presName="hierRoot2" presStyleCnt="0"/>
      <dgm:spPr/>
    </dgm:pt>
    <dgm:pt modelId="{E27674EC-5B51-4119-944F-E807DF5FCEA4}" type="pres">
      <dgm:prSet presAssocID="{317B44EE-D6EF-48CA-AD4D-2064EE09D8BC}" presName="composite2" presStyleCnt="0"/>
      <dgm:spPr/>
    </dgm:pt>
    <dgm:pt modelId="{5B7B09CE-F353-48D2-9029-9E0225FE5038}" type="pres">
      <dgm:prSet presAssocID="{317B44EE-D6EF-48CA-AD4D-2064EE09D8BC}" presName="background2" presStyleLbl="node2" presStyleIdx="2" presStyleCnt="3"/>
      <dgm:spPr/>
    </dgm:pt>
    <dgm:pt modelId="{57ACA931-CF57-4AB6-AB1A-36F073E2A5EC}" type="pres">
      <dgm:prSet presAssocID="{317B44EE-D6EF-48CA-AD4D-2064EE09D8BC}" presName="text2" presStyleLbl="fgAcc2" presStyleIdx="2" presStyleCnt="3" custScaleX="157527" custScaleY="414515" custLinFactNeighborX="247" custLinFactNeighborY="-143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D52C41-B911-467D-B7CD-49876B02EA49}" type="pres">
      <dgm:prSet presAssocID="{317B44EE-D6EF-48CA-AD4D-2064EE09D8BC}" presName="hierChild3" presStyleCnt="0"/>
      <dgm:spPr/>
    </dgm:pt>
  </dgm:ptLst>
  <dgm:cxnLst>
    <dgm:cxn modelId="{583BD02C-9492-4FC9-90B7-1E93B9C0BC9B}" srcId="{9971B684-E7F6-4616-AEDB-2DB174CD175F}" destId="{317B44EE-D6EF-48CA-AD4D-2064EE09D8BC}" srcOrd="2" destOrd="0" parTransId="{A62936E8-BABA-4C21-B25C-5F0A25D77AC2}" sibTransId="{83C89F25-8070-43CE-906C-E0B6499F6917}"/>
    <dgm:cxn modelId="{2CEDC6BB-D4DA-4C43-B1A9-AE9CB6106164}" type="presOf" srcId="{243F43C0-D929-482E-BEF6-8F693BB4F4F4}" destId="{105A5479-B46F-4848-AB1F-2A40129D15DE}" srcOrd="0" destOrd="0" presId="urn:microsoft.com/office/officeart/2005/8/layout/hierarchy1"/>
    <dgm:cxn modelId="{E5839F3B-AEF1-4B94-ABE7-6F1166864134}" type="presOf" srcId="{317B44EE-D6EF-48CA-AD4D-2064EE09D8BC}" destId="{57ACA931-CF57-4AB6-AB1A-36F073E2A5EC}" srcOrd="0" destOrd="0" presId="urn:microsoft.com/office/officeart/2005/8/layout/hierarchy1"/>
    <dgm:cxn modelId="{F0E224B6-B2EF-49F8-BA89-D025E256A0E8}" type="presOf" srcId="{6A892D01-9E28-49E7-8347-C106226E0E2C}" destId="{09D541E6-9FB9-445A-AC66-5EF0FB3399D6}" srcOrd="0" destOrd="0" presId="urn:microsoft.com/office/officeart/2005/8/layout/hierarchy1"/>
    <dgm:cxn modelId="{AFC3272F-0F07-4687-9813-C1F223FBD7C8}" type="presOf" srcId="{713BDA27-35A6-4BA8-9D15-57C36DADCCE9}" destId="{224E6D3F-8392-4C21-861B-047BA57B2B06}" srcOrd="0" destOrd="0" presId="urn:microsoft.com/office/officeart/2005/8/layout/hierarchy1"/>
    <dgm:cxn modelId="{8B044171-A974-4D4A-8659-17C99253B2AD}" type="presOf" srcId="{BC86348B-EA54-45E0-808D-4A184EF4D1D5}" destId="{1C83D4D2-1037-4FCC-8021-0B83D9BE06DD}" srcOrd="0" destOrd="0" presId="urn:microsoft.com/office/officeart/2005/8/layout/hierarchy1"/>
    <dgm:cxn modelId="{2356689D-0ECA-4D96-BBDC-2D2540E9B9C1}" type="presOf" srcId="{9971B684-E7F6-4616-AEDB-2DB174CD175F}" destId="{5B340380-8DF4-4B6E-8090-2693E8EC5E70}" srcOrd="0" destOrd="0" presId="urn:microsoft.com/office/officeart/2005/8/layout/hierarchy1"/>
    <dgm:cxn modelId="{12940540-CC32-4D82-8462-495DCD79E308}" type="presOf" srcId="{A62936E8-BABA-4C21-B25C-5F0A25D77AC2}" destId="{A61001B7-E9A3-4313-B0BC-427BCF1F9290}" srcOrd="0" destOrd="0" presId="urn:microsoft.com/office/officeart/2005/8/layout/hierarchy1"/>
    <dgm:cxn modelId="{69DC1A76-B09D-4032-A22C-55039C42D6C1}" type="presOf" srcId="{3CE64674-B9EE-47E1-9676-F63C7D3A8C61}" destId="{367EF2D4-FB3A-4CC5-B132-762219CD582B}" srcOrd="0" destOrd="0" presId="urn:microsoft.com/office/officeart/2005/8/layout/hierarchy1"/>
    <dgm:cxn modelId="{FC57D34B-B9AC-43A9-A3BC-9781C4B5079F}" srcId="{9971B684-E7F6-4616-AEDB-2DB174CD175F}" destId="{BC86348B-EA54-45E0-808D-4A184EF4D1D5}" srcOrd="1" destOrd="0" parTransId="{6A892D01-9E28-49E7-8347-C106226E0E2C}" sibTransId="{8CAAA04D-CD8C-4C0B-8096-5CFA1DFAC8DE}"/>
    <dgm:cxn modelId="{6835B339-D4FC-447C-B249-78D650FCCB29}" srcId="{3CE64674-B9EE-47E1-9676-F63C7D3A8C61}" destId="{9971B684-E7F6-4616-AEDB-2DB174CD175F}" srcOrd="0" destOrd="0" parTransId="{8F661B1C-00F9-415E-BF28-5813B91169EA}" sibTransId="{C656921C-96F0-4876-864C-7411C721EBD8}"/>
    <dgm:cxn modelId="{CA05E8B2-D2B8-4A8C-AA9B-8A835DE06BEE}" srcId="{9971B684-E7F6-4616-AEDB-2DB174CD175F}" destId="{713BDA27-35A6-4BA8-9D15-57C36DADCCE9}" srcOrd="0" destOrd="0" parTransId="{243F43C0-D929-482E-BEF6-8F693BB4F4F4}" sibTransId="{26C2ADB7-EACE-4C17-AAF5-2E852B366229}"/>
    <dgm:cxn modelId="{586332DB-0E95-4F45-B867-41E492B793D1}" type="presParOf" srcId="{367EF2D4-FB3A-4CC5-B132-762219CD582B}" destId="{A884912A-AA3D-4A79-A809-0A871D9AA92C}" srcOrd="0" destOrd="0" presId="urn:microsoft.com/office/officeart/2005/8/layout/hierarchy1"/>
    <dgm:cxn modelId="{D77AB52A-6BAE-4EB6-8CBF-1DB4F305D577}" type="presParOf" srcId="{A884912A-AA3D-4A79-A809-0A871D9AA92C}" destId="{B8304B62-5BA0-4C01-9C12-827EAFE88D96}" srcOrd="0" destOrd="0" presId="urn:microsoft.com/office/officeart/2005/8/layout/hierarchy1"/>
    <dgm:cxn modelId="{35642A63-D66B-4FF7-A54C-643EF9CA5046}" type="presParOf" srcId="{B8304B62-5BA0-4C01-9C12-827EAFE88D96}" destId="{46158813-0132-4D99-928F-2B4C0ED8C90B}" srcOrd="0" destOrd="0" presId="urn:microsoft.com/office/officeart/2005/8/layout/hierarchy1"/>
    <dgm:cxn modelId="{1F61613B-C965-4D4E-BEED-1CE811DC1E4B}" type="presParOf" srcId="{B8304B62-5BA0-4C01-9C12-827EAFE88D96}" destId="{5B340380-8DF4-4B6E-8090-2693E8EC5E70}" srcOrd="1" destOrd="0" presId="urn:microsoft.com/office/officeart/2005/8/layout/hierarchy1"/>
    <dgm:cxn modelId="{62C74444-7D01-4DDB-84C6-81ED2A86C6C0}" type="presParOf" srcId="{A884912A-AA3D-4A79-A809-0A871D9AA92C}" destId="{E4330F02-4232-4C84-AE0C-3A4B92D4603D}" srcOrd="1" destOrd="0" presId="urn:microsoft.com/office/officeart/2005/8/layout/hierarchy1"/>
    <dgm:cxn modelId="{38F5E39B-F27B-4479-B6CE-8D9047CC4F52}" type="presParOf" srcId="{E4330F02-4232-4C84-AE0C-3A4B92D4603D}" destId="{105A5479-B46F-4848-AB1F-2A40129D15DE}" srcOrd="0" destOrd="0" presId="urn:microsoft.com/office/officeart/2005/8/layout/hierarchy1"/>
    <dgm:cxn modelId="{A9389B8D-AC67-460C-B29D-B694D6943248}" type="presParOf" srcId="{E4330F02-4232-4C84-AE0C-3A4B92D4603D}" destId="{3956B0E0-DE0E-4E2B-9D6F-D0E72282260E}" srcOrd="1" destOrd="0" presId="urn:microsoft.com/office/officeart/2005/8/layout/hierarchy1"/>
    <dgm:cxn modelId="{5ABFB847-430D-4B2B-AFEE-57275C90481D}" type="presParOf" srcId="{3956B0E0-DE0E-4E2B-9D6F-D0E72282260E}" destId="{61551F40-3274-48F2-9230-A1D6CABBC6B7}" srcOrd="0" destOrd="0" presId="urn:microsoft.com/office/officeart/2005/8/layout/hierarchy1"/>
    <dgm:cxn modelId="{9D742700-EDA4-4FC7-86E9-A1332C93BD60}" type="presParOf" srcId="{61551F40-3274-48F2-9230-A1D6CABBC6B7}" destId="{31150F3B-9FD2-484D-906B-5C956A5775E0}" srcOrd="0" destOrd="0" presId="urn:microsoft.com/office/officeart/2005/8/layout/hierarchy1"/>
    <dgm:cxn modelId="{A6336430-F3A5-4592-90F2-EBDBD8C5DD3C}" type="presParOf" srcId="{61551F40-3274-48F2-9230-A1D6CABBC6B7}" destId="{224E6D3F-8392-4C21-861B-047BA57B2B06}" srcOrd="1" destOrd="0" presId="urn:microsoft.com/office/officeart/2005/8/layout/hierarchy1"/>
    <dgm:cxn modelId="{B1BFD8FA-A97C-432F-BA64-9CC1204502A5}" type="presParOf" srcId="{3956B0E0-DE0E-4E2B-9D6F-D0E72282260E}" destId="{5ADC57AC-A9EF-4FF9-80C6-56351E41AE72}" srcOrd="1" destOrd="0" presId="urn:microsoft.com/office/officeart/2005/8/layout/hierarchy1"/>
    <dgm:cxn modelId="{719C6EAF-71C4-474D-97F0-CA192245EB23}" type="presParOf" srcId="{E4330F02-4232-4C84-AE0C-3A4B92D4603D}" destId="{09D541E6-9FB9-445A-AC66-5EF0FB3399D6}" srcOrd="2" destOrd="0" presId="urn:microsoft.com/office/officeart/2005/8/layout/hierarchy1"/>
    <dgm:cxn modelId="{37FBF4A7-C97A-454F-921B-D08D3E9E7FF2}" type="presParOf" srcId="{E4330F02-4232-4C84-AE0C-3A4B92D4603D}" destId="{485C1ECA-70DE-43ED-AEE5-5BA1577E7A4B}" srcOrd="3" destOrd="0" presId="urn:microsoft.com/office/officeart/2005/8/layout/hierarchy1"/>
    <dgm:cxn modelId="{4CDB7D3D-51AF-4382-8C22-BF6CCDBB6D0E}" type="presParOf" srcId="{485C1ECA-70DE-43ED-AEE5-5BA1577E7A4B}" destId="{0512D0F0-1BD6-4872-A779-6AD0F8365754}" srcOrd="0" destOrd="0" presId="urn:microsoft.com/office/officeart/2005/8/layout/hierarchy1"/>
    <dgm:cxn modelId="{A79A12F9-ECBB-4D17-8F81-42EDD660A513}" type="presParOf" srcId="{0512D0F0-1BD6-4872-A779-6AD0F8365754}" destId="{3ABDB23F-93FF-4BB6-BCC3-04728EAB2140}" srcOrd="0" destOrd="0" presId="urn:microsoft.com/office/officeart/2005/8/layout/hierarchy1"/>
    <dgm:cxn modelId="{346EDF13-43F1-461A-944C-72EEE5EF2FB2}" type="presParOf" srcId="{0512D0F0-1BD6-4872-A779-6AD0F8365754}" destId="{1C83D4D2-1037-4FCC-8021-0B83D9BE06DD}" srcOrd="1" destOrd="0" presId="urn:microsoft.com/office/officeart/2005/8/layout/hierarchy1"/>
    <dgm:cxn modelId="{1557E7B0-8FA6-40CA-835D-8534816FD7F9}" type="presParOf" srcId="{485C1ECA-70DE-43ED-AEE5-5BA1577E7A4B}" destId="{D8C0B0A3-7C12-4788-8D41-11D7149B0E44}" srcOrd="1" destOrd="0" presId="urn:microsoft.com/office/officeart/2005/8/layout/hierarchy1"/>
    <dgm:cxn modelId="{A24B0A83-49C1-475B-B0E8-2D0845FD0905}" type="presParOf" srcId="{E4330F02-4232-4C84-AE0C-3A4B92D4603D}" destId="{A61001B7-E9A3-4313-B0BC-427BCF1F9290}" srcOrd="4" destOrd="0" presId="urn:microsoft.com/office/officeart/2005/8/layout/hierarchy1"/>
    <dgm:cxn modelId="{7E57891C-55A1-4B0E-B320-8862684C8A37}" type="presParOf" srcId="{E4330F02-4232-4C84-AE0C-3A4B92D4603D}" destId="{1E6A1E6A-311C-4680-81AD-E09ADB5BB173}" srcOrd="5" destOrd="0" presId="urn:microsoft.com/office/officeart/2005/8/layout/hierarchy1"/>
    <dgm:cxn modelId="{0CC23A17-C7C3-4AFD-ABF6-F62280D6F4AE}" type="presParOf" srcId="{1E6A1E6A-311C-4680-81AD-E09ADB5BB173}" destId="{E27674EC-5B51-4119-944F-E807DF5FCEA4}" srcOrd="0" destOrd="0" presId="urn:microsoft.com/office/officeart/2005/8/layout/hierarchy1"/>
    <dgm:cxn modelId="{D1A351F1-0C90-44D7-AC19-2233D0EEA211}" type="presParOf" srcId="{E27674EC-5B51-4119-944F-E807DF5FCEA4}" destId="{5B7B09CE-F353-48D2-9029-9E0225FE5038}" srcOrd="0" destOrd="0" presId="urn:microsoft.com/office/officeart/2005/8/layout/hierarchy1"/>
    <dgm:cxn modelId="{F9366AB0-2B9A-49AB-BA5C-A147ECC5DA70}" type="presParOf" srcId="{E27674EC-5B51-4119-944F-E807DF5FCEA4}" destId="{57ACA931-CF57-4AB6-AB1A-36F073E2A5EC}" srcOrd="1" destOrd="0" presId="urn:microsoft.com/office/officeart/2005/8/layout/hierarchy1"/>
    <dgm:cxn modelId="{11FA0028-D720-4E47-93CC-5D42203B3C8E}" type="presParOf" srcId="{1E6A1E6A-311C-4680-81AD-E09ADB5BB173}" destId="{46D52C41-B911-467D-B7CD-49876B02EA49}" srcOrd="1" destOrd="0" presId="urn:microsoft.com/office/officeart/2005/8/layout/hierarchy1"/>
  </dgm:cxnLst>
  <dgm:bg>
    <a:noFill/>
  </dgm:bg>
  <dgm:whole>
    <a:effectLst/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1C31CF6-DF11-4622-A9CF-809522BCBAD5}">
      <dsp:nvSpPr>
        <dsp:cNvPr id="0" name=""/>
        <dsp:cNvSpPr/>
      </dsp:nvSpPr>
      <dsp:spPr>
        <a:xfrm>
          <a:off x="6281792" y="2466198"/>
          <a:ext cx="2026051" cy="3183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576"/>
              </a:lnTo>
              <a:lnTo>
                <a:pt x="2026051" y="191576"/>
              </a:lnTo>
              <a:lnTo>
                <a:pt x="2026051" y="31833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82F900-0C00-4092-AB7A-FA16FA0452D9}">
      <dsp:nvSpPr>
        <dsp:cNvPr id="0" name=""/>
        <dsp:cNvSpPr/>
      </dsp:nvSpPr>
      <dsp:spPr>
        <a:xfrm>
          <a:off x="4680581" y="1127433"/>
          <a:ext cx="1601211" cy="4699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3171"/>
              </a:lnTo>
              <a:lnTo>
                <a:pt x="1601211" y="343171"/>
              </a:lnTo>
              <a:lnTo>
                <a:pt x="1601211" y="4699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8C221A-26E9-4A6D-941B-1CF376BAC021}">
      <dsp:nvSpPr>
        <dsp:cNvPr id="0" name=""/>
        <dsp:cNvSpPr/>
      </dsp:nvSpPr>
      <dsp:spPr>
        <a:xfrm>
          <a:off x="1684507" y="2416848"/>
          <a:ext cx="1207639" cy="4212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4482"/>
              </a:lnTo>
              <a:lnTo>
                <a:pt x="1207639" y="294482"/>
              </a:lnTo>
              <a:lnTo>
                <a:pt x="1207639" y="4212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C1FA5E-48A5-4BF1-AD5F-7A84D1836B32}">
      <dsp:nvSpPr>
        <dsp:cNvPr id="0" name=""/>
        <dsp:cNvSpPr/>
      </dsp:nvSpPr>
      <dsp:spPr>
        <a:xfrm>
          <a:off x="753665" y="2416848"/>
          <a:ext cx="930841" cy="316210"/>
        </a:xfrm>
        <a:custGeom>
          <a:avLst/>
          <a:gdLst/>
          <a:ahLst/>
          <a:cxnLst/>
          <a:rect l="0" t="0" r="0" b="0"/>
          <a:pathLst>
            <a:path>
              <a:moveTo>
                <a:pt x="930841" y="0"/>
              </a:moveTo>
              <a:lnTo>
                <a:pt x="930841" y="189456"/>
              </a:lnTo>
              <a:lnTo>
                <a:pt x="0" y="189456"/>
              </a:lnTo>
              <a:lnTo>
                <a:pt x="0" y="31621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098B3A-F2E0-4C2D-A387-EE4D30A3042B}">
      <dsp:nvSpPr>
        <dsp:cNvPr id="0" name=""/>
        <dsp:cNvSpPr/>
      </dsp:nvSpPr>
      <dsp:spPr>
        <a:xfrm>
          <a:off x="1684507" y="1127433"/>
          <a:ext cx="2996073" cy="420575"/>
        </a:xfrm>
        <a:custGeom>
          <a:avLst/>
          <a:gdLst/>
          <a:ahLst/>
          <a:cxnLst/>
          <a:rect l="0" t="0" r="0" b="0"/>
          <a:pathLst>
            <a:path>
              <a:moveTo>
                <a:pt x="2996073" y="0"/>
              </a:moveTo>
              <a:lnTo>
                <a:pt x="2996073" y="293821"/>
              </a:lnTo>
              <a:lnTo>
                <a:pt x="0" y="293821"/>
              </a:lnTo>
              <a:lnTo>
                <a:pt x="0" y="4205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DC18AF-C225-4099-B493-9868C3780B8E}">
      <dsp:nvSpPr>
        <dsp:cNvPr id="0" name=""/>
        <dsp:cNvSpPr/>
      </dsp:nvSpPr>
      <dsp:spPr>
        <a:xfrm>
          <a:off x="2315373" y="258594"/>
          <a:ext cx="4730414" cy="8688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6DF3EB-01F0-4701-9F6E-D2933CC6A684}">
      <dsp:nvSpPr>
        <dsp:cNvPr id="0" name=""/>
        <dsp:cNvSpPr/>
      </dsp:nvSpPr>
      <dsp:spPr>
        <a:xfrm>
          <a:off x="2467401" y="403020"/>
          <a:ext cx="4730414" cy="8688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Оксиды (по </a:t>
          </a:r>
          <a:r>
            <a:rPr lang="ru-RU" sz="3600" b="1" kern="1200" dirty="0" err="1" smtClean="0"/>
            <a:t>св-вам</a:t>
          </a:r>
          <a:r>
            <a:rPr lang="ru-RU" sz="3600" b="1" kern="1200" dirty="0" smtClean="0"/>
            <a:t>)</a:t>
          </a:r>
          <a:endParaRPr lang="ru-RU" sz="3600" b="1" kern="1200" dirty="0"/>
        </a:p>
      </dsp:txBody>
      <dsp:txXfrm>
        <a:off x="2467401" y="403020"/>
        <a:ext cx="4730414" cy="868839"/>
      </dsp:txXfrm>
    </dsp:sp>
    <dsp:sp modelId="{43113157-1F4C-4121-B062-B8D01A27E113}">
      <dsp:nvSpPr>
        <dsp:cNvPr id="0" name=""/>
        <dsp:cNvSpPr/>
      </dsp:nvSpPr>
      <dsp:spPr>
        <a:xfrm>
          <a:off x="-152027" y="1548008"/>
          <a:ext cx="3673070" cy="8688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729832-DB81-4F4F-9461-6D28D0CC0B6F}">
      <dsp:nvSpPr>
        <dsp:cNvPr id="0" name=""/>
        <dsp:cNvSpPr/>
      </dsp:nvSpPr>
      <dsp:spPr>
        <a:xfrm>
          <a:off x="0" y="1692435"/>
          <a:ext cx="3673070" cy="8688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Солеобразующие</a:t>
          </a:r>
          <a:endParaRPr lang="ru-RU" sz="3200" b="1" kern="1200" dirty="0"/>
        </a:p>
      </dsp:txBody>
      <dsp:txXfrm>
        <a:off x="0" y="1692435"/>
        <a:ext cx="3673070" cy="868839"/>
      </dsp:txXfrm>
    </dsp:sp>
    <dsp:sp modelId="{169A0036-C020-4A23-95E0-F3D1F20DE1AD}">
      <dsp:nvSpPr>
        <dsp:cNvPr id="0" name=""/>
        <dsp:cNvSpPr/>
      </dsp:nvSpPr>
      <dsp:spPr>
        <a:xfrm>
          <a:off x="-152027" y="2733058"/>
          <a:ext cx="1811386" cy="8688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2A4B07-19B7-4B1B-B797-A6EAB6EA574A}">
      <dsp:nvSpPr>
        <dsp:cNvPr id="0" name=""/>
        <dsp:cNvSpPr/>
      </dsp:nvSpPr>
      <dsp:spPr>
        <a:xfrm>
          <a:off x="0" y="2877485"/>
          <a:ext cx="1811386" cy="868839"/>
        </a:xfrm>
        <a:prstGeom prst="roundRect">
          <a:avLst>
            <a:gd name="adj" fmla="val 10000"/>
          </a:avLst>
        </a:prstGeom>
        <a:solidFill>
          <a:schemeClr val="tx1"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/>
              </a:solidFill>
            </a:rPr>
            <a:t>основные</a:t>
          </a:r>
          <a:endParaRPr lang="ru-RU" sz="2400" b="1" kern="1200" dirty="0">
            <a:solidFill>
              <a:schemeClr val="bg1"/>
            </a:solidFill>
          </a:endParaRPr>
        </a:p>
      </dsp:txBody>
      <dsp:txXfrm>
        <a:off x="0" y="2877485"/>
        <a:ext cx="1811386" cy="868839"/>
      </dsp:txXfrm>
    </dsp:sp>
    <dsp:sp modelId="{301AB87D-8DD5-4408-A405-51512F1C8B7F}">
      <dsp:nvSpPr>
        <dsp:cNvPr id="0" name=""/>
        <dsp:cNvSpPr/>
      </dsp:nvSpPr>
      <dsp:spPr>
        <a:xfrm>
          <a:off x="1744142" y="2838083"/>
          <a:ext cx="2296007" cy="5747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55A9F7-E825-4694-B4AE-02ACE35616B2}">
      <dsp:nvSpPr>
        <dsp:cNvPr id="0" name=""/>
        <dsp:cNvSpPr/>
      </dsp:nvSpPr>
      <dsp:spPr>
        <a:xfrm>
          <a:off x="1896170" y="2982510"/>
          <a:ext cx="2296007" cy="574780"/>
        </a:xfrm>
        <a:prstGeom prst="roundRect">
          <a:avLst>
            <a:gd name="adj" fmla="val 10000"/>
          </a:avLst>
        </a:prstGeom>
        <a:solidFill>
          <a:srgbClr val="7030A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 smtClean="0">
              <a:solidFill>
                <a:schemeClr val="bg1"/>
              </a:solidFill>
            </a:rPr>
            <a:t>амфотерные</a:t>
          </a:r>
          <a:endParaRPr lang="ru-RU" sz="2800" b="1" kern="1200" dirty="0">
            <a:solidFill>
              <a:schemeClr val="bg1"/>
            </a:solidFill>
          </a:endParaRPr>
        </a:p>
      </dsp:txBody>
      <dsp:txXfrm>
        <a:off x="1896170" y="2982510"/>
        <a:ext cx="2296007" cy="574780"/>
      </dsp:txXfrm>
    </dsp:sp>
    <dsp:sp modelId="{C612B6CD-887E-411B-9771-3B5DDE9DEBD4}">
      <dsp:nvSpPr>
        <dsp:cNvPr id="0" name=""/>
        <dsp:cNvSpPr/>
      </dsp:nvSpPr>
      <dsp:spPr>
        <a:xfrm>
          <a:off x="3964371" y="1597358"/>
          <a:ext cx="4634842" cy="8688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FC4AFC-0E2C-486F-8A5B-39E1206091FC}">
      <dsp:nvSpPr>
        <dsp:cNvPr id="0" name=""/>
        <dsp:cNvSpPr/>
      </dsp:nvSpPr>
      <dsp:spPr>
        <a:xfrm>
          <a:off x="4116399" y="1741785"/>
          <a:ext cx="4634842" cy="8688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несолеобразующие</a:t>
          </a:r>
          <a:endParaRPr lang="ru-RU" sz="3600" b="1" kern="1200" dirty="0"/>
        </a:p>
      </dsp:txBody>
      <dsp:txXfrm>
        <a:off x="4116399" y="1741785"/>
        <a:ext cx="4634842" cy="868839"/>
      </dsp:txXfrm>
    </dsp:sp>
    <dsp:sp modelId="{BA26FB29-4E71-490A-A9D1-9BAB1CDDBD4A}">
      <dsp:nvSpPr>
        <dsp:cNvPr id="0" name=""/>
        <dsp:cNvSpPr/>
      </dsp:nvSpPr>
      <dsp:spPr>
        <a:xfrm>
          <a:off x="7623718" y="2784528"/>
          <a:ext cx="1368251" cy="8688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4FB05E-5848-46CC-AFAE-E2AEFA12FFDD}">
      <dsp:nvSpPr>
        <dsp:cNvPr id="0" name=""/>
        <dsp:cNvSpPr/>
      </dsp:nvSpPr>
      <dsp:spPr>
        <a:xfrm>
          <a:off x="7775746" y="2928955"/>
          <a:ext cx="1368251" cy="8688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4 оксида</a:t>
          </a:r>
          <a:endParaRPr lang="ru-RU" sz="2300" b="1" kern="1200" dirty="0"/>
        </a:p>
      </dsp:txBody>
      <dsp:txXfrm>
        <a:off x="7775746" y="2928955"/>
        <a:ext cx="1368251" cy="86883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64C5B3-54C1-48B5-9C39-1B338B15DE65}">
      <dsp:nvSpPr>
        <dsp:cNvPr id="0" name=""/>
        <dsp:cNvSpPr/>
      </dsp:nvSpPr>
      <dsp:spPr>
        <a:xfrm>
          <a:off x="4407505" y="598007"/>
          <a:ext cx="2267397" cy="9249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4168"/>
              </a:lnTo>
              <a:lnTo>
                <a:pt x="2267397" y="694168"/>
              </a:lnTo>
              <a:lnTo>
                <a:pt x="2267397" y="9249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A28815-A1AF-4751-BBF7-EC84C3A8D3EB}">
      <dsp:nvSpPr>
        <dsp:cNvPr id="0" name=""/>
        <dsp:cNvSpPr/>
      </dsp:nvSpPr>
      <dsp:spPr>
        <a:xfrm>
          <a:off x="2031445" y="598007"/>
          <a:ext cx="2376059" cy="567777"/>
        </a:xfrm>
        <a:custGeom>
          <a:avLst/>
          <a:gdLst/>
          <a:ahLst/>
          <a:cxnLst/>
          <a:rect l="0" t="0" r="0" b="0"/>
          <a:pathLst>
            <a:path>
              <a:moveTo>
                <a:pt x="2376059" y="0"/>
              </a:moveTo>
              <a:lnTo>
                <a:pt x="2376059" y="336978"/>
              </a:lnTo>
              <a:lnTo>
                <a:pt x="0" y="336978"/>
              </a:lnTo>
              <a:lnTo>
                <a:pt x="0" y="5677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56D8A7-8EB1-44A6-8428-7D09EDF3AE5C}">
      <dsp:nvSpPr>
        <dsp:cNvPr id="0" name=""/>
        <dsp:cNvSpPr/>
      </dsp:nvSpPr>
      <dsp:spPr>
        <a:xfrm>
          <a:off x="3161813" y="-262979"/>
          <a:ext cx="2491382" cy="8609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8170843-387D-4E11-A9B3-0590E6F8DD72}">
      <dsp:nvSpPr>
        <dsp:cNvPr id="0" name=""/>
        <dsp:cNvSpPr/>
      </dsp:nvSpPr>
      <dsp:spPr>
        <a:xfrm>
          <a:off x="3438633" y="0"/>
          <a:ext cx="2491382" cy="8609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err="1" smtClean="0">
              <a:solidFill>
                <a:srgbClr val="FF0000"/>
              </a:solidFill>
            </a:rPr>
            <a:t>НемеО</a:t>
          </a:r>
          <a:endParaRPr lang="ru-RU" sz="3600" b="1" kern="1200" dirty="0">
            <a:solidFill>
              <a:srgbClr val="FF0000"/>
            </a:solidFill>
          </a:endParaRPr>
        </a:p>
      </dsp:txBody>
      <dsp:txXfrm>
        <a:off x="3438633" y="0"/>
        <a:ext cx="2491382" cy="860987"/>
      </dsp:txXfrm>
    </dsp:sp>
    <dsp:sp modelId="{B53FAA79-63E3-4DE7-9E94-F9C377712C62}">
      <dsp:nvSpPr>
        <dsp:cNvPr id="0" name=""/>
        <dsp:cNvSpPr/>
      </dsp:nvSpPr>
      <dsp:spPr>
        <a:xfrm>
          <a:off x="8903" y="1165785"/>
          <a:ext cx="4045083" cy="44297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2815C25-52F5-4918-A647-E12B92FC387B}">
      <dsp:nvSpPr>
        <dsp:cNvPr id="0" name=""/>
        <dsp:cNvSpPr/>
      </dsp:nvSpPr>
      <dsp:spPr>
        <a:xfrm>
          <a:off x="285723" y="1428764"/>
          <a:ext cx="4045083" cy="442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rgbClr val="FF0000"/>
              </a:solidFill>
            </a:rPr>
            <a:t>Все кислотные,</a:t>
          </a:r>
          <a:br>
            <a:rPr lang="ru-RU" sz="4000" b="1" kern="1200" dirty="0" smtClean="0">
              <a:solidFill>
                <a:srgbClr val="FF0000"/>
              </a:solidFill>
            </a:rPr>
          </a:br>
          <a:r>
            <a:rPr lang="ru-RU" sz="4000" b="1" kern="1200" dirty="0" smtClean="0">
              <a:solidFill>
                <a:srgbClr val="FF0000"/>
              </a:solidFill>
            </a:rPr>
            <a:t>кроме</a:t>
          </a:r>
          <a:endParaRPr lang="ru-RU" sz="4000" b="1" kern="1200" dirty="0">
            <a:solidFill>
              <a:srgbClr val="FF0000"/>
            </a:solidFill>
          </a:endParaRPr>
        </a:p>
      </dsp:txBody>
      <dsp:txXfrm>
        <a:off x="285723" y="1428764"/>
        <a:ext cx="4045083" cy="4429726"/>
      </dsp:txXfrm>
    </dsp:sp>
    <dsp:sp modelId="{59AF39F1-D3CA-4153-A172-369C5F3022D4}">
      <dsp:nvSpPr>
        <dsp:cNvPr id="0" name=""/>
        <dsp:cNvSpPr/>
      </dsp:nvSpPr>
      <dsp:spPr>
        <a:xfrm>
          <a:off x="4777316" y="1522975"/>
          <a:ext cx="3795173" cy="35317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9AFFADC-F52B-4051-AA34-FE8AE5F777FA}">
      <dsp:nvSpPr>
        <dsp:cNvPr id="0" name=""/>
        <dsp:cNvSpPr/>
      </dsp:nvSpPr>
      <dsp:spPr>
        <a:xfrm>
          <a:off x="5054136" y="1785954"/>
          <a:ext cx="3795173" cy="3531798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err="1" smtClean="0"/>
            <a:t>Несоле</a:t>
          </a:r>
          <a:r>
            <a:rPr lang="ru-RU" sz="3200" kern="1200" dirty="0" smtClean="0"/>
            <a:t>-</a:t>
          </a:r>
          <a:br>
            <a:rPr lang="ru-RU" sz="3200" kern="1200" dirty="0" smtClean="0"/>
          </a:br>
          <a:r>
            <a:rPr lang="ru-RU" sz="3200" kern="1200" dirty="0" smtClean="0"/>
            <a:t>образующие</a:t>
          </a:r>
          <a:endParaRPr lang="ru-RU" sz="3200" kern="1200" dirty="0"/>
        </a:p>
      </dsp:txBody>
      <dsp:txXfrm>
        <a:off x="5054136" y="1785954"/>
        <a:ext cx="3795173" cy="353179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1001B7-E9A3-4313-B0BC-427BCF1F9290}">
      <dsp:nvSpPr>
        <dsp:cNvPr id="0" name=""/>
        <dsp:cNvSpPr/>
      </dsp:nvSpPr>
      <dsp:spPr>
        <a:xfrm>
          <a:off x="4302733" y="1163544"/>
          <a:ext cx="3483345" cy="4628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2929"/>
              </a:lnTo>
              <a:lnTo>
                <a:pt x="3483345" y="322929"/>
              </a:lnTo>
              <a:lnTo>
                <a:pt x="3483345" y="46289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D541E6-9FB9-445A-AC66-5EF0FB3399D6}">
      <dsp:nvSpPr>
        <dsp:cNvPr id="0" name=""/>
        <dsp:cNvSpPr/>
      </dsp:nvSpPr>
      <dsp:spPr>
        <a:xfrm>
          <a:off x="4302733" y="1163544"/>
          <a:ext cx="437300" cy="364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262"/>
              </a:lnTo>
              <a:lnTo>
                <a:pt x="437300" y="224262"/>
              </a:lnTo>
              <a:lnTo>
                <a:pt x="437300" y="36423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5A5479-B46F-4848-AB1F-2A40129D15DE}">
      <dsp:nvSpPr>
        <dsp:cNvPr id="0" name=""/>
        <dsp:cNvSpPr/>
      </dsp:nvSpPr>
      <dsp:spPr>
        <a:xfrm>
          <a:off x="1284580" y="1163544"/>
          <a:ext cx="3018153" cy="364230"/>
        </a:xfrm>
        <a:custGeom>
          <a:avLst/>
          <a:gdLst/>
          <a:ahLst/>
          <a:cxnLst/>
          <a:rect l="0" t="0" r="0" b="0"/>
          <a:pathLst>
            <a:path>
              <a:moveTo>
                <a:pt x="3018153" y="0"/>
              </a:moveTo>
              <a:lnTo>
                <a:pt x="3018153" y="224262"/>
              </a:lnTo>
              <a:lnTo>
                <a:pt x="0" y="224262"/>
              </a:lnTo>
              <a:lnTo>
                <a:pt x="0" y="36423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158813-0132-4D99-928F-2B4C0ED8C90B}">
      <dsp:nvSpPr>
        <dsp:cNvPr id="0" name=""/>
        <dsp:cNvSpPr/>
      </dsp:nvSpPr>
      <dsp:spPr>
        <a:xfrm>
          <a:off x="2797700" y="235426"/>
          <a:ext cx="3010066" cy="9281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B340380-8DF4-4B6E-8090-2693E8EC5E70}">
      <dsp:nvSpPr>
        <dsp:cNvPr id="0" name=""/>
        <dsp:cNvSpPr/>
      </dsp:nvSpPr>
      <dsp:spPr>
        <a:xfrm>
          <a:off x="2965578" y="394910"/>
          <a:ext cx="3010066" cy="928117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t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err="1" smtClean="0"/>
            <a:t>МеО</a:t>
          </a:r>
          <a:endParaRPr lang="ru-RU" sz="4800" b="1" kern="1200" dirty="0"/>
        </a:p>
      </dsp:txBody>
      <dsp:txXfrm>
        <a:off x="2965578" y="394910"/>
        <a:ext cx="3010066" cy="928117"/>
      </dsp:txXfrm>
    </dsp:sp>
    <dsp:sp modelId="{31150F3B-9FD2-484D-906B-5C956A5775E0}">
      <dsp:nvSpPr>
        <dsp:cNvPr id="0" name=""/>
        <dsp:cNvSpPr/>
      </dsp:nvSpPr>
      <dsp:spPr>
        <a:xfrm>
          <a:off x="-164866" y="1527775"/>
          <a:ext cx="2898894" cy="41799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24E6D3F-8392-4C21-861B-047BA57B2B06}">
      <dsp:nvSpPr>
        <dsp:cNvPr id="0" name=""/>
        <dsp:cNvSpPr/>
      </dsp:nvSpPr>
      <dsp:spPr>
        <a:xfrm>
          <a:off x="3011" y="1687259"/>
          <a:ext cx="2898894" cy="4179997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Основные</a:t>
          </a:r>
          <a:r>
            <a:rPr lang="en-US" sz="3200" b="1" kern="1200" dirty="0" smtClean="0"/>
            <a:t/>
          </a:r>
          <a:br>
            <a:rPr lang="en-US" sz="3200" b="1" kern="1200" dirty="0" smtClean="0"/>
          </a:br>
          <a:r>
            <a:rPr lang="en-US" sz="3200" b="1" kern="1200" dirty="0" smtClean="0"/>
            <a:t>n: +1, +2</a:t>
          </a:r>
          <a:br>
            <a:rPr lang="en-US" sz="3200" b="1" kern="1200" dirty="0" smtClean="0"/>
          </a:br>
          <a:endParaRPr lang="ru-RU" sz="3200" b="1" kern="1200" dirty="0" smtClean="0"/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(за </a:t>
          </a:r>
          <a:r>
            <a:rPr lang="ru-RU" sz="3200" b="1" kern="1200" dirty="0" err="1" smtClean="0"/>
            <a:t>исключением</a:t>
          </a:r>
          <a:r>
            <a:rPr lang="ru-RU" sz="3200" b="1" kern="1200" dirty="0" err="1" smtClean="0">
              <a:solidFill>
                <a:srgbClr val="7030A0"/>
              </a:solidFill>
            </a:rPr>
            <a:t>ВеО</a:t>
          </a:r>
          <a:r>
            <a:rPr lang="ru-RU" sz="3200" b="1" kern="1200" dirty="0" smtClean="0">
              <a:solidFill>
                <a:srgbClr val="7030A0"/>
              </a:solidFill>
            </a:rPr>
            <a:t>  </a:t>
          </a:r>
          <a:r>
            <a:rPr lang="en-US" sz="3200" b="1" kern="1200" dirty="0" err="1" smtClean="0">
              <a:solidFill>
                <a:srgbClr val="7030A0"/>
              </a:solidFill>
            </a:rPr>
            <a:t>ZnO</a:t>
          </a:r>
          <a:r>
            <a:rPr lang="en-US" sz="3200" b="1" kern="1200" dirty="0" smtClean="0">
              <a:solidFill>
                <a:srgbClr val="7030A0"/>
              </a:solidFill>
            </a:rPr>
            <a:t>  </a:t>
          </a:r>
          <a:r>
            <a:rPr lang="ru-RU" sz="3200" b="1" kern="1200" dirty="0" smtClean="0"/>
            <a:t>)</a:t>
          </a:r>
          <a:br>
            <a:rPr lang="ru-RU" sz="3200" b="1" kern="1200" dirty="0" smtClean="0"/>
          </a:br>
          <a:endParaRPr lang="ru-RU" sz="3200" b="1" kern="1200" dirty="0"/>
        </a:p>
      </dsp:txBody>
      <dsp:txXfrm>
        <a:off x="3011" y="1687259"/>
        <a:ext cx="2898894" cy="4179997"/>
      </dsp:txXfrm>
    </dsp:sp>
    <dsp:sp modelId="{3ABDB23F-93FF-4BB6-BCC3-04728EAB2140}">
      <dsp:nvSpPr>
        <dsp:cNvPr id="0" name=""/>
        <dsp:cNvSpPr/>
      </dsp:nvSpPr>
      <dsp:spPr>
        <a:xfrm>
          <a:off x="3230951" y="1527775"/>
          <a:ext cx="3018164" cy="40603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C83D4D2-1037-4FCC-8021-0B83D9BE06DD}">
      <dsp:nvSpPr>
        <dsp:cNvPr id="0" name=""/>
        <dsp:cNvSpPr/>
      </dsp:nvSpPr>
      <dsp:spPr>
        <a:xfrm>
          <a:off x="3398829" y="1687259"/>
          <a:ext cx="3018164" cy="406031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err="1" smtClean="0">
              <a:solidFill>
                <a:srgbClr val="7030A0"/>
              </a:solidFill>
            </a:rPr>
            <a:t>Амфотерные</a:t>
          </a:r>
          <a:endParaRPr lang="ru-RU" sz="3200" b="1" kern="1200" dirty="0">
            <a:solidFill>
              <a:srgbClr val="7030A0"/>
            </a:solidFill>
          </a:endParaRPr>
        </a:p>
      </dsp:txBody>
      <dsp:txXfrm>
        <a:off x="3398829" y="1687259"/>
        <a:ext cx="3018164" cy="4060318"/>
      </dsp:txXfrm>
    </dsp:sp>
    <dsp:sp modelId="{5B7B09CE-F353-48D2-9029-9E0225FE5038}">
      <dsp:nvSpPr>
        <dsp:cNvPr id="0" name=""/>
        <dsp:cNvSpPr/>
      </dsp:nvSpPr>
      <dsp:spPr>
        <a:xfrm>
          <a:off x="6596038" y="1626442"/>
          <a:ext cx="2380080" cy="39769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7ACA931-CF57-4AB6-AB1A-36F073E2A5EC}">
      <dsp:nvSpPr>
        <dsp:cNvPr id="0" name=""/>
        <dsp:cNvSpPr/>
      </dsp:nvSpPr>
      <dsp:spPr>
        <a:xfrm>
          <a:off x="6763916" y="1785926"/>
          <a:ext cx="2380080" cy="397695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FF0000"/>
              </a:solidFill>
            </a:rPr>
            <a:t>Кислотные</a:t>
          </a:r>
          <a:endParaRPr lang="ru-RU" sz="3200" b="1" kern="1200" dirty="0">
            <a:solidFill>
              <a:srgbClr val="FF0000"/>
            </a:solidFill>
          </a:endParaRPr>
        </a:p>
      </dsp:txBody>
      <dsp:txXfrm>
        <a:off x="6763916" y="1785926"/>
        <a:ext cx="2380080" cy="39769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35CB787-9F8F-4071-AA94-80DC7909D53B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2CFE22C-4087-405E-9EE2-F220877C3C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5E68A5-1E61-44E7-99DD-29596AF5C0D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9FEF30-4E0E-45C8-A54C-D423DCDBEE49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F653DA-D753-4312-A0B0-6D46ABD19CF3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8F823-DF0A-4F84-8233-35606699FBBF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076D1-4A8A-49A7-82C9-7CF39B77C5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9E858-35D8-4444-B9AD-68AD84972400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1A0E6-2271-419B-9AEE-0E1FD4394D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F7CF5-99E4-4BDF-8472-2CFFF8800682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9FD7-0185-4E26-BE60-24169CB3B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D2C29-3BAE-4161-B59B-3A10F3B2DFDE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A85F7-A52F-4AFF-BD16-1BAE3D7789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0D8EC-9B9D-49AB-A797-2DB55067997D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8491A-F77C-45C3-8689-2CCED06E10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0D528-49EF-4EB0-A565-0A9BC2F7DC09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DC780-6361-435B-84D5-A5724E17D5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B669E-7C8F-45E5-95C0-A591494CE787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959E6-3055-4D58-A4AA-92E91CE2CD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81D62-D6EE-44B0-A8AB-66A939865742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B884A-469E-4237-B373-611C4EEDC4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5E364-960E-4E41-ADB9-2A9B7C927E49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B1AD8-4291-4B47-9762-4F27BF2453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29E00-94C3-494D-B3BA-84E79913A531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47F44-7C5C-4754-AD2B-CB032D1A66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537F2-A046-406A-9559-1BBF0DD36C12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3E546-9FBD-4430-B58D-C698D868AF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441A5E-C62D-46B1-8C44-67A41D0E3449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6A1D7C-26F2-442A-8760-664C28551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YAa9vbb_OHc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L1RNrVggMz4?t=35" TargetMode="Externa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93;&#1080;&#1084;&#1080;&#1103;%208\&#1093;&#1080;&#1084;&#1080;&#1095;.%20&#1089;&#1074;-&#1074;&#1072;\&#1086;&#1090;&#1085;&#1086;&#1096;%20&#1086;&#1082;&#1089;&#1080;&#1076;&#1086;&#1074;%20&#1084;&#1077;%20&#1082;%20&#1074;&#1086;&#1076;&#1077;.avi" TargetMode="External"/><Relationship Id="rId6" Type="http://schemas.openxmlformats.org/officeDocument/2006/relationships/hyperlink" Target="https://youtu.be/IounoHDvDfE" TargetMode="External"/><Relationship Id="rId5" Type="http://schemas.openxmlformats.org/officeDocument/2006/relationships/image" Target="../media/image8.png"/><Relationship Id="rId4" Type="http://schemas.openxmlformats.org/officeDocument/2006/relationships/hyperlink" Target="https://youtu.be/PYQd8hAkgm0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DMBExFKOTwM" TargetMode="External"/><Relationship Id="rId2" Type="http://schemas.openxmlformats.org/officeDocument/2006/relationships/hyperlink" Target="https://youtu.be/jMAml7K0fKo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youtu.be/FvsdXkhd2BA" TargetMode="External"/><Relationship Id="rId4" Type="http://schemas.openxmlformats.org/officeDocument/2006/relationships/hyperlink" Target="https://youtu.be/qaNJxwTPlEY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mailto:chemist4dist@mail.ru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13800" b="1" smtClean="0"/>
              <a:t>ОКСИДЫ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250" y="3786188"/>
            <a:ext cx="3500438" cy="2428875"/>
          </a:xfrm>
          <a:solidFill>
            <a:schemeClr val="bg1"/>
          </a:solidFill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8800" dirty="0" smtClean="0"/>
              <a:t> </a:t>
            </a:r>
            <a:r>
              <a:rPr lang="ru-RU" sz="8800" dirty="0" err="1" smtClean="0"/>
              <a:t>Э</a:t>
            </a:r>
            <a:r>
              <a:rPr lang="ru-RU" sz="6000" dirty="0" err="1" smtClean="0"/>
              <a:t>х</a:t>
            </a:r>
            <a:r>
              <a:rPr lang="ru-RU" sz="8800" dirty="0" err="1" smtClean="0">
                <a:solidFill>
                  <a:srgbClr val="00B0F0"/>
                </a:solidFill>
              </a:rPr>
              <a:t>О</a:t>
            </a:r>
            <a:r>
              <a:rPr lang="ru-RU" sz="5400" dirty="0" err="1" smtClean="0">
                <a:solidFill>
                  <a:srgbClr val="00B0F0"/>
                </a:solidFill>
              </a:rPr>
              <a:t>у</a:t>
            </a:r>
            <a:endParaRPr lang="ru-RU" sz="8800" dirty="0">
              <a:solidFill>
                <a:srgbClr val="00B0F0"/>
              </a:solidFill>
            </a:endParaRP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4643438" y="3714750"/>
            <a:ext cx="857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    -2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0"/>
          <a:ext cx="9144000" cy="6500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267" name="TextBox 10"/>
          <p:cNvSpPr txBox="1">
            <a:spLocks noChangeArrowheads="1"/>
          </p:cNvSpPr>
          <p:nvPr/>
        </p:nvSpPr>
        <p:spPr bwMode="auto">
          <a:xfrm>
            <a:off x="3357563" y="2500313"/>
            <a:ext cx="314325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7030A0"/>
                </a:solidFill>
              </a:rPr>
              <a:t>ВеО  </a:t>
            </a:r>
            <a:r>
              <a:rPr lang="en-US" sz="3600" b="1">
                <a:solidFill>
                  <a:srgbClr val="7030A0"/>
                </a:solidFill>
              </a:rPr>
              <a:t>ZnO</a:t>
            </a:r>
            <a:endParaRPr lang="ru-RU" sz="3600"/>
          </a:p>
          <a:p>
            <a:r>
              <a:rPr lang="en-US" sz="3600">
                <a:solidFill>
                  <a:srgbClr val="7030A0"/>
                </a:solidFill>
              </a:rPr>
              <a:t> </a:t>
            </a:r>
            <a:r>
              <a:rPr lang="en-US" sz="3600" b="1">
                <a:solidFill>
                  <a:srgbClr val="7030A0"/>
                </a:solidFill>
              </a:rPr>
              <a:t>Al</a:t>
            </a:r>
            <a:r>
              <a:rPr lang="en-US" sz="2800" b="1">
                <a:solidFill>
                  <a:srgbClr val="7030A0"/>
                </a:solidFill>
              </a:rPr>
              <a:t>2</a:t>
            </a:r>
            <a:r>
              <a:rPr lang="en-US" sz="3600" b="1">
                <a:solidFill>
                  <a:srgbClr val="7030A0"/>
                </a:solidFill>
              </a:rPr>
              <a:t>O</a:t>
            </a:r>
            <a:r>
              <a:rPr lang="en-US" sz="2800" b="1">
                <a:solidFill>
                  <a:srgbClr val="7030A0"/>
                </a:solidFill>
              </a:rPr>
              <a:t>3</a:t>
            </a:r>
            <a:r>
              <a:rPr lang="ru-RU" sz="2800" b="1">
                <a:solidFill>
                  <a:srgbClr val="7030A0"/>
                </a:solidFill>
              </a:rPr>
              <a:t> </a:t>
            </a:r>
            <a:r>
              <a:rPr lang="en-US" sz="3600" b="1">
                <a:solidFill>
                  <a:srgbClr val="7030A0"/>
                </a:solidFill>
              </a:rPr>
              <a:t>Fe</a:t>
            </a:r>
            <a:r>
              <a:rPr lang="en-US" sz="2800" b="1">
                <a:solidFill>
                  <a:srgbClr val="7030A0"/>
                </a:solidFill>
              </a:rPr>
              <a:t>2</a:t>
            </a:r>
            <a:r>
              <a:rPr lang="en-US" sz="3600" b="1">
                <a:solidFill>
                  <a:srgbClr val="7030A0"/>
                </a:solidFill>
              </a:rPr>
              <a:t>O</a:t>
            </a:r>
            <a:r>
              <a:rPr lang="en-US" sz="2800" b="1">
                <a:solidFill>
                  <a:srgbClr val="7030A0"/>
                </a:solidFill>
              </a:rPr>
              <a:t>3</a:t>
            </a:r>
          </a:p>
          <a:p>
            <a:r>
              <a:rPr lang="en-US" sz="2800">
                <a:solidFill>
                  <a:srgbClr val="7030A0"/>
                </a:solidFill>
              </a:rPr>
              <a:t>(</a:t>
            </a:r>
            <a:r>
              <a:rPr lang="ru-RU" sz="2800">
                <a:solidFill>
                  <a:srgbClr val="7030A0"/>
                </a:solidFill>
              </a:rPr>
              <a:t>и все с </a:t>
            </a:r>
            <a:r>
              <a:rPr lang="en-US" sz="2800">
                <a:solidFill>
                  <a:srgbClr val="7030A0"/>
                </a:solidFill>
              </a:rPr>
              <a:t>n= +3</a:t>
            </a:r>
            <a:r>
              <a:rPr lang="ru-RU" sz="2800">
                <a:solidFill>
                  <a:srgbClr val="7030A0"/>
                </a:solidFill>
              </a:rPr>
              <a:t>,+4</a:t>
            </a:r>
            <a:r>
              <a:rPr lang="en-US" sz="2800">
                <a:solidFill>
                  <a:srgbClr val="7030A0"/>
                </a:solidFill>
              </a:rPr>
              <a:t>)</a:t>
            </a:r>
            <a:endParaRPr lang="ru-RU" sz="3600">
              <a:solidFill>
                <a:srgbClr val="7030A0"/>
              </a:solidFill>
            </a:endParaRPr>
          </a:p>
        </p:txBody>
      </p:sp>
      <p:sp>
        <p:nvSpPr>
          <p:cNvPr id="11268" name="TextBox 11"/>
          <p:cNvSpPr txBox="1">
            <a:spLocks noChangeArrowheads="1"/>
          </p:cNvSpPr>
          <p:nvPr/>
        </p:nvSpPr>
        <p:spPr bwMode="auto">
          <a:xfrm>
            <a:off x="6804025" y="1989138"/>
            <a:ext cx="23399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3200">
              <a:solidFill>
                <a:srgbClr val="FF0000"/>
              </a:solidFill>
            </a:endParaRPr>
          </a:p>
          <a:p>
            <a:r>
              <a:rPr lang="en-US" sz="3200" b="1">
                <a:solidFill>
                  <a:srgbClr val="FF0000"/>
                </a:solidFill>
              </a:rPr>
              <a:t>n≥</a:t>
            </a:r>
            <a:r>
              <a:rPr lang="ru-RU" sz="3200" b="1">
                <a:solidFill>
                  <a:srgbClr val="FF0000"/>
                </a:solidFill>
              </a:rPr>
              <a:t>+5</a:t>
            </a:r>
            <a:endParaRPr lang="ru-RU" sz="3200">
              <a:solidFill>
                <a:srgbClr val="FF0000"/>
              </a:solidFill>
            </a:endParaRPr>
          </a:p>
          <a:p>
            <a:endParaRPr lang="ru-RU" sz="3200">
              <a:solidFill>
                <a:srgbClr val="FF0000"/>
              </a:solidFill>
            </a:endParaRPr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7000875" y="3071813"/>
            <a:ext cx="200025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V</a:t>
            </a:r>
            <a:r>
              <a:rPr lang="en-US" sz="2400" b="1">
                <a:solidFill>
                  <a:srgbClr val="FF0000"/>
                </a:solidFill>
              </a:rPr>
              <a:t>2</a:t>
            </a:r>
            <a:r>
              <a:rPr lang="en-US" sz="3200" b="1">
                <a:solidFill>
                  <a:srgbClr val="FF0000"/>
                </a:solidFill>
              </a:rPr>
              <a:t>O</a:t>
            </a:r>
            <a:r>
              <a:rPr lang="ru-RU" sz="2400" b="1">
                <a:solidFill>
                  <a:srgbClr val="FF0000"/>
                </a:solidFill>
              </a:rPr>
              <a:t>5</a:t>
            </a:r>
            <a:r>
              <a:rPr lang="en-US" sz="3200" b="1">
                <a:solidFill>
                  <a:srgbClr val="FF0000"/>
                </a:solidFill>
              </a:rPr>
              <a:t> CrO</a:t>
            </a:r>
            <a:r>
              <a:rPr lang="en-US" sz="2400" b="1">
                <a:solidFill>
                  <a:srgbClr val="FF0000"/>
                </a:solidFill>
              </a:rPr>
              <a:t>3</a:t>
            </a:r>
            <a:endParaRPr lang="ru-RU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64944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Определите </a:t>
            </a:r>
            <a:r>
              <a:rPr lang="ru-RU" sz="3200" b="1"/>
              <a:t>характер</a:t>
            </a:r>
            <a:r>
              <a:rPr lang="ru-RU" sz="3200"/>
              <a:t> свойств  оксидов,  составьте соответствующий гидроксид</a:t>
            </a:r>
          </a:p>
          <a:p>
            <a:endParaRPr lang="ru-RU" sz="3200"/>
          </a:p>
          <a:p>
            <a:r>
              <a:rPr lang="en-US" sz="4000" b="1"/>
              <a:t> NO  </a:t>
            </a:r>
            <a:r>
              <a:rPr lang="ru-RU" sz="4000" b="1"/>
              <a:t>несолеобразующий</a:t>
            </a:r>
          </a:p>
          <a:p>
            <a:endParaRPr lang="en-US" sz="4000" b="1"/>
          </a:p>
          <a:p>
            <a:r>
              <a:rPr lang="en-US" sz="4000" b="1"/>
              <a:t> FeO </a:t>
            </a:r>
            <a:r>
              <a:rPr lang="ru-RU" sz="4000" b="1"/>
              <a:t>основный</a:t>
            </a:r>
          </a:p>
          <a:p>
            <a:endParaRPr lang="en-US" sz="4000" b="1"/>
          </a:p>
          <a:p>
            <a:r>
              <a:rPr lang="en-US" sz="4000" b="1"/>
              <a:t> SO</a:t>
            </a:r>
            <a:r>
              <a:rPr lang="en-US" sz="3200" b="1"/>
              <a:t>2</a:t>
            </a:r>
            <a:r>
              <a:rPr lang="en-US" sz="4000" b="1"/>
              <a:t> </a:t>
            </a:r>
            <a:r>
              <a:rPr lang="ru-RU" sz="4000" b="1"/>
              <a:t> </a:t>
            </a:r>
            <a:r>
              <a:rPr lang="ru-RU" sz="4000" b="1">
                <a:solidFill>
                  <a:srgbClr val="FF0000"/>
                </a:solidFill>
              </a:rPr>
              <a:t>кислотный</a:t>
            </a:r>
          </a:p>
          <a:p>
            <a:endParaRPr lang="en-US" sz="4000" b="1"/>
          </a:p>
          <a:p>
            <a:r>
              <a:rPr lang="en-US" sz="4000" b="1"/>
              <a:t> ZnO</a:t>
            </a:r>
            <a:r>
              <a:rPr lang="ru-RU" sz="4000" b="1"/>
              <a:t>  </a:t>
            </a:r>
            <a:r>
              <a:rPr lang="ru-RU" sz="4000" b="1">
                <a:solidFill>
                  <a:srgbClr val="7030A0"/>
                </a:solidFill>
              </a:rPr>
              <a:t>амфотерный</a:t>
            </a:r>
          </a:p>
          <a:p>
            <a:endParaRPr lang="ru-RU" sz="4000" b="1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285875" y="1500188"/>
            <a:ext cx="5429250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endParaRPr lang="ru-RU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85875" y="2786063"/>
            <a:ext cx="3071813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endParaRPr lang="ru-RU"/>
          </a:p>
        </p:txBody>
      </p:sp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10787063" y="16430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428750" y="4071938"/>
            <a:ext cx="3286125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endParaRPr lang="ru-RU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 flipV="1">
            <a:off x="1500188" y="5214938"/>
            <a:ext cx="3714750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0" y="357188"/>
            <a:ext cx="9144000" cy="8648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/>
              <a:t>NO  </a:t>
            </a:r>
            <a:r>
              <a:rPr lang="en-US" sz="3600" b="1">
                <a:latin typeface="Calibri" pitchFamily="34" charset="0"/>
              </a:rPr>
              <a:t>→ </a:t>
            </a:r>
            <a:r>
              <a:rPr lang="ru-RU" sz="3600" b="1">
                <a:latin typeface="Calibri" pitchFamily="34" charset="0"/>
              </a:rPr>
              <a:t>ничего!!!</a:t>
            </a:r>
          </a:p>
          <a:p>
            <a:endParaRPr lang="ru-RU" sz="3600">
              <a:latin typeface="Calibri" pitchFamily="34" charset="0"/>
            </a:endParaRPr>
          </a:p>
          <a:p>
            <a:r>
              <a:rPr lang="en-US" sz="3600" b="1"/>
              <a:t>FeO</a:t>
            </a:r>
            <a:r>
              <a:rPr lang="ru-RU" sz="3600" b="1"/>
              <a:t> </a:t>
            </a:r>
            <a:r>
              <a:rPr lang="en-US" sz="3600" b="1">
                <a:latin typeface="Calibri" pitchFamily="34" charset="0"/>
              </a:rPr>
              <a:t>→</a:t>
            </a:r>
            <a:r>
              <a:rPr lang="ru-RU" sz="3600" b="1"/>
              <a:t> </a:t>
            </a:r>
            <a:r>
              <a:rPr lang="en-US" sz="3600" b="1"/>
              <a:t>Fe(OH)</a:t>
            </a:r>
            <a:r>
              <a:rPr lang="en-US" sz="2800" b="1"/>
              <a:t>2</a:t>
            </a:r>
          </a:p>
          <a:p>
            <a:endParaRPr lang="en-US" sz="2800" b="1"/>
          </a:p>
          <a:p>
            <a:endParaRPr lang="en-US" sz="4000" b="1"/>
          </a:p>
          <a:p>
            <a:r>
              <a:rPr lang="en-US" sz="4000" b="1"/>
              <a:t>SO</a:t>
            </a:r>
            <a:r>
              <a:rPr lang="en-US" sz="3200" b="1"/>
              <a:t>2 </a:t>
            </a:r>
            <a:r>
              <a:rPr lang="en-US" sz="4000" b="1">
                <a:latin typeface="Calibri" pitchFamily="34" charset="0"/>
              </a:rPr>
              <a:t> →  </a:t>
            </a:r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Н</a:t>
            </a: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4400" b="1">
                <a:solidFill>
                  <a:srgbClr val="FF0000"/>
                </a:solidFill>
                <a:latin typeface="Calibri" pitchFamily="34" charset="0"/>
              </a:rPr>
              <a:t>SO</a:t>
            </a:r>
            <a:r>
              <a:rPr lang="en-US" sz="3600" b="1">
                <a:solidFill>
                  <a:srgbClr val="FF0000"/>
                </a:solidFill>
                <a:latin typeface="Calibri" pitchFamily="34" charset="0"/>
              </a:rPr>
              <a:t>3</a:t>
            </a:r>
          </a:p>
          <a:p>
            <a:endParaRPr lang="en-US" sz="3600" b="1">
              <a:latin typeface="Calibri" pitchFamily="34" charset="0"/>
            </a:endParaRPr>
          </a:p>
          <a:p>
            <a:endParaRPr lang="en-US" sz="3600" b="1">
              <a:latin typeface="Calibri" pitchFamily="34" charset="0"/>
            </a:endParaRPr>
          </a:p>
          <a:p>
            <a:r>
              <a:rPr lang="en-US" sz="4400" b="1">
                <a:latin typeface="Calibri" pitchFamily="34" charset="0"/>
              </a:rPr>
              <a:t>ZnO →</a:t>
            </a:r>
            <a:r>
              <a:rPr lang="ru-RU" sz="3600" b="1"/>
              <a:t> и основание, и </a:t>
            </a:r>
            <a:r>
              <a:rPr lang="ru-RU" sz="3600" b="1">
                <a:solidFill>
                  <a:srgbClr val="FF0000"/>
                </a:solidFill>
              </a:rPr>
              <a:t>кислота</a:t>
            </a:r>
            <a:br>
              <a:rPr lang="ru-RU" sz="3600" b="1">
                <a:solidFill>
                  <a:srgbClr val="FF0000"/>
                </a:solidFill>
              </a:rPr>
            </a:br>
            <a:r>
              <a:rPr lang="ru-RU" sz="3600" b="1">
                <a:solidFill>
                  <a:srgbClr val="FF0000"/>
                </a:solidFill>
              </a:rPr>
              <a:t>                 </a:t>
            </a:r>
            <a:r>
              <a:rPr lang="en-US" sz="3600" b="1"/>
              <a:t>Zn(OH)</a:t>
            </a:r>
            <a:r>
              <a:rPr lang="en-US" sz="2800" b="1"/>
              <a:t>2                </a:t>
            </a:r>
            <a:r>
              <a:rPr lang="en-US" sz="3600" b="1">
                <a:solidFill>
                  <a:srgbClr val="FF0000"/>
                </a:solidFill>
              </a:rPr>
              <a:t>H</a:t>
            </a:r>
            <a:r>
              <a:rPr lang="en-US" sz="2800" b="1">
                <a:solidFill>
                  <a:srgbClr val="FF0000"/>
                </a:solidFill>
              </a:rPr>
              <a:t>2</a:t>
            </a:r>
            <a:r>
              <a:rPr lang="en-US" sz="3600" b="1">
                <a:solidFill>
                  <a:srgbClr val="FF0000"/>
                </a:solidFill>
              </a:rPr>
              <a:t>ZnO</a:t>
            </a:r>
            <a:r>
              <a:rPr lang="en-US" sz="2800" b="1">
                <a:solidFill>
                  <a:srgbClr val="FF0000"/>
                </a:solidFill>
              </a:rPr>
              <a:t>2</a:t>
            </a:r>
            <a:endParaRPr lang="en-US" sz="3600" b="1">
              <a:solidFill>
                <a:srgbClr val="FF0000"/>
              </a:solidFill>
              <a:latin typeface="Calibri" pitchFamily="34" charset="0"/>
            </a:endParaRPr>
          </a:p>
          <a:p>
            <a:endParaRPr lang="en-US" sz="3600" b="1">
              <a:latin typeface="Calibri" pitchFamily="34" charset="0"/>
            </a:endParaRPr>
          </a:p>
          <a:p>
            <a:endParaRPr lang="en-US" sz="3600" b="1">
              <a:latin typeface="Calibri" pitchFamily="34" charset="0"/>
            </a:endParaRPr>
          </a:p>
          <a:p>
            <a:endParaRPr lang="en-US" sz="4000" b="1">
              <a:latin typeface="Calibri" pitchFamily="34" charset="0"/>
            </a:endParaRPr>
          </a:p>
          <a:p>
            <a:endParaRPr lang="ru-RU" sz="3600">
              <a:latin typeface="Calibri" pitchFamily="34" charset="0"/>
            </a:endParaRPr>
          </a:p>
          <a:p>
            <a:endParaRPr lang="ru-RU" sz="360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500188" y="285750"/>
            <a:ext cx="2000250" cy="923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endParaRPr lang="ru-RU"/>
          </a:p>
          <a:p>
            <a:endParaRPr lang="ru-RU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643063" y="1571625"/>
            <a:ext cx="2428875" cy="646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endParaRPr lang="ru-RU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28813" y="3071813"/>
            <a:ext cx="1928812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643063" y="5072063"/>
            <a:ext cx="5715000" cy="1200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endParaRPr lang="en-US"/>
          </a:p>
          <a:p>
            <a:endParaRPr lang="en-US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357188"/>
            <a:ext cx="9144000" cy="6888162"/>
          </a:xfrm>
        </p:spPr>
        <p:txBody>
          <a:bodyPr rtlCol="0" anchor="t">
            <a:normAutofit fontScale="90000"/>
          </a:bodyPr>
          <a:lstStyle/>
          <a:p>
            <a:pPr algn="l">
              <a:defRPr/>
            </a:pPr>
            <a:r>
              <a:rPr lang="ru-RU" sz="4000" b="1" dirty="0" err="1" smtClean="0"/>
              <a:t>Д\з</a:t>
            </a:r>
            <a:r>
              <a:rPr lang="ru-RU" sz="4000" b="1" dirty="0" smtClean="0"/>
              <a:t>  </a:t>
            </a:r>
            <a:r>
              <a:rPr lang="ru-RU" sz="4000" b="1" dirty="0" err="1" smtClean="0"/>
              <a:t>упр</a:t>
            </a:r>
            <a:r>
              <a:rPr lang="ru-RU" sz="4000" b="1" dirty="0" smtClean="0"/>
              <a:t> 1,2  </a:t>
            </a:r>
            <a:r>
              <a:rPr lang="ru-RU" sz="4000" b="1" dirty="0" err="1" smtClean="0"/>
              <a:t>стр</a:t>
            </a:r>
            <a:r>
              <a:rPr lang="ru-RU" sz="4000" b="1" dirty="0" smtClean="0"/>
              <a:t> 172</a:t>
            </a:r>
            <a:br>
              <a:rPr lang="ru-RU" sz="4000" b="1" dirty="0" smtClean="0"/>
            </a:br>
            <a:r>
              <a:rPr lang="ru-RU" sz="4000" b="1" dirty="0" smtClean="0"/>
              <a:t>Проведите классификацию  оксидов, составьте формулы соответствующих </a:t>
            </a:r>
            <a:r>
              <a:rPr lang="ru-RU" sz="4000" b="1" dirty="0" err="1" smtClean="0"/>
              <a:t>гидроксидов</a:t>
            </a:r>
            <a:r>
              <a:rPr lang="ru-RU" sz="4000" b="1" dirty="0" smtClean="0"/>
              <a:t> (посмотреть на стр.170-71)</a:t>
            </a:r>
            <a:br>
              <a:rPr lang="ru-RU" sz="4000" b="1" dirty="0" smtClean="0"/>
            </a:br>
            <a:r>
              <a:rPr lang="ru-RU" sz="4000" b="1" dirty="0" smtClean="0"/>
              <a:t>Стр. 164,165,168,169 – определения оксидов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ru-RU" sz="4000" b="1" dirty="0" smtClean="0">
                <a:solidFill>
                  <a:srgbClr val="FF0000"/>
                </a:solidFill>
              </a:rPr>
              <a:t>На следующем слайде – решение домашнего задания Проверьте </a:t>
            </a:r>
            <a:r>
              <a:rPr lang="ru-RU" sz="4000" b="1" dirty="0" err="1" smtClean="0">
                <a:solidFill>
                  <a:srgbClr val="FF0000"/>
                </a:solidFill>
              </a:rPr>
              <a:t>упр</a:t>
            </a:r>
            <a:r>
              <a:rPr lang="ru-RU" sz="4000" b="1" dirty="0" smtClean="0">
                <a:solidFill>
                  <a:srgbClr val="FF0000"/>
                </a:solidFill>
              </a:rPr>
              <a:t> 1, если неверно, постарайтесь ПОНЯТЬ,ПЕРЕЧИТАТЬ стр. 170-171, посмотреть видео</a:t>
            </a:r>
            <a:r>
              <a:rPr lang="ru-RU" sz="3600" u="sng" dirty="0" smtClean="0">
                <a:hlinkClick r:id="rId3"/>
              </a:rPr>
              <a:t> https://youtu.be/YAa9vbb_OHc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en-US" sz="4000" b="1" dirty="0" smtClean="0"/>
              <a:t>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735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Упр.</a:t>
            </a:r>
            <a:r>
              <a:rPr lang="en-US" sz="3200"/>
              <a:t>1</a:t>
            </a:r>
            <a:r>
              <a:rPr lang="ru-RU" sz="3200"/>
              <a:t>. </a:t>
            </a:r>
          </a:p>
          <a:p>
            <a:r>
              <a:rPr lang="ru-RU" sz="3200" b="1"/>
              <a:t>Кисл →  кислота</a:t>
            </a:r>
          </a:p>
          <a:p>
            <a:r>
              <a:rPr lang="ru-RU" sz="2400" b="1"/>
              <a:t> </a:t>
            </a:r>
            <a:r>
              <a:rPr lang="ru-RU" sz="3200" b="1">
                <a:solidFill>
                  <a:srgbClr val="FF0000"/>
                </a:solidFill>
              </a:rPr>
              <a:t>С</a:t>
            </a:r>
            <a:r>
              <a:rPr lang="en-US" sz="3200" b="1" baseline="30000"/>
              <a:t>+4</a:t>
            </a:r>
            <a:r>
              <a:rPr lang="en-US" sz="3200" b="1"/>
              <a:t>O</a:t>
            </a:r>
            <a:r>
              <a:rPr lang="ru-RU" sz="2400" b="1"/>
              <a:t>2</a:t>
            </a:r>
            <a:r>
              <a:rPr lang="en-US" sz="3200" b="1" baseline="30000"/>
              <a:t>-2</a:t>
            </a:r>
            <a:r>
              <a:rPr lang="en-US" sz="3200" b="1"/>
              <a:t> </a:t>
            </a:r>
            <a:r>
              <a:rPr lang="ru-RU" sz="3200" b="1"/>
              <a:t>→Н</a:t>
            </a:r>
            <a:r>
              <a:rPr lang="ru-RU" sz="2000" b="1"/>
              <a:t>2</a:t>
            </a:r>
            <a:r>
              <a:rPr lang="ru-RU" sz="3200" b="1">
                <a:solidFill>
                  <a:srgbClr val="FF0000"/>
                </a:solidFill>
              </a:rPr>
              <a:t>С</a:t>
            </a:r>
            <a:r>
              <a:rPr lang="en-US" sz="3200" b="1" baseline="30000"/>
              <a:t>+4</a:t>
            </a:r>
            <a:r>
              <a:rPr lang="ru-RU" sz="3200" b="1"/>
              <a:t>О</a:t>
            </a:r>
            <a:r>
              <a:rPr lang="ru-RU" sz="2400" b="1"/>
              <a:t>3</a:t>
            </a:r>
            <a:r>
              <a:rPr lang="ru-RU" sz="3200" b="1"/>
              <a:t>(или просто добавь воды :</a:t>
            </a:r>
          </a:p>
          <a:p>
            <a:r>
              <a:rPr lang="ru-RU" sz="3200" b="1"/>
              <a:t>                         </a:t>
            </a:r>
            <a:r>
              <a:rPr lang="ru-RU" sz="3200" b="1">
                <a:solidFill>
                  <a:srgbClr val="FF0000"/>
                </a:solidFill>
              </a:rPr>
              <a:t>С</a:t>
            </a:r>
            <a:r>
              <a:rPr lang="en-US" sz="3200" b="1"/>
              <a:t>O</a:t>
            </a:r>
            <a:r>
              <a:rPr lang="ru-RU" sz="2400" b="1"/>
              <a:t>2</a:t>
            </a:r>
            <a:r>
              <a:rPr lang="ru-RU" sz="3200" b="1"/>
              <a:t>                  </a:t>
            </a:r>
            <a:r>
              <a:rPr lang="ru-RU" sz="2400" b="1"/>
              <a:t/>
            </a:r>
            <a:br>
              <a:rPr lang="ru-RU" sz="2400" b="1"/>
            </a:br>
            <a:r>
              <a:rPr lang="ru-RU" sz="2400" b="1"/>
              <a:t>                         + </a:t>
            </a:r>
            <a:r>
              <a:rPr lang="ru-RU" sz="3200" b="1"/>
              <a:t>Н</a:t>
            </a:r>
            <a:r>
              <a:rPr lang="en-US" sz="2400" b="1"/>
              <a:t>2</a:t>
            </a:r>
            <a:r>
              <a:rPr lang="ru-RU" sz="2400" b="1"/>
              <a:t>   </a:t>
            </a:r>
            <a:r>
              <a:rPr lang="ru-RU" sz="3200" b="1"/>
              <a:t>О</a:t>
            </a:r>
            <a:r>
              <a:rPr lang="ru-RU" sz="2400" b="1"/>
              <a:t> </a:t>
            </a:r>
            <a:r>
              <a:rPr lang="ru-RU" sz="3200" b="1"/>
              <a:t/>
            </a:r>
            <a:br>
              <a:rPr lang="ru-RU" sz="3200" b="1"/>
            </a:br>
            <a:r>
              <a:rPr lang="ru-RU" sz="3200" b="1"/>
              <a:t>                     Н</a:t>
            </a:r>
            <a:r>
              <a:rPr lang="ru-RU" sz="2000" b="1"/>
              <a:t>2</a:t>
            </a:r>
            <a:r>
              <a:rPr lang="ru-RU" sz="3200" b="1">
                <a:solidFill>
                  <a:srgbClr val="FF0000"/>
                </a:solidFill>
              </a:rPr>
              <a:t>С</a:t>
            </a:r>
            <a:r>
              <a:rPr lang="ru-RU" sz="3200" b="1"/>
              <a:t>О</a:t>
            </a:r>
            <a:r>
              <a:rPr lang="ru-RU" sz="2400" b="1"/>
              <a:t>3 </a:t>
            </a:r>
            <a:endParaRPr lang="en-US" sz="3200" b="1"/>
          </a:p>
          <a:p>
            <a:r>
              <a:rPr lang="ru-RU" sz="3200" b="1"/>
              <a:t>Кисл →  кислота (или просто добавь воды : </a:t>
            </a:r>
          </a:p>
          <a:p>
            <a:r>
              <a:rPr lang="ru-RU" sz="3200" b="1"/>
              <a:t>  </a:t>
            </a:r>
            <a:r>
              <a:rPr lang="en-US" sz="3200" b="1">
                <a:solidFill>
                  <a:srgbClr val="FF0000"/>
                </a:solidFill>
              </a:rPr>
              <a:t>N</a:t>
            </a:r>
            <a:r>
              <a:rPr lang="en-US" sz="2000" b="1"/>
              <a:t>2</a:t>
            </a:r>
            <a:r>
              <a:rPr lang="en-US" sz="3200" b="1" baseline="30000"/>
              <a:t>+</a:t>
            </a:r>
            <a:r>
              <a:rPr lang="ru-RU" sz="3200" b="1" baseline="30000"/>
              <a:t>3</a:t>
            </a:r>
            <a:r>
              <a:rPr lang="en-US" sz="3200" b="1"/>
              <a:t>O</a:t>
            </a:r>
            <a:r>
              <a:rPr lang="en-US" sz="2000" b="1"/>
              <a:t>3</a:t>
            </a:r>
            <a:r>
              <a:rPr lang="ru-RU" sz="3200" b="1"/>
              <a:t>→     Н</a:t>
            </a:r>
            <a:r>
              <a:rPr lang="en-US" sz="3200" b="1">
                <a:solidFill>
                  <a:srgbClr val="FF0000"/>
                </a:solidFill>
              </a:rPr>
              <a:t>N</a:t>
            </a:r>
            <a:r>
              <a:rPr lang="ru-RU" sz="3200" b="1"/>
              <a:t>О</a:t>
            </a:r>
            <a:r>
              <a:rPr lang="en-US" sz="2400" b="1"/>
              <a:t>2</a:t>
            </a:r>
            <a:r>
              <a:rPr lang="ru-RU" sz="2400" b="1"/>
              <a:t>                            </a:t>
            </a:r>
            <a:r>
              <a:rPr lang="en-US" sz="3200" b="1">
                <a:solidFill>
                  <a:srgbClr val="FF0000"/>
                </a:solidFill>
              </a:rPr>
              <a:t>N</a:t>
            </a:r>
            <a:r>
              <a:rPr lang="en-US" sz="2000" b="1"/>
              <a:t>2</a:t>
            </a:r>
            <a:r>
              <a:rPr lang="en-US" sz="3200" b="1"/>
              <a:t>O</a:t>
            </a:r>
            <a:r>
              <a:rPr lang="en-US" sz="2000" b="1"/>
              <a:t>3</a:t>
            </a:r>
            <a:r>
              <a:rPr lang="ru-RU" sz="3200" b="1"/>
              <a:t> </a:t>
            </a:r>
            <a:r>
              <a:rPr lang="ru-RU" sz="2400" b="1"/>
              <a:t>    </a:t>
            </a:r>
            <a:endParaRPr lang="en-US" sz="2400" b="1"/>
          </a:p>
          <a:p>
            <a:r>
              <a:rPr lang="ru-RU" sz="2400" b="1"/>
              <a:t>                                                              + </a:t>
            </a:r>
            <a:r>
              <a:rPr lang="ru-RU" sz="3200" b="1"/>
              <a:t>Н</a:t>
            </a:r>
            <a:r>
              <a:rPr lang="en-US" sz="2400" b="1"/>
              <a:t>2</a:t>
            </a:r>
            <a:r>
              <a:rPr lang="ru-RU" sz="2400" b="1"/>
              <a:t>    </a:t>
            </a:r>
            <a:r>
              <a:rPr lang="ru-RU" sz="3200" b="1"/>
              <a:t>О</a:t>
            </a:r>
            <a:r>
              <a:rPr lang="ru-RU" sz="2400" b="1"/>
              <a:t>   </a:t>
            </a:r>
            <a:endParaRPr lang="en-US" sz="2400" b="1"/>
          </a:p>
          <a:p>
            <a:r>
              <a:rPr lang="ru-RU" sz="3200" b="1"/>
              <a:t>                                                Н</a:t>
            </a:r>
            <a:r>
              <a:rPr lang="en-US" sz="2400" b="1"/>
              <a:t>2</a:t>
            </a:r>
            <a:r>
              <a:rPr lang="en-US" sz="3200" b="1">
                <a:solidFill>
                  <a:srgbClr val="FF0000"/>
                </a:solidFill>
              </a:rPr>
              <a:t>N</a:t>
            </a:r>
            <a:r>
              <a:rPr lang="en-US" sz="2400" b="1"/>
              <a:t>2</a:t>
            </a:r>
            <a:r>
              <a:rPr lang="ru-RU" sz="3200" b="1"/>
              <a:t>О</a:t>
            </a:r>
            <a:r>
              <a:rPr lang="ru-RU" sz="2400" b="1"/>
              <a:t>4</a:t>
            </a:r>
            <a:r>
              <a:rPr lang="ru-RU" sz="3200" b="1"/>
              <a:t>(:2)Н</a:t>
            </a:r>
            <a:r>
              <a:rPr lang="en-US" sz="3200" b="1">
                <a:solidFill>
                  <a:srgbClr val="FF0000"/>
                </a:solidFill>
              </a:rPr>
              <a:t>N</a:t>
            </a:r>
            <a:r>
              <a:rPr lang="ru-RU" sz="3200" b="1"/>
              <a:t>О</a:t>
            </a:r>
            <a:r>
              <a:rPr lang="en-US" sz="2400" b="1"/>
              <a:t>2</a:t>
            </a:r>
            <a:endParaRPr lang="ru-RU" sz="3200" b="1"/>
          </a:p>
          <a:p>
            <a:r>
              <a:rPr lang="ru-RU" sz="3200" b="1"/>
              <a:t>Основн → Основание          </a:t>
            </a:r>
            <a:br>
              <a:rPr lang="ru-RU" sz="3200" b="1"/>
            </a:br>
            <a:r>
              <a:rPr lang="en-US" sz="3200" b="1"/>
              <a:t>Na</a:t>
            </a:r>
            <a:r>
              <a:rPr lang="en-US" b="1"/>
              <a:t>2</a:t>
            </a:r>
            <a:r>
              <a:rPr lang="en-US" sz="2400" b="1" baseline="30000"/>
              <a:t>+</a:t>
            </a:r>
            <a:r>
              <a:rPr lang="ru-RU" sz="2400" b="1" baseline="30000"/>
              <a:t>1</a:t>
            </a:r>
            <a:r>
              <a:rPr lang="en-US" sz="3200" b="1"/>
              <a:t>O </a:t>
            </a:r>
            <a:r>
              <a:rPr lang="ru-RU" sz="3200" b="1"/>
              <a:t>→ </a:t>
            </a:r>
            <a:r>
              <a:rPr lang="en-US" sz="3200" b="1"/>
              <a:t> Na</a:t>
            </a:r>
            <a:r>
              <a:rPr lang="en-US" sz="3200" b="1" baseline="30000"/>
              <a:t>+</a:t>
            </a:r>
            <a:r>
              <a:rPr lang="ru-RU" sz="3200" b="1" baseline="30000"/>
              <a:t>1</a:t>
            </a:r>
            <a:r>
              <a:rPr lang="en-US" sz="3200" b="1"/>
              <a:t>OH</a:t>
            </a:r>
            <a:r>
              <a:rPr lang="ru-RU" sz="3200" b="1"/>
              <a:t> </a:t>
            </a:r>
            <a:r>
              <a:rPr lang="ru-RU" sz="3200" b="1" baseline="30000"/>
              <a:t>1</a:t>
            </a:r>
            <a:r>
              <a:rPr lang="ru-RU" sz="3200" b="1"/>
              <a:t/>
            </a:r>
            <a:br>
              <a:rPr lang="ru-RU" sz="3200" b="1"/>
            </a:br>
            <a:r>
              <a:rPr lang="ru-RU" sz="3200" b="1"/>
              <a:t/>
            </a:r>
            <a:br>
              <a:rPr lang="ru-RU" sz="3200" b="1"/>
            </a:br>
            <a:endParaRPr lang="en-US" sz="3200" b="1"/>
          </a:p>
          <a:p>
            <a:endParaRPr lang="en-US" sz="2000" b="1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411413" y="2420938"/>
            <a:ext cx="151288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292725" y="4437063"/>
            <a:ext cx="15113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419475" y="5589588"/>
            <a:ext cx="7302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831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Упр.2. </a:t>
            </a:r>
          </a:p>
          <a:p>
            <a:r>
              <a:rPr lang="ru-RU" sz="3200" b="1"/>
              <a:t>несолеобразующий</a:t>
            </a:r>
          </a:p>
          <a:p>
            <a:r>
              <a:rPr lang="en-US" sz="3200" b="1">
                <a:solidFill>
                  <a:srgbClr val="FF0000"/>
                </a:solidFill>
              </a:rPr>
              <a:t>N</a:t>
            </a:r>
            <a:r>
              <a:rPr lang="ru-RU" sz="2400" b="1"/>
              <a:t>2</a:t>
            </a:r>
            <a:r>
              <a:rPr lang="ru-RU" sz="3200" b="1"/>
              <a:t>О→     нет ничего</a:t>
            </a:r>
            <a:br>
              <a:rPr lang="ru-RU" sz="3200" b="1"/>
            </a:br>
            <a:endParaRPr lang="en-US" sz="3200" b="1"/>
          </a:p>
          <a:p>
            <a:r>
              <a:rPr lang="ru-RU" sz="3200" b="1">
                <a:solidFill>
                  <a:srgbClr val="FF0000"/>
                </a:solidFill>
              </a:rPr>
              <a:t>Кислотный</a:t>
            </a:r>
            <a:r>
              <a:rPr lang="ru-RU" sz="3200" b="1"/>
              <a:t> →  </a:t>
            </a:r>
            <a:r>
              <a:rPr lang="ru-RU" sz="3200" b="1">
                <a:solidFill>
                  <a:srgbClr val="FF0000"/>
                </a:solidFill>
              </a:rPr>
              <a:t>кислота</a:t>
            </a:r>
          </a:p>
          <a:p>
            <a:r>
              <a:rPr lang="ru-RU" sz="3200" b="1"/>
              <a:t>            </a:t>
            </a:r>
            <a:r>
              <a:rPr lang="en-US" sz="3200" b="1" baseline="30000"/>
              <a:t>+</a:t>
            </a:r>
            <a:r>
              <a:rPr lang="ru-RU" sz="3200" b="1" baseline="30000"/>
              <a:t>3    </a:t>
            </a:r>
            <a:r>
              <a:rPr lang="en-US" sz="3200" b="1" baseline="30000"/>
              <a:t>-2 </a:t>
            </a:r>
            <a:r>
              <a:rPr lang="ru-RU" sz="3200" b="1" baseline="30000"/>
              <a:t>             </a:t>
            </a:r>
            <a:r>
              <a:rPr lang="en-US" sz="3200" b="1" baseline="30000"/>
              <a:t>+</a:t>
            </a:r>
            <a:r>
              <a:rPr lang="ru-RU" sz="3200" b="1" baseline="30000"/>
              <a:t>1 </a:t>
            </a:r>
            <a:r>
              <a:rPr lang="en-US" sz="3200" b="1" baseline="30000"/>
              <a:t>+</a:t>
            </a:r>
            <a:r>
              <a:rPr lang="ru-RU" sz="3200" b="1" baseline="30000"/>
              <a:t>3 </a:t>
            </a:r>
            <a:r>
              <a:rPr lang="ru-RU" sz="3200" b="1"/>
              <a:t> </a:t>
            </a:r>
            <a:r>
              <a:rPr lang="en-US" sz="3200" b="1" baseline="30000"/>
              <a:t>-2 </a:t>
            </a:r>
            <a:r>
              <a:rPr lang="ru-RU" sz="3200" b="1"/>
              <a:t/>
            </a:r>
            <a:br>
              <a:rPr lang="ru-RU" sz="3200" b="1"/>
            </a:br>
            <a:r>
              <a:rPr lang="ru-RU" sz="3200" b="1"/>
              <a:t>            </a:t>
            </a:r>
            <a:r>
              <a:rPr lang="en-US" sz="3200" b="1">
                <a:solidFill>
                  <a:srgbClr val="FF0000"/>
                </a:solidFill>
              </a:rPr>
              <a:t>Cl</a:t>
            </a:r>
            <a:r>
              <a:rPr lang="en-US" sz="2000" b="1"/>
              <a:t>2</a:t>
            </a:r>
            <a:r>
              <a:rPr lang="en-US" sz="3200" b="1"/>
              <a:t>O</a:t>
            </a:r>
            <a:r>
              <a:rPr lang="en-US" sz="2000" b="1"/>
              <a:t>3</a:t>
            </a:r>
            <a:r>
              <a:rPr lang="ru-RU" sz="3200" b="1"/>
              <a:t>→     Н</a:t>
            </a:r>
            <a:r>
              <a:rPr lang="en-US" sz="3200" b="1">
                <a:solidFill>
                  <a:srgbClr val="FF0000"/>
                </a:solidFill>
              </a:rPr>
              <a:t>Cl</a:t>
            </a:r>
            <a:r>
              <a:rPr lang="ru-RU" sz="3200" b="1"/>
              <a:t>О</a:t>
            </a:r>
            <a:r>
              <a:rPr lang="en-US" b="1"/>
              <a:t>2</a:t>
            </a:r>
            <a:endParaRPr lang="en-US" sz="2400" b="1"/>
          </a:p>
          <a:p>
            <a:endParaRPr lang="en-US" sz="2400" b="1"/>
          </a:p>
          <a:p>
            <a:r>
              <a:rPr lang="ru-RU" sz="3200" b="1"/>
              <a:t>Основный → Основание</a:t>
            </a:r>
            <a:br>
              <a:rPr lang="ru-RU" sz="3200" b="1"/>
            </a:br>
            <a:r>
              <a:rPr lang="ru-RU" sz="3200" b="1"/>
              <a:t>  </a:t>
            </a:r>
            <a:r>
              <a:rPr lang="en-US" sz="3200" b="1" baseline="30000"/>
              <a:t>+</a:t>
            </a:r>
            <a:r>
              <a:rPr lang="ru-RU" sz="3200" b="1" baseline="30000"/>
              <a:t>2</a:t>
            </a:r>
            <a:r>
              <a:rPr lang="ru-RU" sz="3200" b="1"/>
              <a:t>          </a:t>
            </a:r>
            <a:r>
              <a:rPr lang="en-US" sz="3200" b="1" baseline="30000"/>
              <a:t>+</a:t>
            </a:r>
            <a:r>
              <a:rPr lang="ru-RU" sz="3200" b="1" baseline="30000"/>
              <a:t>2</a:t>
            </a:r>
            <a:r>
              <a:rPr lang="ru-RU" sz="3200" b="1"/>
              <a:t>        </a:t>
            </a:r>
            <a:r>
              <a:rPr lang="ru-RU" sz="3200" b="1" baseline="30000"/>
              <a:t>1</a:t>
            </a:r>
            <a:endParaRPr lang="ru-RU" sz="3200" b="1"/>
          </a:p>
          <a:p>
            <a:r>
              <a:rPr lang="ru-RU" sz="3200" b="1"/>
              <a:t> </a:t>
            </a:r>
            <a:r>
              <a:rPr lang="en-US" sz="3200" b="1"/>
              <a:t>MgO </a:t>
            </a:r>
            <a:r>
              <a:rPr lang="ru-RU" sz="3200" b="1"/>
              <a:t>→ </a:t>
            </a:r>
            <a:r>
              <a:rPr lang="en-US" sz="3200" b="1"/>
              <a:t>Mg(OH)</a:t>
            </a:r>
            <a:r>
              <a:rPr lang="en-US" sz="2400" b="1"/>
              <a:t>2</a:t>
            </a:r>
            <a:r>
              <a:rPr lang="ru-RU" sz="2400" b="1"/>
              <a:t> </a:t>
            </a:r>
            <a:br>
              <a:rPr lang="ru-RU" sz="2400" b="1"/>
            </a:br>
            <a:r>
              <a:rPr lang="ru-RU" sz="2400" b="1"/>
              <a:t> </a:t>
            </a:r>
          </a:p>
          <a:p>
            <a:r>
              <a:rPr lang="ru-RU" sz="3200" b="1">
                <a:solidFill>
                  <a:srgbClr val="7030A0"/>
                </a:solidFill>
              </a:rPr>
              <a:t>Амфотерный</a:t>
            </a:r>
            <a:r>
              <a:rPr lang="ru-RU" sz="3200" b="1"/>
              <a:t> → </a:t>
            </a:r>
            <a:r>
              <a:rPr lang="ru-RU" sz="3200" b="1">
                <a:solidFill>
                  <a:srgbClr val="7030A0"/>
                </a:solidFill>
              </a:rPr>
              <a:t>амфотерный</a:t>
            </a:r>
            <a:r>
              <a:rPr lang="ru-RU" sz="3200" b="1"/>
              <a:t> гидроксид</a:t>
            </a:r>
          </a:p>
          <a:p>
            <a:r>
              <a:rPr lang="en-US" sz="3200" b="1"/>
              <a:t>ZnO </a:t>
            </a:r>
            <a:r>
              <a:rPr lang="ru-RU" sz="3200" b="1"/>
              <a:t>→ </a:t>
            </a:r>
            <a:r>
              <a:rPr lang="en-US" sz="3200" b="1"/>
              <a:t>Zn(OH)</a:t>
            </a:r>
            <a:r>
              <a:rPr lang="en-US" sz="2000" b="1"/>
              <a:t>2</a:t>
            </a:r>
            <a:r>
              <a:rPr lang="en-US" sz="3200" b="1"/>
              <a:t> ↔</a:t>
            </a:r>
            <a:r>
              <a:rPr lang="en-US" sz="3200" b="1">
                <a:solidFill>
                  <a:srgbClr val="FF0000"/>
                </a:solidFill>
              </a:rPr>
              <a:t>H</a:t>
            </a:r>
            <a:r>
              <a:rPr lang="en-US" sz="2400" b="1">
                <a:solidFill>
                  <a:srgbClr val="FF0000"/>
                </a:solidFill>
              </a:rPr>
              <a:t>2</a:t>
            </a:r>
            <a:r>
              <a:rPr lang="en-US" sz="3200" b="1">
                <a:solidFill>
                  <a:srgbClr val="FF0000"/>
                </a:solidFill>
              </a:rPr>
              <a:t>ZnO</a:t>
            </a:r>
            <a:r>
              <a:rPr lang="en-US" sz="2400" b="1">
                <a:solidFill>
                  <a:srgbClr val="FF0000"/>
                </a:solidFill>
              </a:rPr>
              <a:t>2</a:t>
            </a:r>
            <a:r>
              <a:rPr lang="ru-RU" sz="3200" b="1"/>
              <a:t/>
            </a:r>
            <a:br>
              <a:rPr lang="ru-RU" sz="3200" b="1"/>
            </a:br>
            <a:r>
              <a:rPr lang="ru-RU" sz="3200" b="1"/>
              <a:t/>
            </a:r>
            <a:br>
              <a:rPr lang="ru-RU" sz="3200" b="1"/>
            </a:br>
            <a:endParaRPr lang="en-US" sz="3200" b="1"/>
          </a:p>
          <a:p>
            <a:endParaRPr lang="en-US" sz="2000" b="1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771775" y="4508500"/>
            <a:ext cx="14446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88" name="Прямоугольник 4"/>
          <p:cNvSpPr>
            <a:spLocks noChangeArrowheads="1"/>
          </p:cNvSpPr>
          <p:nvPr/>
        </p:nvSpPr>
        <p:spPr bwMode="auto">
          <a:xfrm>
            <a:off x="4405313" y="3244850"/>
            <a:ext cx="3333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 </a:t>
            </a:r>
            <a:r>
              <a:rPr lang="ru-RU" b="1" baseline="30000"/>
              <a:t>1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395288" y="404813"/>
            <a:ext cx="83534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9600">
                <a:solidFill>
                  <a:srgbClr val="FF0000"/>
                </a:solidFill>
              </a:rPr>
              <a:t>Химические свойства оксидов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pictures.ucoz.ru/_ph/3/2/90397575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13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t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                          Химические свойства оксидов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785813" y="1928813"/>
            <a:ext cx="2286000" cy="8572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Основные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5000" y="1928813"/>
            <a:ext cx="2286000" cy="85725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/>
              <a:t>НемеО</a:t>
            </a:r>
            <a:endParaRPr lang="ru-RU" sz="28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500438" y="2428875"/>
            <a:ext cx="1857375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715000" y="1928813"/>
            <a:ext cx="2438400" cy="100965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/>
              <a:t>НемеО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857875" y="3857625"/>
            <a:ext cx="2286000" cy="85725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Кислоты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928688" y="3857625"/>
            <a:ext cx="2286000" cy="8572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Основания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643313" y="5572125"/>
            <a:ext cx="2286000" cy="857250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Сои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857750" y="5572125"/>
            <a:ext cx="1143000" cy="85725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467" name="TextBox 19"/>
          <p:cNvSpPr txBox="1">
            <a:spLocks noChangeArrowheads="1"/>
          </p:cNvSpPr>
          <p:nvPr/>
        </p:nvSpPr>
        <p:spPr bwMode="auto">
          <a:xfrm>
            <a:off x="4929188" y="5715000"/>
            <a:ext cx="928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Calibri" pitchFamily="34" charset="0"/>
              </a:rPr>
              <a:t>ли</a:t>
            </a:r>
          </a:p>
        </p:txBody>
      </p:sp>
      <p:sp>
        <p:nvSpPr>
          <p:cNvPr id="26" name="Овал 25"/>
          <p:cNvSpPr/>
          <p:nvPr/>
        </p:nvSpPr>
        <p:spPr>
          <a:xfrm flipH="1">
            <a:off x="3929063" y="3571875"/>
            <a:ext cx="1071562" cy="857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469" name="TextBox 26"/>
          <p:cNvSpPr txBox="1">
            <a:spLocks noChangeArrowheads="1"/>
          </p:cNvSpPr>
          <p:nvPr/>
        </p:nvSpPr>
        <p:spPr bwMode="auto">
          <a:xfrm>
            <a:off x="4000500" y="3143250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Calibri" pitchFamily="34" charset="0"/>
              </a:rPr>
              <a:t>  </a:t>
            </a:r>
            <a:r>
              <a:rPr lang="ru-RU" sz="2800" b="1">
                <a:solidFill>
                  <a:schemeClr val="bg1"/>
                </a:solidFill>
                <a:latin typeface="Calibri" pitchFamily="34" charset="0"/>
              </a:rPr>
              <a:t>НО</a:t>
            </a:r>
            <a:endParaRPr lang="ru-RU" b="1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29" name="Прямая со стрелкой 28"/>
          <p:cNvCxnSpPr>
            <a:stCxn id="10" idx="2"/>
          </p:cNvCxnSpPr>
          <p:nvPr/>
        </p:nvCxnSpPr>
        <p:spPr>
          <a:xfrm rot="5400000">
            <a:off x="6543675" y="3324226"/>
            <a:ext cx="776287" cy="47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5400000">
            <a:off x="1462881" y="3321844"/>
            <a:ext cx="93027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143750" y="3143250"/>
            <a:ext cx="1714500" cy="46196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+mn-cs"/>
              </a:rPr>
              <a:t>Кроме </a:t>
            </a:r>
            <a:r>
              <a:rPr lang="en-US" sz="2400" b="1" dirty="0">
                <a:latin typeface="+mn-lt"/>
                <a:cs typeface="+mn-cs"/>
              </a:rPr>
              <a:t>SiO</a:t>
            </a:r>
            <a:r>
              <a:rPr lang="en-US" sz="1400" b="1" dirty="0">
                <a:latin typeface="+mn-lt"/>
                <a:cs typeface="+mn-cs"/>
              </a:rPr>
              <a:t>2</a:t>
            </a:r>
            <a:endParaRPr lang="ru-RU" sz="2400" b="1" dirty="0">
              <a:latin typeface="+mn-lt"/>
              <a:cs typeface="+mn-cs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715000" y="1928813"/>
            <a:ext cx="2428875" cy="107156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Кислотные</a:t>
            </a:r>
          </a:p>
        </p:txBody>
      </p:sp>
      <p:sp>
        <p:nvSpPr>
          <p:cNvPr id="19474" name="TextBox 35"/>
          <p:cNvSpPr txBox="1">
            <a:spLocks noChangeArrowheads="1"/>
          </p:cNvSpPr>
          <p:nvPr/>
        </p:nvSpPr>
        <p:spPr bwMode="auto">
          <a:xfrm>
            <a:off x="4071938" y="3786188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Calibri" pitchFamily="34" charset="0"/>
              </a:rPr>
              <a:t>H</a:t>
            </a:r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2</a:t>
            </a:r>
            <a:r>
              <a:rPr lang="en-US" sz="2800" b="1">
                <a:solidFill>
                  <a:schemeClr val="bg1"/>
                </a:solidFill>
                <a:latin typeface="Calibri" pitchFamily="34" charset="0"/>
              </a:rPr>
              <a:t>O</a:t>
            </a:r>
            <a:endParaRPr lang="ru-RU" sz="2800" b="1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41" name="Прямая со стрелкой 40"/>
          <p:cNvCxnSpPr/>
          <p:nvPr/>
        </p:nvCxnSpPr>
        <p:spPr>
          <a:xfrm>
            <a:off x="3214688" y="2786063"/>
            <a:ext cx="2500312" cy="1143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3429000" y="2714625"/>
            <a:ext cx="2071688" cy="121443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2143125" y="3286125"/>
            <a:ext cx="1000125" cy="3571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1"/>
                </a:solidFill>
              </a:rPr>
              <a:t>10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9478" name="TextBox 52"/>
          <p:cNvSpPr txBox="1">
            <a:spLocks noChangeArrowheads="1"/>
          </p:cNvSpPr>
          <p:nvPr/>
        </p:nvSpPr>
        <p:spPr bwMode="auto">
          <a:xfrm>
            <a:off x="4000500" y="2000250"/>
            <a:ext cx="928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3</a:t>
            </a:r>
            <a:endParaRPr lang="ru-RU" sz="2000" b="1">
              <a:latin typeface="Calibri" pitchFamily="34" charset="0"/>
            </a:endParaRPr>
          </a:p>
        </p:txBody>
      </p:sp>
      <p:sp>
        <p:nvSpPr>
          <p:cNvPr id="19479" name="TextBox 53"/>
          <p:cNvSpPr txBox="1">
            <a:spLocks noChangeArrowheads="1"/>
          </p:cNvSpPr>
          <p:nvPr/>
        </p:nvSpPr>
        <p:spPr bwMode="auto">
          <a:xfrm>
            <a:off x="3714750" y="2714625"/>
            <a:ext cx="357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Calibri" pitchFamily="34" charset="0"/>
              </a:rPr>
              <a:t>2</a:t>
            </a:r>
            <a:endParaRPr lang="ru-RU" sz="2400" b="1">
              <a:latin typeface="Calibri" pitchFamily="34" charset="0"/>
            </a:endParaRPr>
          </a:p>
        </p:txBody>
      </p:sp>
      <p:sp>
        <p:nvSpPr>
          <p:cNvPr id="19480" name="TextBox 54"/>
          <p:cNvSpPr txBox="1">
            <a:spLocks noChangeArrowheads="1"/>
          </p:cNvSpPr>
          <p:nvPr/>
        </p:nvSpPr>
        <p:spPr bwMode="auto">
          <a:xfrm>
            <a:off x="4714875" y="2643188"/>
            <a:ext cx="500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alibri" pitchFamily="34" charset="0"/>
              </a:rPr>
              <a:t>2</a:t>
            </a:r>
            <a:endParaRPr lang="ru-RU" sz="24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9481" name="TextBox 55"/>
          <p:cNvSpPr txBox="1">
            <a:spLocks noChangeArrowheads="1"/>
          </p:cNvSpPr>
          <p:nvPr/>
        </p:nvSpPr>
        <p:spPr bwMode="auto">
          <a:xfrm>
            <a:off x="1571625" y="2928938"/>
            <a:ext cx="357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Calibri" pitchFamily="34" charset="0"/>
              </a:rPr>
              <a:t>1</a:t>
            </a:r>
            <a:endParaRPr lang="ru-RU" sz="2400" b="1">
              <a:latin typeface="Calibri" pitchFamily="34" charset="0"/>
            </a:endParaRPr>
          </a:p>
        </p:txBody>
      </p:sp>
      <p:sp>
        <p:nvSpPr>
          <p:cNvPr id="19482" name="TextBox 57"/>
          <p:cNvSpPr txBox="1">
            <a:spLocks noChangeArrowheads="1"/>
          </p:cNvSpPr>
          <p:nvPr/>
        </p:nvSpPr>
        <p:spPr bwMode="auto">
          <a:xfrm>
            <a:off x="6429375" y="3071813"/>
            <a:ext cx="500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alibri" pitchFamily="34" charset="0"/>
              </a:rPr>
              <a:t>1</a:t>
            </a:r>
            <a:endParaRPr lang="ru-RU" sz="24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http://s48.radikal.ru/i119/1212/1b/d9d5aeb893c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4"/>
          <p:cNvSpPr txBox="1">
            <a:spLocks noChangeArrowheads="1"/>
          </p:cNvSpPr>
          <p:nvPr/>
        </p:nvSpPr>
        <p:spPr bwMode="auto">
          <a:xfrm>
            <a:off x="0" y="285750"/>
            <a:ext cx="8643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075" name="TextBox 5"/>
          <p:cNvSpPr txBox="1">
            <a:spLocks noChangeArrowheads="1"/>
          </p:cNvSpPr>
          <p:nvPr/>
        </p:nvSpPr>
        <p:spPr bwMode="auto">
          <a:xfrm>
            <a:off x="152400" y="438150"/>
            <a:ext cx="8643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3076" name="Picture 2" descr="D:\документы Word\химия 8\химич. св-ва\новорождё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75" y="1285875"/>
            <a:ext cx="6729413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1357313" y="357188"/>
            <a:ext cx="65722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chemeClr val="accent1"/>
                </a:solidFill>
                <a:ea typeface="Angsana New"/>
                <a:cs typeface="Angsana New"/>
              </a:rPr>
              <a:t>Кто это?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matroskin-vrn.ru/img/black-ca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25" y="1000125"/>
            <a:ext cx="4183063" cy="390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/>
              <a:t>Правило кота Матроскина</a:t>
            </a:r>
          </a:p>
        </p:txBody>
      </p:sp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0" y="4786313"/>
            <a:ext cx="914400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/>
              <a:t>Всё основное- на первое место. Всё </a:t>
            </a:r>
            <a:r>
              <a:rPr lang="ru-RU" sz="4400" b="1">
                <a:solidFill>
                  <a:srgbClr val="FF0000"/>
                </a:solidFill>
              </a:rPr>
              <a:t>кислое </a:t>
            </a:r>
            <a:r>
              <a:rPr lang="ru-RU" sz="4400" b="1"/>
              <a:t>– на второе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7970838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/>
              <a:t>Химические свойства оксидов</a:t>
            </a:r>
          </a:p>
          <a:p>
            <a:pPr algn="ctr">
              <a:defRPr/>
            </a:pPr>
            <a:r>
              <a:rPr lang="ru-RU" sz="2400" b="1" dirty="0"/>
              <a:t>Правило кота </a:t>
            </a:r>
            <a:r>
              <a:rPr lang="ru-RU" sz="2400" b="1" dirty="0" err="1"/>
              <a:t>Матроскина</a:t>
            </a:r>
            <a:r>
              <a:rPr lang="ru-RU" sz="2400" b="1" dirty="0"/>
              <a:t>!</a:t>
            </a:r>
            <a:r>
              <a:rPr lang="ru-RU" sz="2400" dirty="0"/>
              <a:t>(всё </a:t>
            </a:r>
            <a:r>
              <a:rPr lang="ru-RU" sz="2400" b="1" dirty="0"/>
              <a:t>чёрное</a:t>
            </a:r>
            <a:r>
              <a:rPr lang="ru-RU" sz="2400" dirty="0"/>
              <a:t> пишем на </a:t>
            </a:r>
            <a:r>
              <a:rPr lang="ru-RU" sz="2400" b="1" dirty="0"/>
              <a:t>первом</a:t>
            </a:r>
            <a:r>
              <a:rPr lang="ru-RU" sz="2400" dirty="0"/>
              <a:t> месте, </a:t>
            </a:r>
            <a:br>
              <a:rPr lang="ru-RU" sz="2400" dirty="0"/>
            </a:br>
            <a:r>
              <a:rPr lang="ru-RU" sz="2400" dirty="0"/>
              <a:t>всё </a:t>
            </a:r>
            <a:r>
              <a:rPr lang="ru-RU" sz="2400" b="1" dirty="0">
                <a:solidFill>
                  <a:srgbClr val="FF0000"/>
                </a:solidFill>
              </a:rPr>
              <a:t>красное</a:t>
            </a:r>
            <a:r>
              <a:rPr lang="ru-RU" sz="2400" dirty="0"/>
              <a:t> – на </a:t>
            </a:r>
            <a:r>
              <a:rPr lang="ru-RU" sz="2400" b="1" dirty="0">
                <a:solidFill>
                  <a:srgbClr val="FF0000"/>
                </a:solidFill>
              </a:rPr>
              <a:t>втором</a:t>
            </a:r>
            <a:r>
              <a:rPr lang="ru-RU" sz="2400" dirty="0"/>
              <a:t>)</a:t>
            </a:r>
            <a:br>
              <a:rPr lang="ru-RU" sz="2400" dirty="0"/>
            </a:br>
            <a:r>
              <a:rPr lang="ru-RU" sz="2400" b="1" u="sng" dirty="0"/>
              <a:t>Генетическая связь</a:t>
            </a:r>
          </a:p>
          <a:p>
            <a:pPr>
              <a:defRPr/>
            </a:pPr>
            <a:r>
              <a:rPr lang="ru-RU" sz="3600" b="1" i="1" dirty="0"/>
              <a:t>1</a:t>
            </a:r>
            <a:r>
              <a:rPr lang="ru-RU" sz="3600" i="1" dirty="0"/>
              <a:t>   </a:t>
            </a:r>
            <a:r>
              <a:rPr lang="ru-RU" sz="3600" b="1" i="1" dirty="0"/>
              <a:t>оксид+</a:t>
            </a:r>
            <a:r>
              <a:rPr lang="ru-RU" sz="3600" b="1" i="1" dirty="0">
                <a:solidFill>
                  <a:srgbClr val="00B0F0"/>
                </a:solidFill>
              </a:rPr>
              <a:t>Н</a:t>
            </a:r>
            <a:r>
              <a:rPr lang="ru-RU" sz="2800" b="1" i="1" dirty="0">
                <a:solidFill>
                  <a:srgbClr val="00B0F0"/>
                </a:solidFill>
              </a:rPr>
              <a:t>2</a:t>
            </a:r>
            <a:r>
              <a:rPr lang="ru-RU" sz="3600" b="1" i="1" dirty="0">
                <a:solidFill>
                  <a:srgbClr val="00B0F0"/>
                </a:solidFill>
              </a:rPr>
              <a:t>О</a:t>
            </a:r>
            <a:r>
              <a:rPr lang="ru-RU" sz="3600" b="1" i="1" dirty="0"/>
              <a:t>= </a:t>
            </a:r>
            <a:r>
              <a:rPr lang="ru-RU" sz="3600" b="1" i="1" dirty="0" err="1"/>
              <a:t>гидроксид</a:t>
            </a:r>
            <a:endParaRPr lang="ru-RU" sz="3600" b="1" i="1" dirty="0"/>
          </a:p>
          <a:p>
            <a:pPr>
              <a:defRPr/>
            </a:pPr>
            <a:r>
              <a:rPr lang="ru-RU" sz="3600" b="1" dirty="0"/>
              <a:t>а)основный оксид + </a:t>
            </a:r>
            <a:r>
              <a:rPr lang="ru-RU" sz="3600" b="1" dirty="0">
                <a:solidFill>
                  <a:srgbClr val="00B0F0"/>
                </a:solidFill>
              </a:rPr>
              <a:t>Н</a:t>
            </a:r>
            <a:r>
              <a:rPr lang="ru-RU" sz="2800" b="1" dirty="0">
                <a:solidFill>
                  <a:srgbClr val="00B0F0"/>
                </a:solidFill>
              </a:rPr>
              <a:t>2</a:t>
            </a:r>
            <a:r>
              <a:rPr lang="ru-RU" sz="3600" b="1" dirty="0">
                <a:solidFill>
                  <a:srgbClr val="00B0F0"/>
                </a:solidFill>
              </a:rPr>
              <a:t>О</a:t>
            </a:r>
            <a:r>
              <a:rPr lang="ru-RU" sz="3600" b="1" dirty="0"/>
              <a:t> = основание</a:t>
            </a:r>
          </a:p>
          <a:p>
            <a:pPr>
              <a:defRPr/>
            </a:pPr>
            <a:r>
              <a:rPr lang="ru-RU" sz="3200" b="1"/>
              <a:t>( только 10! </a:t>
            </a:r>
            <a:r>
              <a:rPr lang="ru-RU" sz="3200" b="1" dirty="0"/>
              <a:t>оксидов)</a:t>
            </a:r>
          </a:p>
          <a:p>
            <a:pPr>
              <a:defRPr/>
            </a:pPr>
            <a:r>
              <a:rPr lang="ru-RU" sz="3600" b="1" dirty="0"/>
              <a:t>б)</a:t>
            </a:r>
            <a:r>
              <a:rPr lang="ru-RU" sz="3600" b="1" dirty="0">
                <a:solidFill>
                  <a:srgbClr val="00B0F0"/>
                </a:solidFill>
              </a:rPr>
              <a:t>Н</a:t>
            </a:r>
            <a:r>
              <a:rPr lang="ru-RU" sz="2800" b="1" dirty="0">
                <a:solidFill>
                  <a:srgbClr val="00B0F0"/>
                </a:solidFill>
              </a:rPr>
              <a:t>2</a:t>
            </a:r>
            <a:r>
              <a:rPr lang="ru-RU" sz="3600" b="1" dirty="0">
                <a:solidFill>
                  <a:srgbClr val="00B0F0"/>
                </a:solidFill>
              </a:rPr>
              <a:t>О</a:t>
            </a:r>
            <a:r>
              <a:rPr lang="ru-RU" sz="3600" b="1" dirty="0"/>
              <a:t> + </a:t>
            </a:r>
            <a:r>
              <a:rPr lang="ru-RU" sz="3600" b="1" dirty="0">
                <a:solidFill>
                  <a:srgbClr val="FF0000"/>
                </a:solidFill>
              </a:rPr>
              <a:t>кислотный оксид </a:t>
            </a:r>
            <a:r>
              <a:rPr lang="ru-RU" sz="3600" b="1" dirty="0"/>
              <a:t>= </a:t>
            </a:r>
            <a:r>
              <a:rPr lang="ru-RU" sz="3600" b="1" dirty="0">
                <a:solidFill>
                  <a:srgbClr val="FF0000"/>
                </a:solidFill>
              </a:rPr>
              <a:t>кислота</a:t>
            </a:r>
          </a:p>
          <a:p>
            <a:pPr>
              <a:defRPr/>
            </a:pPr>
            <a:r>
              <a:rPr lang="ru-RU" sz="3200" b="1" dirty="0">
                <a:solidFill>
                  <a:srgbClr val="FF0000"/>
                </a:solidFill>
              </a:rPr>
              <a:t>                  (кроме </a:t>
            </a:r>
            <a:r>
              <a:rPr lang="en-US" sz="3200" b="1" dirty="0">
                <a:solidFill>
                  <a:srgbClr val="FF0000"/>
                </a:solidFill>
              </a:rPr>
              <a:t>SiO</a:t>
            </a:r>
            <a:r>
              <a:rPr lang="en-US" sz="2400" b="1" dirty="0">
                <a:solidFill>
                  <a:srgbClr val="FF0000"/>
                </a:solidFill>
              </a:rPr>
              <a:t>2</a:t>
            </a:r>
            <a:r>
              <a:rPr lang="ru-RU" sz="3200" b="1" dirty="0">
                <a:solidFill>
                  <a:srgbClr val="FF0000"/>
                </a:solidFill>
              </a:rPr>
              <a:t>)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2                                  </a:t>
            </a:r>
            <a:r>
              <a:rPr lang="ru-RU" sz="2800" b="1" u="sng" dirty="0">
                <a:solidFill>
                  <a:schemeClr val="tx1"/>
                </a:solidFill>
              </a:rPr>
              <a:t>Солеобразование</a:t>
            </a:r>
          </a:p>
          <a:p>
            <a:pPr>
              <a:defRPr/>
            </a:pPr>
            <a:r>
              <a:rPr lang="ru-RU" sz="3600" b="1" dirty="0">
                <a:solidFill>
                  <a:schemeClr val="tx1"/>
                </a:solidFill>
              </a:rPr>
              <a:t>а)</a:t>
            </a:r>
            <a:r>
              <a:rPr lang="ru-RU" sz="3600" b="1" dirty="0"/>
              <a:t>основный оксид + </a:t>
            </a:r>
            <a:r>
              <a:rPr lang="ru-RU" sz="3600" b="1" dirty="0">
                <a:solidFill>
                  <a:srgbClr val="FF0000"/>
                </a:solidFill>
              </a:rPr>
              <a:t>кислота</a:t>
            </a:r>
            <a:r>
              <a:rPr lang="ru-RU" sz="3600" b="1" dirty="0"/>
              <a:t> = со</a:t>
            </a:r>
            <a:r>
              <a:rPr lang="ru-RU" sz="3600" b="1" dirty="0">
                <a:solidFill>
                  <a:srgbClr val="FF0000"/>
                </a:solidFill>
              </a:rPr>
              <a:t>ль</a:t>
            </a:r>
            <a:r>
              <a:rPr lang="ru-RU" sz="3600" b="1" dirty="0"/>
              <a:t> + Н</a:t>
            </a:r>
            <a:r>
              <a:rPr lang="ru-RU" sz="2400" b="1" dirty="0"/>
              <a:t>2</a:t>
            </a:r>
            <a:r>
              <a:rPr lang="ru-RU" sz="3600" b="1" dirty="0"/>
              <a:t>О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600" b="1" dirty="0"/>
              <a:t>б)основание + </a:t>
            </a:r>
            <a:r>
              <a:rPr lang="ru-RU" sz="3600" b="1" dirty="0">
                <a:solidFill>
                  <a:srgbClr val="FF0000"/>
                </a:solidFill>
              </a:rPr>
              <a:t>кислотный оксид </a:t>
            </a:r>
            <a:r>
              <a:rPr lang="ru-RU" sz="3600" b="1" dirty="0">
                <a:solidFill>
                  <a:schemeClr val="tx1"/>
                </a:solidFill>
              </a:rPr>
              <a:t>= </a:t>
            </a:r>
            <a:r>
              <a:rPr lang="ru-RU" sz="3600" b="1" dirty="0"/>
              <a:t>со</a:t>
            </a:r>
            <a:r>
              <a:rPr lang="ru-RU" sz="3600" b="1" dirty="0">
                <a:solidFill>
                  <a:srgbClr val="FF0000"/>
                </a:solidFill>
              </a:rPr>
              <a:t>ль</a:t>
            </a:r>
            <a:r>
              <a:rPr lang="ru-RU" sz="3600" b="1" dirty="0"/>
              <a:t> + Н</a:t>
            </a:r>
            <a:r>
              <a:rPr lang="ru-RU" sz="2800" b="1" dirty="0"/>
              <a:t>2</a:t>
            </a:r>
            <a:r>
              <a:rPr lang="ru-RU" sz="3600" b="1" dirty="0"/>
              <a:t>О</a:t>
            </a:r>
          </a:p>
          <a:p>
            <a:pPr>
              <a:defRPr/>
            </a:pPr>
            <a:endParaRPr lang="ru-RU" sz="3200" b="1" dirty="0"/>
          </a:p>
          <a:p>
            <a:pPr>
              <a:defRPr/>
            </a:pPr>
            <a:r>
              <a:rPr lang="ru-RU" sz="3200" b="1" dirty="0"/>
              <a:t>3 </a:t>
            </a:r>
            <a:r>
              <a:rPr lang="ru-RU" sz="3600" b="1" dirty="0"/>
              <a:t>основный оксид + </a:t>
            </a:r>
            <a:r>
              <a:rPr lang="ru-RU" sz="3600" b="1" dirty="0">
                <a:solidFill>
                  <a:srgbClr val="FF0000"/>
                </a:solidFill>
              </a:rPr>
              <a:t>кислотный оксид </a:t>
            </a:r>
            <a:r>
              <a:rPr lang="ru-RU" sz="3600" b="1" dirty="0">
                <a:solidFill>
                  <a:schemeClr val="tx1"/>
                </a:solidFill>
              </a:rPr>
              <a:t>= </a:t>
            </a:r>
            <a:r>
              <a:rPr lang="ru-RU" sz="3600" b="1" dirty="0"/>
              <a:t>со</a:t>
            </a:r>
            <a:r>
              <a:rPr lang="ru-RU" sz="3600" b="1" dirty="0">
                <a:solidFill>
                  <a:srgbClr val="FF0000"/>
                </a:solidFill>
              </a:rPr>
              <a:t>ль</a:t>
            </a:r>
            <a:endParaRPr lang="en-US" sz="3600" b="1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3600" b="1" dirty="0">
                <a:solidFill>
                  <a:srgbClr val="FF0000"/>
                </a:solidFill>
              </a:rPr>
              <a:t>  </a:t>
            </a:r>
          </a:p>
          <a:p>
            <a:pPr>
              <a:defRPr/>
            </a:pPr>
            <a:r>
              <a:rPr lang="en-US" sz="3200" b="1" dirty="0">
                <a:solidFill>
                  <a:srgbClr val="FF0000"/>
                </a:solidFill>
              </a:rPr>
              <a:t>              </a:t>
            </a:r>
            <a:r>
              <a:rPr lang="ru-RU" sz="3200" b="1" dirty="0"/>
              <a:t> 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0" y="857250"/>
            <a:ext cx="9144000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1 а) Оксид кальция + </a:t>
            </a:r>
            <a:r>
              <a:rPr lang="ru-RU" sz="2800" b="1">
                <a:solidFill>
                  <a:srgbClr val="00B0F0"/>
                </a:solidFill>
              </a:rPr>
              <a:t>вода</a:t>
            </a:r>
            <a:r>
              <a:rPr lang="ru-RU" sz="2800" b="1"/>
              <a:t> = гидроксид кальция</a:t>
            </a:r>
          </a:p>
          <a:p>
            <a:r>
              <a:rPr lang="ru-RU" sz="3600">
                <a:solidFill>
                  <a:srgbClr val="002060"/>
                </a:solidFill>
              </a:rPr>
              <a:t>           </a:t>
            </a:r>
            <a:r>
              <a:rPr lang="ru-RU" sz="3600" b="1"/>
              <a:t> </a:t>
            </a:r>
          </a:p>
          <a:p>
            <a:endParaRPr lang="en-US" sz="2800" b="1"/>
          </a:p>
          <a:p>
            <a:r>
              <a:rPr lang="en-US" sz="2800" b="1">
                <a:hlinkClick r:id="rId3"/>
              </a:rPr>
              <a:t>https://youtu.be/L1RNrVggMz4?t=35</a:t>
            </a:r>
            <a:endParaRPr lang="en-US" sz="2800" b="1"/>
          </a:p>
          <a:p>
            <a:r>
              <a:rPr lang="en-US" sz="2800">
                <a:hlinkClick r:id="rId4" tooltip="Поделиться ссылкой"/>
              </a:rPr>
              <a:t>https://youtu.be/PYQd8hAkgm0</a:t>
            </a:r>
            <a:endParaRPr lang="ru-RU" sz="2800" b="1"/>
          </a:p>
          <a:p>
            <a:r>
              <a:rPr lang="ru-RU" sz="2800" b="1"/>
              <a:t>Стр.166</a:t>
            </a:r>
          </a:p>
          <a:p>
            <a:endParaRPr lang="en-US" sz="2800" b="1"/>
          </a:p>
          <a:p>
            <a:r>
              <a:rPr lang="ru-RU" sz="2800" b="1"/>
              <a:t>б)</a:t>
            </a:r>
            <a:r>
              <a:rPr lang="ru-RU" sz="2800" b="1">
                <a:solidFill>
                  <a:srgbClr val="00B0F0"/>
                </a:solidFill>
              </a:rPr>
              <a:t>Вода</a:t>
            </a:r>
            <a:r>
              <a:rPr lang="ru-RU" sz="2800" b="1"/>
              <a:t> + </a:t>
            </a:r>
            <a:r>
              <a:rPr lang="ru-RU" sz="2800" b="1">
                <a:solidFill>
                  <a:srgbClr val="FF0000"/>
                </a:solidFill>
              </a:rPr>
              <a:t>оксид фосфора </a:t>
            </a:r>
            <a:r>
              <a:rPr lang="ru-RU" sz="2800" b="1"/>
              <a:t>= </a:t>
            </a:r>
            <a:r>
              <a:rPr lang="ru-RU" sz="2800" b="1">
                <a:solidFill>
                  <a:srgbClr val="FF0000"/>
                </a:solidFill>
              </a:rPr>
              <a:t>фосфорная кислота</a:t>
            </a:r>
          </a:p>
          <a:p>
            <a:endParaRPr lang="ru-RU" sz="2800" b="1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258888" y="1484313"/>
            <a:ext cx="64087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/>
              <a:t>  CaO      </a:t>
            </a:r>
            <a:r>
              <a:rPr lang="ru-RU" sz="3600"/>
              <a:t>+</a:t>
            </a:r>
            <a:r>
              <a:rPr lang="ru-RU" sz="3600">
                <a:solidFill>
                  <a:schemeClr val="accent2"/>
                </a:solidFill>
              </a:rPr>
              <a:t> </a:t>
            </a:r>
            <a:r>
              <a:rPr lang="ru-RU" sz="3600" b="1">
                <a:solidFill>
                  <a:srgbClr val="00B0F0"/>
                </a:solidFill>
              </a:rPr>
              <a:t>H</a:t>
            </a:r>
            <a:r>
              <a:rPr lang="ru-RU" sz="3600" b="1" baseline="-25000">
                <a:solidFill>
                  <a:srgbClr val="00B0F0"/>
                </a:solidFill>
              </a:rPr>
              <a:t>2</a:t>
            </a:r>
            <a:r>
              <a:rPr lang="ru-RU" sz="3600" b="1">
                <a:solidFill>
                  <a:srgbClr val="00B0F0"/>
                </a:solidFill>
              </a:rPr>
              <a:t>O</a:t>
            </a:r>
            <a:r>
              <a:rPr lang="ru-RU" sz="3600">
                <a:solidFill>
                  <a:schemeClr val="accent2"/>
                </a:solidFill>
              </a:rPr>
              <a:t>  </a:t>
            </a:r>
            <a:r>
              <a:rPr lang="ru-RU" sz="3600" b="1"/>
              <a:t>= Ca (OH)</a:t>
            </a:r>
            <a:r>
              <a:rPr lang="ru-RU" sz="3600" b="1" baseline="-25000"/>
              <a:t>2</a:t>
            </a:r>
            <a:endParaRPr lang="ru-RU" sz="360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4508500"/>
            <a:ext cx="78486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solidFill>
                  <a:schemeClr val="accent2"/>
                </a:solidFill>
              </a:rPr>
              <a:t>     </a:t>
            </a:r>
            <a:r>
              <a:rPr lang="ru-RU" sz="4000" b="1"/>
              <a:t>3</a:t>
            </a:r>
            <a:r>
              <a:rPr lang="ru-RU" sz="4000" b="1">
                <a:solidFill>
                  <a:srgbClr val="00B0F0"/>
                </a:solidFill>
              </a:rPr>
              <a:t>H</a:t>
            </a:r>
            <a:r>
              <a:rPr lang="ru-RU" sz="4000" b="1" baseline="-25000">
                <a:solidFill>
                  <a:srgbClr val="00B0F0"/>
                </a:solidFill>
              </a:rPr>
              <a:t>2</a:t>
            </a:r>
            <a:r>
              <a:rPr lang="ru-RU" sz="4000" b="1">
                <a:solidFill>
                  <a:srgbClr val="00B0F0"/>
                </a:solidFill>
              </a:rPr>
              <a:t>O</a:t>
            </a:r>
            <a:r>
              <a:rPr lang="ru-RU" sz="4000">
                <a:solidFill>
                  <a:schemeClr val="accent2"/>
                </a:solidFill>
              </a:rPr>
              <a:t> + </a:t>
            </a:r>
            <a:r>
              <a:rPr lang="ru-RU" sz="4000">
                <a:solidFill>
                  <a:srgbClr val="FF0000"/>
                </a:solidFill>
              </a:rPr>
              <a:t>P</a:t>
            </a:r>
            <a:r>
              <a:rPr lang="ru-RU" sz="4000" baseline="-25000">
                <a:solidFill>
                  <a:srgbClr val="FF0000"/>
                </a:solidFill>
              </a:rPr>
              <a:t>2</a:t>
            </a:r>
            <a:r>
              <a:rPr lang="ru-RU" sz="4000">
                <a:solidFill>
                  <a:srgbClr val="FF0000"/>
                </a:solidFill>
              </a:rPr>
              <a:t>O</a:t>
            </a:r>
            <a:r>
              <a:rPr lang="ru-RU" sz="4000" baseline="-25000">
                <a:solidFill>
                  <a:srgbClr val="FF0000"/>
                </a:solidFill>
              </a:rPr>
              <a:t>5</a:t>
            </a:r>
            <a:r>
              <a:rPr lang="ru-RU" sz="4000">
                <a:solidFill>
                  <a:schemeClr val="accent2"/>
                </a:solidFill>
              </a:rPr>
              <a:t> </a:t>
            </a:r>
            <a:r>
              <a:rPr lang="ru-RU" sz="4000"/>
              <a:t>=   </a:t>
            </a:r>
            <a:r>
              <a:rPr lang="ru-RU" sz="4000" b="1"/>
              <a:t>2</a:t>
            </a:r>
            <a:r>
              <a:rPr lang="ru-RU" sz="4000">
                <a:solidFill>
                  <a:srgbClr val="FF0000"/>
                </a:solidFill>
              </a:rPr>
              <a:t>H</a:t>
            </a:r>
            <a:r>
              <a:rPr lang="ru-RU" sz="4000" baseline="-25000">
                <a:solidFill>
                  <a:srgbClr val="FF0000"/>
                </a:solidFill>
              </a:rPr>
              <a:t>3</a:t>
            </a:r>
            <a:r>
              <a:rPr lang="ru-RU" sz="4000">
                <a:solidFill>
                  <a:srgbClr val="FF0000"/>
                </a:solidFill>
              </a:rPr>
              <a:t>PO</a:t>
            </a:r>
            <a:r>
              <a:rPr lang="ru-RU" sz="4000" baseline="-25000">
                <a:solidFill>
                  <a:srgbClr val="FF0000"/>
                </a:solidFill>
              </a:rPr>
              <a:t>4</a:t>
            </a:r>
          </a:p>
          <a:p>
            <a:endParaRPr lang="ru-RU" sz="4000">
              <a:solidFill>
                <a:srgbClr val="FF0000"/>
              </a:solidFill>
            </a:endParaRPr>
          </a:p>
          <a:p>
            <a:endParaRPr lang="ru-RU" sz="4000"/>
          </a:p>
        </p:txBody>
      </p:sp>
      <p:sp>
        <p:nvSpPr>
          <p:cNvPr id="23557" name="TextBox 6"/>
          <p:cNvSpPr txBox="1">
            <a:spLocks noChangeArrowheads="1"/>
          </p:cNvSpPr>
          <p:nvPr/>
        </p:nvSpPr>
        <p:spPr bwMode="auto">
          <a:xfrm>
            <a:off x="468313" y="5589588"/>
            <a:ext cx="5032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8" name="отнош оксидов ме к воде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6661150" y="3860800"/>
            <a:ext cx="57626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Прямоугольник 8"/>
          <p:cNvSpPr>
            <a:spLocks noChangeArrowheads="1"/>
          </p:cNvSpPr>
          <p:nvPr/>
        </p:nvSpPr>
        <p:spPr bwMode="auto">
          <a:xfrm flipH="1">
            <a:off x="0" y="5732463"/>
            <a:ext cx="3419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hlinkClick r:id="rId6"/>
              </a:rPr>
              <a:t>https://youtu.be/IounoHDvDfE</a:t>
            </a:r>
            <a:endParaRPr lang="ru-RU"/>
          </a:p>
        </p:txBody>
      </p:sp>
      <p:sp>
        <p:nvSpPr>
          <p:cNvPr id="23560" name="TextBox 9"/>
          <p:cNvSpPr txBox="1">
            <a:spLocks noChangeArrowheads="1"/>
          </p:cNvSpPr>
          <p:nvPr/>
        </p:nvSpPr>
        <p:spPr bwMode="auto">
          <a:xfrm>
            <a:off x="4500563" y="5732463"/>
            <a:ext cx="439261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Стр.169, пишем уравнения </a:t>
            </a:r>
          </a:p>
          <a:p>
            <a:r>
              <a:rPr lang="ru-RU" sz="2400" b="1">
                <a:solidFill>
                  <a:srgbClr val="FF0000"/>
                </a:solidFill>
              </a:rPr>
              <a:t>по правилу Матроскина</a:t>
            </a:r>
            <a:r>
              <a:rPr lang="ru-RU" sz="2000" b="1">
                <a:solidFill>
                  <a:srgbClr val="FF0000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  <p:bldLst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2 </a:t>
            </a:r>
            <a:r>
              <a:rPr lang="ru-RU" sz="2400" b="1" u="sng"/>
              <a:t>Солеобразование</a:t>
            </a:r>
            <a:endParaRPr lang="ru-RU" sz="2400" b="1"/>
          </a:p>
          <a:p>
            <a:r>
              <a:rPr lang="ru-RU" sz="2400" b="1"/>
              <a:t>а)оксид магния + </a:t>
            </a:r>
            <a:r>
              <a:rPr lang="ru-RU" sz="2400" b="1">
                <a:solidFill>
                  <a:srgbClr val="FF0000"/>
                </a:solidFill>
              </a:rPr>
              <a:t>соляная кислота </a:t>
            </a:r>
            <a:r>
              <a:rPr lang="ru-RU" sz="2400" b="1"/>
              <a:t>=  </a:t>
            </a:r>
            <a:r>
              <a:rPr lang="ru-RU" sz="2400" b="1">
                <a:solidFill>
                  <a:srgbClr val="FF0000"/>
                </a:solidFill>
              </a:rPr>
              <a:t>хлорид</a:t>
            </a:r>
            <a:r>
              <a:rPr lang="ru-RU" sz="2400" b="1"/>
              <a:t> магния + </a:t>
            </a:r>
            <a:r>
              <a:rPr lang="ru-RU" sz="2400" b="1">
                <a:solidFill>
                  <a:srgbClr val="00B0F0"/>
                </a:solidFill>
              </a:rPr>
              <a:t>вода</a:t>
            </a:r>
          </a:p>
          <a:p>
            <a:endParaRPr lang="ru-RU" sz="2400" b="1">
              <a:solidFill>
                <a:srgbClr val="00B0F0"/>
              </a:solidFill>
            </a:endParaRPr>
          </a:p>
          <a:p>
            <a:endParaRPr lang="ru-RU" sz="2400" b="1">
              <a:solidFill>
                <a:srgbClr val="00B0F0"/>
              </a:solidFill>
            </a:endParaRPr>
          </a:p>
          <a:p>
            <a:endParaRPr lang="ru-RU" sz="2400" b="1">
              <a:solidFill>
                <a:srgbClr val="00B0F0"/>
              </a:solidFill>
            </a:endParaRPr>
          </a:p>
          <a:p>
            <a:endParaRPr lang="ru-RU" sz="2400" b="1">
              <a:solidFill>
                <a:srgbClr val="00B0F0"/>
              </a:solidFill>
            </a:endParaRPr>
          </a:p>
          <a:p>
            <a:endParaRPr lang="ru-RU" sz="2400" b="1"/>
          </a:p>
          <a:p>
            <a:endParaRPr lang="ru-RU" sz="2400" u="sng">
              <a:hlinkClick r:id="rId2"/>
            </a:endParaRPr>
          </a:p>
          <a:p>
            <a:r>
              <a:rPr lang="ru-RU" sz="2400" u="sng">
                <a:hlinkClick r:id="rId2"/>
              </a:rPr>
              <a:t>https://youtu.be/jMAml7K0fKo</a:t>
            </a:r>
            <a:r>
              <a:rPr lang="ru-RU" sz="2400" b="1"/>
              <a:t> </a:t>
            </a:r>
            <a:r>
              <a:rPr lang="en-US" sz="2400" b="1">
                <a:hlinkClick r:id="rId3"/>
              </a:rPr>
              <a:t>https://youtu.be/DMBExFKOTwM</a:t>
            </a:r>
            <a:endParaRPr lang="ru-RU" sz="2400" b="1"/>
          </a:p>
          <a:p>
            <a:r>
              <a:rPr lang="ru-RU" sz="2400" b="1"/>
              <a:t>б) гидроксид кальция + </a:t>
            </a:r>
            <a:r>
              <a:rPr lang="ru-RU" sz="2400" b="1">
                <a:solidFill>
                  <a:srgbClr val="FF0000"/>
                </a:solidFill>
              </a:rPr>
              <a:t>оксид углерода </a:t>
            </a:r>
            <a:r>
              <a:rPr lang="en-US" sz="2400" b="1">
                <a:solidFill>
                  <a:srgbClr val="FF0000"/>
                </a:solidFill>
              </a:rPr>
              <a:t>(IV)</a:t>
            </a:r>
            <a:r>
              <a:rPr lang="ru-RU" sz="2400" b="1">
                <a:solidFill>
                  <a:srgbClr val="FF0000"/>
                </a:solidFill>
              </a:rPr>
              <a:t> </a:t>
            </a:r>
            <a:r>
              <a:rPr lang="ru-RU" sz="2400" b="1"/>
              <a:t>=</a:t>
            </a:r>
          </a:p>
          <a:p>
            <a:r>
              <a:rPr lang="ru-RU" sz="2400" b="1"/>
              <a:t>                                            </a:t>
            </a:r>
            <a:r>
              <a:rPr lang="ru-RU" sz="2400" b="1">
                <a:solidFill>
                  <a:srgbClr val="FF0000"/>
                </a:solidFill>
              </a:rPr>
              <a:t>карбонат</a:t>
            </a:r>
            <a:r>
              <a:rPr lang="ru-RU" sz="2400" b="1"/>
              <a:t> кальция + </a:t>
            </a:r>
            <a:r>
              <a:rPr lang="ru-RU" sz="2400" b="1">
                <a:solidFill>
                  <a:srgbClr val="00B0F0"/>
                </a:solidFill>
              </a:rPr>
              <a:t>вода</a:t>
            </a:r>
          </a:p>
          <a:p>
            <a:endParaRPr lang="ru-RU" sz="2400" b="1">
              <a:solidFill>
                <a:srgbClr val="00B0F0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79388" y="692150"/>
            <a:ext cx="8208962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н</a:t>
            </a:r>
            <a:r>
              <a:rPr lang="ru-RU" sz="2400" b="1"/>
              <a:t>               р            р             </a:t>
            </a:r>
            <a:r>
              <a:rPr lang="ru-RU" sz="2400" b="1">
                <a:solidFill>
                  <a:srgbClr val="FF0000"/>
                </a:solidFill>
              </a:rPr>
              <a:t>н</a:t>
            </a:r>
            <a:endParaRPr lang="en-US" sz="2400" b="1">
              <a:solidFill>
                <a:srgbClr val="FF0000"/>
              </a:solidFill>
            </a:endParaRPr>
          </a:p>
          <a:p>
            <a:r>
              <a:rPr lang="en-US" sz="2400" b="1"/>
              <a:t>MgO  +   </a:t>
            </a:r>
            <a:r>
              <a:rPr lang="en-US" sz="2400" b="1">
                <a:solidFill>
                  <a:srgbClr val="FF0000"/>
                </a:solidFill>
                <a:cs typeface="Calibri" pitchFamily="34" charset="0"/>
              </a:rPr>
              <a:t>2</a:t>
            </a:r>
            <a:r>
              <a:rPr lang="en-US" sz="2400" b="1">
                <a:solidFill>
                  <a:srgbClr val="FF0000"/>
                </a:solidFill>
              </a:rPr>
              <a:t>HCl</a:t>
            </a:r>
            <a:r>
              <a:rPr lang="en-US" sz="2400" b="1"/>
              <a:t>  =  Mg</a:t>
            </a:r>
            <a:r>
              <a:rPr lang="en-US" sz="3200" b="1">
                <a:latin typeface="Calibri" pitchFamily="34" charset="0"/>
                <a:cs typeface="Calibri" pitchFamily="34" charset="0"/>
              </a:rPr>
              <a:t>Cl</a:t>
            </a:r>
            <a:r>
              <a:rPr lang="en-US" sz="3200" b="1" baseline="-30000">
                <a:latin typeface="Calibri" pitchFamily="34" charset="0"/>
                <a:cs typeface="Calibri" pitchFamily="34" charset="0"/>
              </a:rPr>
              <a:t>2</a:t>
            </a:r>
            <a:r>
              <a:rPr lang="en-US" sz="2400" b="1"/>
              <a:t>  + H</a:t>
            </a:r>
            <a:r>
              <a:rPr lang="en-US" sz="1600" b="1"/>
              <a:t>2</a:t>
            </a:r>
            <a:r>
              <a:rPr lang="en-US" sz="2400" b="1"/>
              <a:t>O</a:t>
            </a:r>
            <a:endParaRPr lang="ru-RU" sz="2400" b="1">
              <a:solidFill>
                <a:srgbClr val="FF0000"/>
              </a:solidFill>
            </a:endParaRPr>
          </a:p>
          <a:p>
            <a:endParaRPr lang="ru-RU" sz="2400" b="1"/>
          </a:p>
          <a:p>
            <a:r>
              <a:rPr lang="en-US" sz="2400" b="1"/>
              <a:t>MgO</a:t>
            </a:r>
            <a:r>
              <a:rPr lang="ru-RU" sz="2400" b="1"/>
              <a:t>   +</a:t>
            </a:r>
            <a:r>
              <a:rPr lang="en-US" sz="2400" b="1">
                <a:cs typeface="Calibri" pitchFamily="34" charset="0"/>
              </a:rPr>
              <a:t> </a:t>
            </a:r>
            <a:r>
              <a:rPr lang="ru-RU" sz="2400" b="1">
                <a:cs typeface="Calibri" pitchFamily="34" charset="0"/>
              </a:rPr>
              <a:t> </a:t>
            </a:r>
            <a:r>
              <a:rPr lang="en-US" sz="2400" b="1">
                <a:solidFill>
                  <a:srgbClr val="FF0000"/>
                </a:solidFill>
                <a:cs typeface="Calibri" pitchFamily="34" charset="0"/>
              </a:rPr>
              <a:t>2H</a:t>
            </a:r>
            <a:r>
              <a:rPr lang="en-US" sz="2400" b="1" baseline="30000">
                <a:solidFill>
                  <a:srgbClr val="FF0000"/>
                </a:solidFill>
                <a:cs typeface="Calibri" pitchFamily="34" charset="0"/>
              </a:rPr>
              <a:t>+</a:t>
            </a:r>
            <a:r>
              <a:rPr lang="ru-RU" sz="2400" b="1" baseline="30000">
                <a:solidFill>
                  <a:srgbClr val="FF0000"/>
                </a:solidFill>
                <a:cs typeface="Calibri" pitchFamily="34" charset="0"/>
              </a:rPr>
              <a:t>      </a:t>
            </a:r>
            <a:r>
              <a:rPr lang="en-US" sz="2400" b="1">
                <a:latin typeface="Calibri" pitchFamily="34" charset="0"/>
                <a:cs typeface="Calibri" pitchFamily="34" charset="0"/>
              </a:rPr>
              <a:t>= </a:t>
            </a:r>
            <a:r>
              <a:rPr lang="ru-RU" sz="2400" b="1">
                <a:latin typeface="Calibri" pitchFamily="34" charset="0"/>
                <a:cs typeface="Calibri" pitchFamily="34" charset="0"/>
              </a:rPr>
              <a:t>   </a:t>
            </a:r>
            <a:r>
              <a:rPr lang="en-US" sz="2400" b="1">
                <a:latin typeface="Calibri" pitchFamily="34" charset="0"/>
                <a:cs typeface="Calibri" pitchFamily="34" charset="0"/>
              </a:rPr>
              <a:t>Mg</a:t>
            </a:r>
            <a:r>
              <a:rPr lang="ru-RU" sz="2400" b="1" baseline="30000">
                <a:latin typeface="Calibri" pitchFamily="34" charset="0"/>
                <a:cs typeface="Calibri" pitchFamily="34" charset="0"/>
              </a:rPr>
              <a:t>2+</a:t>
            </a:r>
            <a:r>
              <a:rPr lang="ru-RU" sz="2400" b="1">
                <a:latin typeface="Calibri" pitchFamily="34" charset="0"/>
                <a:cs typeface="Calibri" pitchFamily="34" charset="0"/>
              </a:rPr>
              <a:t>       +  </a:t>
            </a:r>
            <a:r>
              <a:rPr lang="en-US" sz="2800" b="1">
                <a:latin typeface="Calibri" pitchFamily="34" charset="0"/>
                <a:cs typeface="Calibri" pitchFamily="34" charset="0"/>
              </a:rPr>
              <a:t>H</a:t>
            </a:r>
            <a:r>
              <a:rPr lang="en-US" sz="2800" b="1" baseline="-30000">
                <a:latin typeface="Calibri" pitchFamily="34" charset="0"/>
                <a:cs typeface="Calibri" pitchFamily="34" charset="0"/>
              </a:rPr>
              <a:t>2</a:t>
            </a:r>
            <a:r>
              <a:rPr lang="en-US" sz="2800" b="1">
                <a:latin typeface="Calibri" pitchFamily="34" charset="0"/>
                <a:cs typeface="Calibri" pitchFamily="34" charset="0"/>
              </a:rPr>
              <a:t>O</a:t>
            </a:r>
            <a:r>
              <a:rPr lang="ru-RU" sz="2800" b="1">
                <a:latin typeface="Calibri" pitchFamily="34" charset="0"/>
                <a:cs typeface="Calibri" pitchFamily="34" charset="0"/>
              </a:rPr>
              <a:t> </a:t>
            </a:r>
            <a:endParaRPr lang="ru-RU" sz="2400" b="1"/>
          </a:p>
          <a:p>
            <a:r>
              <a:rPr lang="ru-RU" b="1">
                <a:latin typeface="Calibri" pitchFamily="34" charset="0"/>
                <a:cs typeface="Calibri" pitchFamily="34" charset="0"/>
              </a:rPr>
              <a:t> </a:t>
            </a:r>
            <a:endParaRPr lang="ru-RU" sz="1600" b="1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11188" y="3933825"/>
            <a:ext cx="56165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0000"/>
                </a:solidFill>
              </a:rPr>
              <a:t>Ca(OH)</a:t>
            </a:r>
            <a:r>
              <a:rPr lang="en-US" sz="2800" b="1" baseline="-30000">
                <a:solidFill>
                  <a:srgbClr val="000000"/>
                </a:solidFill>
              </a:rPr>
              <a:t>2</a:t>
            </a:r>
            <a:r>
              <a:rPr lang="ru-RU" sz="2800" b="1" baseline="-30000">
                <a:solidFill>
                  <a:srgbClr val="000000"/>
                </a:solidFill>
              </a:rPr>
              <a:t>   </a:t>
            </a:r>
            <a:r>
              <a:rPr lang="en-US" sz="2800" b="1">
                <a:solidFill>
                  <a:srgbClr val="000000"/>
                </a:solidFill>
              </a:rPr>
              <a:t>+</a:t>
            </a:r>
            <a:r>
              <a:rPr lang="ru-RU" sz="2800" b="1">
                <a:solidFill>
                  <a:srgbClr val="000000"/>
                </a:solidFill>
              </a:rPr>
              <a:t> </a:t>
            </a:r>
            <a:r>
              <a:rPr lang="ru-RU" sz="2800" b="1">
                <a:solidFill>
                  <a:srgbClr val="FF0000"/>
                </a:solidFill>
              </a:rPr>
              <a:t>С</a:t>
            </a:r>
            <a:r>
              <a:rPr lang="en-US" sz="2800" b="1">
                <a:solidFill>
                  <a:srgbClr val="FF0000"/>
                </a:solidFill>
              </a:rPr>
              <a:t>O</a:t>
            </a:r>
            <a:r>
              <a:rPr lang="ru-RU" sz="2000" b="1">
                <a:solidFill>
                  <a:srgbClr val="FF0000"/>
                </a:solidFill>
              </a:rPr>
              <a:t>2  </a:t>
            </a:r>
            <a:r>
              <a:rPr lang="ru-RU" sz="2000" b="1"/>
              <a:t>= </a:t>
            </a:r>
            <a:r>
              <a:rPr lang="en-US" sz="2800" b="1">
                <a:solidFill>
                  <a:srgbClr val="000000"/>
                </a:solidFill>
              </a:rPr>
              <a:t>Ca</a:t>
            </a:r>
            <a:r>
              <a:rPr lang="ru-RU" sz="2800" b="1">
                <a:solidFill>
                  <a:srgbClr val="FF0000"/>
                </a:solidFill>
              </a:rPr>
              <a:t>С</a:t>
            </a:r>
            <a:r>
              <a:rPr lang="en-US" sz="2800" b="1">
                <a:solidFill>
                  <a:srgbClr val="FF0000"/>
                </a:solidFill>
              </a:rPr>
              <a:t>O</a:t>
            </a:r>
            <a:r>
              <a:rPr lang="ru-RU" sz="2000" b="1">
                <a:solidFill>
                  <a:srgbClr val="FF0000"/>
                </a:solidFill>
              </a:rPr>
              <a:t>3</a:t>
            </a:r>
            <a:r>
              <a:rPr lang="ru-RU" sz="2800" b="1"/>
              <a:t>  +  </a:t>
            </a:r>
            <a:r>
              <a:rPr lang="en-US" sz="2800" b="1"/>
              <a:t> H</a:t>
            </a:r>
            <a:r>
              <a:rPr lang="en-US" b="1"/>
              <a:t>2</a:t>
            </a:r>
            <a:r>
              <a:rPr lang="en-US" sz="2800" b="1"/>
              <a:t>O</a:t>
            </a:r>
            <a:r>
              <a:rPr lang="ru-RU" sz="2800" b="1"/>
              <a:t> </a:t>
            </a:r>
            <a:endParaRPr lang="ru-RU" sz="2800"/>
          </a:p>
        </p:txBody>
      </p:sp>
      <p:sp>
        <p:nvSpPr>
          <p:cNvPr id="24581" name="TextBox 5"/>
          <p:cNvSpPr txBox="1">
            <a:spLocks noChangeArrowheads="1"/>
          </p:cNvSpPr>
          <p:nvPr/>
        </p:nvSpPr>
        <p:spPr bwMode="auto">
          <a:xfrm>
            <a:off x="5219700" y="908050"/>
            <a:ext cx="31686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!Все оксиды-неэлектролиты, ставим н!</a:t>
            </a:r>
          </a:p>
          <a:p>
            <a:endParaRPr lang="ru-RU" b="1">
              <a:solidFill>
                <a:srgbClr val="FF0000"/>
              </a:solidFill>
            </a:endParaRPr>
          </a:p>
          <a:p>
            <a:r>
              <a:rPr lang="ru-RU" b="1">
                <a:solidFill>
                  <a:srgbClr val="FF0000"/>
                </a:solidFill>
              </a:rPr>
              <a:t>Стр.165</a:t>
            </a:r>
            <a:endParaRPr lang="ru-RU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4365625"/>
            <a:ext cx="8893175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Чтобы составить это уравнение, надо </a:t>
            </a:r>
            <a:r>
              <a:rPr lang="ru-RU">
                <a:solidFill>
                  <a:srgbClr val="FF0000"/>
                </a:solidFill>
              </a:rPr>
              <a:t>«видеть» сразу </a:t>
            </a:r>
            <a:r>
              <a:rPr lang="ru-RU"/>
              <a:t>результат реакции –</a:t>
            </a:r>
            <a:r>
              <a:rPr lang="ru-RU">
                <a:solidFill>
                  <a:srgbClr val="FF0000"/>
                </a:solidFill>
              </a:rPr>
              <a:t>соль</a:t>
            </a:r>
          </a:p>
          <a:p>
            <a:r>
              <a:rPr lang="ru-RU">
                <a:solidFill>
                  <a:srgbClr val="FF0000"/>
                </a:solidFill>
              </a:rPr>
              <a:t>Сперва кислотный оксид реагирует с водой, которая есть в растворе, образуется кислота </a:t>
            </a:r>
            <a:r>
              <a:rPr lang="ru-RU" b="1"/>
              <a:t>Н</a:t>
            </a:r>
            <a:r>
              <a:rPr lang="ru-RU" sz="1200" b="1"/>
              <a:t>2</a:t>
            </a:r>
            <a:r>
              <a:rPr lang="ru-RU" b="1">
                <a:solidFill>
                  <a:srgbClr val="FF0000"/>
                </a:solidFill>
              </a:rPr>
              <a:t>С</a:t>
            </a:r>
            <a:r>
              <a:rPr lang="ru-RU" b="1"/>
              <a:t>О</a:t>
            </a:r>
            <a:r>
              <a:rPr lang="ru-RU" sz="1400" b="1"/>
              <a:t>3, а уже она даёт соль с основанием(как в реакции нейтрализации)</a:t>
            </a:r>
          </a:p>
          <a:p>
            <a:r>
              <a:rPr lang="en-US" b="1">
                <a:solidFill>
                  <a:srgbClr val="000000"/>
                </a:solidFill>
              </a:rPr>
              <a:t>Ca(OH)</a:t>
            </a:r>
            <a:r>
              <a:rPr lang="en-US" b="1" baseline="-30000">
                <a:solidFill>
                  <a:srgbClr val="000000"/>
                </a:solidFill>
              </a:rPr>
              <a:t>2</a:t>
            </a:r>
            <a:r>
              <a:rPr lang="ru-RU" b="1" baseline="-30000">
                <a:solidFill>
                  <a:srgbClr val="000000"/>
                </a:solidFill>
              </a:rPr>
              <a:t>   </a:t>
            </a:r>
            <a:r>
              <a:rPr lang="en-US" b="1">
                <a:solidFill>
                  <a:srgbClr val="000000"/>
                </a:solidFill>
              </a:rPr>
              <a:t>+</a:t>
            </a:r>
            <a:r>
              <a:rPr lang="ru-RU" b="1">
                <a:solidFill>
                  <a:srgbClr val="000000"/>
                </a:solidFill>
              </a:rPr>
              <a:t> </a:t>
            </a:r>
            <a:r>
              <a:rPr lang="ru-RU" b="1">
                <a:solidFill>
                  <a:srgbClr val="FF0000"/>
                </a:solidFill>
              </a:rPr>
              <a:t>С</a:t>
            </a:r>
            <a:r>
              <a:rPr lang="en-US" b="1">
                <a:solidFill>
                  <a:srgbClr val="FF0000"/>
                </a:solidFill>
              </a:rPr>
              <a:t>O</a:t>
            </a:r>
            <a:r>
              <a:rPr lang="ru-RU" sz="1400" b="1">
                <a:solidFill>
                  <a:srgbClr val="FF0000"/>
                </a:solidFill>
              </a:rPr>
              <a:t>2       </a:t>
            </a:r>
            <a:r>
              <a:rPr lang="ru-RU" sz="1400" b="1"/>
              <a:t>= </a:t>
            </a:r>
            <a:r>
              <a:rPr lang="en-US" b="1">
                <a:solidFill>
                  <a:srgbClr val="000000"/>
                </a:solidFill>
              </a:rPr>
              <a:t>Ca</a:t>
            </a:r>
            <a:r>
              <a:rPr lang="ru-RU" b="1">
                <a:solidFill>
                  <a:srgbClr val="FF0000"/>
                </a:solidFill>
              </a:rPr>
              <a:t>С</a:t>
            </a:r>
            <a:r>
              <a:rPr lang="en-US" b="1">
                <a:solidFill>
                  <a:srgbClr val="FF0000"/>
                </a:solidFill>
              </a:rPr>
              <a:t>O</a:t>
            </a:r>
            <a:r>
              <a:rPr lang="ru-RU" sz="1400" b="1">
                <a:solidFill>
                  <a:srgbClr val="FF0000"/>
                </a:solidFill>
              </a:rPr>
              <a:t>3</a:t>
            </a:r>
            <a:r>
              <a:rPr lang="ru-RU" b="1"/>
              <a:t>  +  </a:t>
            </a:r>
            <a:r>
              <a:rPr lang="en-US" b="1"/>
              <a:t> H</a:t>
            </a:r>
            <a:r>
              <a:rPr lang="en-US" sz="1600" b="1"/>
              <a:t>2</a:t>
            </a:r>
            <a:r>
              <a:rPr lang="en-US" b="1"/>
              <a:t>O</a:t>
            </a:r>
            <a:r>
              <a:rPr lang="ru-RU" b="1"/>
              <a:t>      </a:t>
            </a:r>
          </a:p>
          <a:p>
            <a:r>
              <a:rPr lang="en-US" b="1">
                <a:solidFill>
                  <a:srgbClr val="000000"/>
                </a:solidFill>
              </a:rPr>
              <a:t>Ca(OH)</a:t>
            </a:r>
            <a:r>
              <a:rPr lang="en-US" b="1" baseline="-30000">
                <a:solidFill>
                  <a:srgbClr val="000000"/>
                </a:solidFill>
              </a:rPr>
              <a:t>2</a:t>
            </a:r>
            <a:r>
              <a:rPr lang="ru-RU" b="1" baseline="-30000">
                <a:solidFill>
                  <a:srgbClr val="000000"/>
                </a:solidFill>
              </a:rPr>
              <a:t>   </a:t>
            </a:r>
            <a:r>
              <a:rPr lang="en-US" b="1">
                <a:solidFill>
                  <a:srgbClr val="000000"/>
                </a:solidFill>
              </a:rPr>
              <a:t>+</a:t>
            </a:r>
            <a:r>
              <a:rPr lang="ru-RU" b="1"/>
              <a:t> Н</a:t>
            </a:r>
            <a:r>
              <a:rPr lang="ru-RU" sz="1200" b="1"/>
              <a:t>2</a:t>
            </a:r>
            <a:r>
              <a:rPr lang="ru-RU" b="1">
                <a:solidFill>
                  <a:srgbClr val="FF0000"/>
                </a:solidFill>
              </a:rPr>
              <a:t>СО</a:t>
            </a:r>
            <a:r>
              <a:rPr lang="ru-RU" sz="1400" b="1">
                <a:solidFill>
                  <a:srgbClr val="FF0000"/>
                </a:solidFill>
              </a:rPr>
              <a:t>3</a:t>
            </a:r>
            <a:r>
              <a:rPr lang="ru-RU" b="1">
                <a:solidFill>
                  <a:srgbClr val="000000"/>
                </a:solidFill>
              </a:rPr>
              <a:t> </a:t>
            </a:r>
            <a:r>
              <a:rPr lang="ru-RU" sz="1400" b="1"/>
              <a:t>= </a:t>
            </a:r>
            <a:r>
              <a:rPr lang="en-US" b="1">
                <a:solidFill>
                  <a:srgbClr val="000000"/>
                </a:solidFill>
              </a:rPr>
              <a:t>Ca</a:t>
            </a:r>
            <a:r>
              <a:rPr lang="ru-RU" b="1">
                <a:solidFill>
                  <a:srgbClr val="FF0000"/>
                </a:solidFill>
              </a:rPr>
              <a:t>С</a:t>
            </a:r>
            <a:r>
              <a:rPr lang="en-US" b="1">
                <a:solidFill>
                  <a:srgbClr val="FF0000"/>
                </a:solidFill>
              </a:rPr>
              <a:t>O</a:t>
            </a:r>
            <a:r>
              <a:rPr lang="ru-RU" sz="1400" b="1">
                <a:solidFill>
                  <a:srgbClr val="FF0000"/>
                </a:solidFill>
              </a:rPr>
              <a:t>3</a:t>
            </a:r>
            <a:r>
              <a:rPr lang="ru-RU" b="1"/>
              <a:t>  +  2</a:t>
            </a:r>
            <a:r>
              <a:rPr lang="en-US" b="1"/>
              <a:t>H</a:t>
            </a:r>
            <a:r>
              <a:rPr lang="en-US" sz="1600" b="1"/>
              <a:t>2</a:t>
            </a:r>
            <a:r>
              <a:rPr lang="en-US" b="1"/>
              <a:t>O</a:t>
            </a:r>
            <a:r>
              <a:rPr lang="ru-RU" b="1"/>
              <a:t>   стр. 168 </a:t>
            </a:r>
            <a:endParaRPr lang="ru-RU"/>
          </a:p>
          <a:p>
            <a:r>
              <a:rPr lang="en-US">
                <a:hlinkClick r:id="rId4"/>
              </a:rPr>
              <a:t>https://youtu.be/qaNJxwTPlEY</a:t>
            </a:r>
            <a:r>
              <a:rPr lang="ru-RU"/>
              <a:t>           </a:t>
            </a:r>
            <a:r>
              <a:rPr lang="ru-RU" sz="1400" u="sng">
                <a:hlinkClick r:id="rId5"/>
              </a:rPr>
              <a:t>https://youtu.be/FvsdXkhd2BA</a:t>
            </a:r>
            <a:r>
              <a:rPr lang="ru-RU" sz="1400" u="sng"/>
              <a:t> </a:t>
            </a:r>
            <a:endParaRPr lang="ru-RU" sz="1400" b="1">
              <a:solidFill>
                <a:srgbClr val="FF0000"/>
              </a:solidFill>
            </a:endParaRPr>
          </a:p>
          <a:p>
            <a:endParaRPr lang="ru-RU" sz="1400" b="1">
              <a:solidFill>
                <a:srgbClr val="FF0000"/>
              </a:solidFill>
            </a:endParaRPr>
          </a:p>
          <a:p>
            <a:endParaRPr lang="ru-RU" sz="1400" b="1">
              <a:solidFill>
                <a:srgbClr val="FF0000"/>
              </a:solidFill>
            </a:endParaRPr>
          </a:p>
          <a:p>
            <a:r>
              <a:rPr lang="ru-RU">
                <a:solidFill>
                  <a:srgbClr val="FF0000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350"/>
            <a:ext cx="9144000" cy="35401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latin typeface="Arial" charset="0"/>
                <a:cs typeface="Arial" charset="0"/>
              </a:rPr>
              <a:t>3 </a:t>
            </a:r>
            <a:r>
              <a:rPr lang="ru-RU" sz="2400" b="1" dirty="0">
                <a:latin typeface="Arial" charset="0"/>
                <a:cs typeface="Arial" charset="0"/>
              </a:rPr>
              <a:t>основный оксид + </a:t>
            </a:r>
            <a:r>
              <a:rPr lang="ru-RU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кислотный оксид </a:t>
            </a:r>
            <a:r>
              <a:rPr lang="ru-RU" sz="2400" b="1" dirty="0">
                <a:latin typeface="Arial" charset="0"/>
                <a:cs typeface="Arial" charset="0"/>
              </a:rPr>
              <a:t>= со</a:t>
            </a:r>
            <a:r>
              <a:rPr lang="ru-RU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ль</a:t>
            </a:r>
            <a:endParaRPr lang="en-US" sz="24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en-US" sz="24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514350" indent="-514350">
              <a:defRPr/>
            </a:pPr>
            <a:r>
              <a:rPr lang="ru-RU" sz="2400" b="1" dirty="0">
                <a:latin typeface="Arial" charset="0"/>
                <a:cs typeface="Arial" charset="0"/>
              </a:rPr>
              <a:t>Оксид кальция + </a:t>
            </a:r>
            <a:r>
              <a:rPr lang="ru-RU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оксид </a:t>
            </a:r>
            <a:r>
              <a:rPr lang="ru-RU" sz="3200" b="1" dirty="0">
                <a:solidFill>
                  <a:srgbClr val="FF0000"/>
                </a:solidFill>
                <a:latin typeface="Arial" charset="0"/>
                <a:cs typeface="Arial" charset="0"/>
              </a:rPr>
              <a:t>азота </a:t>
            </a:r>
            <a:r>
              <a:rPr lang="en-US" sz="3200" b="1" dirty="0">
                <a:solidFill>
                  <a:srgbClr val="FF0000"/>
                </a:solidFill>
                <a:latin typeface="Arial" charset="0"/>
                <a:cs typeface="Arial" charset="0"/>
              </a:rPr>
              <a:t>(</a:t>
            </a:r>
            <a:r>
              <a:rPr lang="en-US" sz="3200" b="1" u="sng" dirty="0">
                <a:solidFill>
                  <a:srgbClr val="7030A0"/>
                </a:solidFill>
                <a:latin typeface="Arial" charset="0"/>
                <a:cs typeface="Arial" charset="0"/>
              </a:rPr>
              <a:t>V</a:t>
            </a:r>
            <a:r>
              <a:rPr lang="en-US" sz="3200" b="1" dirty="0">
                <a:solidFill>
                  <a:srgbClr val="FF0000"/>
                </a:solidFill>
                <a:latin typeface="Arial" charset="0"/>
                <a:cs typeface="Arial" charset="0"/>
              </a:rPr>
              <a:t>)</a:t>
            </a:r>
            <a:r>
              <a:rPr lang="ru-RU" sz="32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dirty="0">
                <a:latin typeface="Arial" charset="0"/>
                <a:cs typeface="Arial" charset="0"/>
              </a:rPr>
              <a:t>=</a:t>
            </a:r>
            <a:r>
              <a:rPr lang="en-US" sz="2400" b="1" dirty="0">
                <a:latin typeface="Arial" charset="0"/>
                <a:cs typeface="Arial" charset="0"/>
              </a:rPr>
              <a:t>     </a:t>
            </a:r>
            <a:r>
              <a:rPr lang="ru-RU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нитр</a:t>
            </a:r>
            <a:r>
              <a:rPr lang="ru-RU" sz="2400" b="1" u="sng" dirty="0">
                <a:solidFill>
                  <a:srgbClr val="7030A0"/>
                </a:solidFill>
                <a:latin typeface="Arial" charset="0"/>
                <a:cs typeface="Arial" charset="0"/>
              </a:rPr>
              <a:t>ат</a:t>
            </a:r>
            <a:r>
              <a:rPr lang="ru-RU" sz="2400" b="1" dirty="0">
                <a:latin typeface="Arial" charset="0"/>
                <a:cs typeface="Arial" charset="0"/>
              </a:rPr>
              <a:t> кальция</a:t>
            </a:r>
            <a:endParaRPr lang="en-US" sz="2400" b="1" dirty="0">
              <a:latin typeface="Arial" charset="0"/>
              <a:cs typeface="Arial" charset="0"/>
            </a:endParaRPr>
          </a:p>
          <a:p>
            <a:pPr marL="514350" indent="-514350">
              <a:defRPr/>
            </a:pPr>
            <a:r>
              <a:rPr lang="en-US" sz="2400" b="1" dirty="0">
                <a:latin typeface="Arial" charset="0"/>
                <a:cs typeface="Arial" charset="0"/>
              </a:rPr>
              <a:t>(c</a:t>
            </a:r>
            <a:r>
              <a:rPr lang="ru-RU" sz="2400" b="1" dirty="0">
                <a:latin typeface="Arial" charset="0"/>
                <a:cs typeface="Arial" charset="0"/>
              </a:rPr>
              <a:t>м. Стр</a:t>
            </a:r>
            <a:r>
              <a:rPr lang="ru-RU" sz="2400" b="1" dirty="0">
                <a:latin typeface="Arial" charset="0"/>
                <a:cs typeface="Arial" charset="0"/>
              </a:rPr>
              <a:t>. 166</a:t>
            </a:r>
            <a:r>
              <a:rPr lang="en-US" sz="2400" b="1" dirty="0">
                <a:latin typeface="Arial" charset="0"/>
                <a:cs typeface="Arial" charset="0"/>
              </a:rPr>
              <a:t>)</a:t>
            </a:r>
            <a:endParaRPr lang="en-US" sz="2400" b="1" dirty="0">
              <a:latin typeface="Arial" charset="0"/>
              <a:cs typeface="Arial" charset="0"/>
            </a:endParaRPr>
          </a:p>
          <a:p>
            <a:pPr marL="514350" indent="-514350">
              <a:defRPr/>
            </a:pPr>
            <a:endParaRPr lang="en-US" sz="2400" b="1" dirty="0">
              <a:latin typeface="Arial" charset="0"/>
              <a:cs typeface="Arial" charset="0"/>
            </a:endParaRPr>
          </a:p>
          <a:p>
            <a:pPr marL="514350" indent="-514350">
              <a:defRPr/>
            </a:pPr>
            <a:endParaRPr lang="en-US" sz="2400" b="1" dirty="0">
              <a:latin typeface="Arial" charset="0"/>
              <a:cs typeface="Arial" charset="0"/>
            </a:endParaRPr>
          </a:p>
          <a:p>
            <a:pPr marL="514350" indent="-514350">
              <a:defRPr/>
            </a:pPr>
            <a:endParaRPr lang="ru-RU" sz="2400" b="1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2400" b="1" dirty="0">
                <a:latin typeface="Arial" charset="0"/>
                <a:cs typeface="Arial" charset="0"/>
              </a:rPr>
              <a:t>Оксид кальция + </a:t>
            </a:r>
            <a:r>
              <a:rPr lang="ru-RU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оксид углерода </a:t>
            </a:r>
            <a:r>
              <a:rPr lang="en-US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(IV)</a:t>
            </a:r>
            <a:r>
              <a:rPr lang="ru-RU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dirty="0">
                <a:latin typeface="Arial" charset="0"/>
                <a:cs typeface="Arial" charset="0"/>
              </a:rPr>
              <a:t>= </a:t>
            </a:r>
            <a:r>
              <a:rPr lang="ru-RU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карбонат</a:t>
            </a:r>
            <a:r>
              <a:rPr lang="ru-RU" sz="2400" b="1" dirty="0">
                <a:latin typeface="Arial" charset="0"/>
                <a:cs typeface="Arial" charset="0"/>
              </a:rPr>
              <a:t> кальция </a:t>
            </a:r>
          </a:p>
          <a:p>
            <a:pPr>
              <a:defRPr/>
            </a:pPr>
            <a:endParaRPr lang="en-US" sz="2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39750" y="3789363"/>
            <a:ext cx="7632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     CaO       </a:t>
            </a:r>
            <a:r>
              <a:rPr lang="ru-RU" sz="3200"/>
              <a:t>+</a:t>
            </a:r>
            <a:r>
              <a:rPr lang="ru-RU" sz="3200" b="1">
                <a:solidFill>
                  <a:srgbClr val="FF0000"/>
                </a:solidFill>
              </a:rPr>
              <a:t> С</a:t>
            </a:r>
            <a:r>
              <a:rPr lang="en-US" sz="3200" b="1">
                <a:solidFill>
                  <a:srgbClr val="FF0000"/>
                </a:solidFill>
              </a:rPr>
              <a:t>O</a:t>
            </a:r>
            <a:r>
              <a:rPr lang="ru-RU" sz="2400" b="1">
                <a:solidFill>
                  <a:srgbClr val="FF0000"/>
                </a:solidFill>
              </a:rPr>
              <a:t>2    </a:t>
            </a:r>
            <a:r>
              <a:rPr lang="ru-RU" sz="2400" b="1"/>
              <a:t>=      </a:t>
            </a:r>
            <a:r>
              <a:rPr lang="en-US" sz="3200" b="1">
                <a:solidFill>
                  <a:srgbClr val="000000"/>
                </a:solidFill>
              </a:rPr>
              <a:t>Ca</a:t>
            </a:r>
            <a:r>
              <a:rPr lang="ru-RU" sz="3200" b="1">
                <a:solidFill>
                  <a:srgbClr val="FF0000"/>
                </a:solidFill>
              </a:rPr>
              <a:t>С</a:t>
            </a:r>
            <a:r>
              <a:rPr lang="en-US" sz="3200" b="1">
                <a:solidFill>
                  <a:srgbClr val="FF0000"/>
                </a:solidFill>
              </a:rPr>
              <a:t>O</a:t>
            </a:r>
            <a:r>
              <a:rPr lang="ru-RU" sz="2400" b="1">
                <a:solidFill>
                  <a:srgbClr val="FF0000"/>
                </a:solidFill>
              </a:rPr>
              <a:t>3  стр.169</a:t>
            </a:r>
            <a:r>
              <a:rPr lang="ru-RU" sz="3200" b="1"/>
              <a:t> 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1"/>
          <p:cNvSpPr txBox="1">
            <a:spLocks noChangeArrowheads="1"/>
          </p:cNvSpPr>
          <p:nvPr/>
        </p:nvSpPr>
        <p:spPr bwMode="auto">
          <a:xfrm>
            <a:off x="0" y="0"/>
            <a:ext cx="9144000" cy="717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Д./</a:t>
            </a:r>
            <a:r>
              <a:rPr lang="ru-RU" sz="2400"/>
              <a:t>з</a:t>
            </a:r>
            <a:r>
              <a:rPr lang="ru-RU" sz="2400" b="1"/>
              <a:t> 1)Л.о. №10</a:t>
            </a:r>
            <a:r>
              <a:rPr lang="en-US" sz="2400" b="1"/>
              <a:t>(</a:t>
            </a:r>
            <a:r>
              <a:rPr lang="ru-RU" sz="2400" b="1"/>
              <a:t>составить уравнение взаимодействия оксида магния с серной кислотой, молекулярное и сокращённо-ионное).Реакция идёт, как с оксидом кальция на видео</a:t>
            </a:r>
          </a:p>
          <a:p>
            <a:r>
              <a:rPr lang="ru-RU" sz="2400" b="1"/>
              <a:t>2)Сделать тестовые задания на следующих двух слайдах, есть ответы(самопроверка)</a:t>
            </a:r>
            <a:br>
              <a:rPr lang="ru-RU" sz="2400" b="1"/>
            </a:br>
            <a:r>
              <a:rPr lang="ru-RU" sz="2400" b="1"/>
              <a:t>3)Упр 2 Выбрать, какие оксиды реагируют с гидроксидом калия, а какие с азотной кислотой. Фото работ можете прислать мне</a:t>
            </a:r>
          </a:p>
          <a:p>
            <a:r>
              <a:rPr lang="ru-RU" sz="2400" b="1">
                <a:solidFill>
                  <a:srgbClr val="FF0000"/>
                </a:solidFill>
              </a:rPr>
              <a:t>*Написать уравнения реакций- кто хочет учиться на «4» и «5»  (для амфотерных оксидов со щелочью- сложно!- стр172) Фото уравнений присылать на адрес  </a:t>
            </a:r>
            <a:r>
              <a:rPr lang="en-US" sz="2400" u="sng">
                <a:hlinkClick r:id="rId2"/>
              </a:rPr>
              <a:t>chemist</a:t>
            </a:r>
            <a:r>
              <a:rPr lang="ru-RU" sz="2400" u="sng">
                <a:hlinkClick r:id="rId2"/>
              </a:rPr>
              <a:t>4</a:t>
            </a:r>
            <a:r>
              <a:rPr lang="en-US" sz="2400" u="sng">
                <a:hlinkClick r:id="rId2"/>
              </a:rPr>
              <a:t>dist</a:t>
            </a:r>
            <a:r>
              <a:rPr lang="ru-RU" sz="2400" u="sng">
                <a:hlinkClick r:id="rId2"/>
              </a:rPr>
              <a:t>@</a:t>
            </a:r>
            <a:r>
              <a:rPr lang="en-US" sz="2400" u="sng">
                <a:hlinkClick r:id="rId2"/>
              </a:rPr>
              <a:t>mail</a:t>
            </a:r>
            <a:r>
              <a:rPr lang="ru-RU" sz="2400" u="sng">
                <a:hlinkClick r:id="rId2"/>
              </a:rPr>
              <a:t>.</a:t>
            </a:r>
            <a:r>
              <a:rPr lang="en-US" sz="2400" u="sng">
                <a:hlinkClick r:id="rId2"/>
              </a:rPr>
              <a:t>ru</a:t>
            </a:r>
            <a:endParaRPr lang="ru-RU" sz="2400" b="1">
              <a:solidFill>
                <a:srgbClr val="FF0000"/>
              </a:solidFill>
            </a:endParaRPr>
          </a:p>
          <a:p>
            <a:r>
              <a:rPr lang="ru-RU" sz="2400" b="1">
                <a:solidFill>
                  <a:srgbClr val="FF0000"/>
                </a:solidFill>
              </a:rPr>
              <a:t>3)*Докажите характер оксидов</a:t>
            </a:r>
          </a:p>
          <a:p>
            <a:r>
              <a:rPr lang="en-US" sz="2400" b="1">
                <a:solidFill>
                  <a:srgbClr val="FF0000"/>
                </a:solidFill>
              </a:rPr>
              <a:t>Na</a:t>
            </a:r>
            <a:r>
              <a:rPr lang="en-US" sz="1600" b="1">
                <a:solidFill>
                  <a:srgbClr val="FF0000"/>
                </a:solidFill>
              </a:rPr>
              <a:t>2</a:t>
            </a:r>
            <a:r>
              <a:rPr lang="en-US" sz="2400" b="1">
                <a:solidFill>
                  <a:srgbClr val="FF0000"/>
                </a:solidFill>
              </a:rPr>
              <a:t>O  </a:t>
            </a:r>
            <a:r>
              <a:rPr lang="ru-RU" sz="2400" b="1">
                <a:solidFill>
                  <a:srgbClr val="FF0000"/>
                </a:solidFill>
              </a:rPr>
              <a:t>и </a:t>
            </a:r>
            <a:r>
              <a:rPr lang="en-US" sz="2400" b="1">
                <a:solidFill>
                  <a:srgbClr val="FF0000"/>
                </a:solidFill>
              </a:rPr>
              <a:t> SO</a:t>
            </a:r>
            <a:r>
              <a:rPr lang="ru-RU" b="1">
                <a:solidFill>
                  <a:srgbClr val="FF0000"/>
                </a:solidFill>
              </a:rPr>
              <a:t>3</a:t>
            </a:r>
            <a:r>
              <a:rPr lang="en-US" sz="2400" b="1">
                <a:solidFill>
                  <a:srgbClr val="FF0000"/>
                </a:solidFill>
              </a:rPr>
              <a:t> </a:t>
            </a:r>
            <a:r>
              <a:rPr lang="ru-RU" sz="2400" b="1">
                <a:solidFill>
                  <a:srgbClr val="FF0000"/>
                </a:solidFill>
              </a:rPr>
              <a:t>(посмотреть на </a:t>
            </a:r>
            <a:r>
              <a:rPr lang="ru-RU" sz="1600" b="1">
                <a:solidFill>
                  <a:srgbClr val="FF0000"/>
                </a:solidFill>
              </a:rPr>
              <a:t>стр</a:t>
            </a:r>
            <a:r>
              <a:rPr lang="ru-RU" sz="2400" b="1">
                <a:solidFill>
                  <a:srgbClr val="FF0000"/>
                </a:solidFill>
              </a:rPr>
              <a:t>170-171)</a:t>
            </a:r>
            <a:br>
              <a:rPr lang="ru-RU" sz="2400" b="1">
                <a:solidFill>
                  <a:srgbClr val="FF0000"/>
                </a:solidFill>
              </a:rPr>
            </a:br>
            <a:r>
              <a:rPr lang="ru-RU" sz="2400" b="1">
                <a:solidFill>
                  <a:srgbClr val="FF0000"/>
                </a:solidFill>
              </a:rPr>
              <a:t>- кто хочет учиться на «5» и «4»</a:t>
            </a:r>
          </a:p>
          <a:p>
            <a:r>
              <a:rPr lang="ru-RU" sz="2400" b="1">
                <a:solidFill>
                  <a:srgbClr val="FF0000"/>
                </a:solidFill>
              </a:rPr>
              <a:t>По учебнику: стр.164-166, 168-169(без св-в амфотерных оксидов, их можно разобрать тем, кто хочет учиться на 6!)</a:t>
            </a:r>
          </a:p>
          <a:p>
            <a:endParaRPr lang="ru-RU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0" y="908050"/>
            <a:ext cx="9144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</a:rPr>
              <a:t>Тестовые задания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7"/>
          <p:cNvSpPr>
            <a:spLocks noChangeArrowheads="1"/>
          </p:cNvSpPr>
          <p:nvPr/>
        </p:nvSpPr>
        <p:spPr bwMode="auto">
          <a:xfrm>
            <a:off x="0" y="428625"/>
            <a:ext cx="9144000" cy="38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Блок А.</a:t>
            </a:r>
            <a:r>
              <a:rPr lang="ru-RU" sz="2800">
                <a:latin typeface="Calibri" pitchFamily="34" charset="0"/>
              </a:rPr>
              <a:t> (7 вопросов)    Выберите  цифру верного ответа:     </a:t>
            </a:r>
            <a:r>
              <a:rPr lang="ru-RU" sz="3200">
                <a:latin typeface="Calibri" pitchFamily="34" charset="0"/>
              </a:rPr>
              <a:t/>
            </a:r>
            <a:br>
              <a:rPr lang="ru-RU" sz="3200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 А3</a:t>
            </a:r>
            <a:r>
              <a:rPr lang="ru-RU" sz="3200">
                <a:latin typeface="Calibri" pitchFamily="34" charset="0"/>
              </a:rPr>
              <a:t>  </a:t>
            </a:r>
            <a:r>
              <a:rPr lang="ru-RU" sz="3600">
                <a:latin typeface="Calibri" pitchFamily="34" charset="0"/>
              </a:rPr>
              <a:t>К основным оксидам относится: </a:t>
            </a:r>
          </a:p>
          <a:p>
            <a:r>
              <a:rPr lang="ru-RU" sz="3200">
                <a:latin typeface="Calibri" pitchFamily="34" charset="0"/>
              </a:rPr>
              <a:t> </a:t>
            </a:r>
            <a:r>
              <a:rPr lang="ru-RU" sz="3600" b="1">
                <a:latin typeface="Calibri" pitchFamily="34" charset="0"/>
              </a:rPr>
              <a:t>1)ВеО        2)Р</a:t>
            </a:r>
            <a:r>
              <a:rPr lang="en-US" sz="3600" b="1">
                <a:latin typeface="Calibri" pitchFamily="34" charset="0"/>
              </a:rPr>
              <a:t>bO</a:t>
            </a:r>
            <a:r>
              <a:rPr lang="ru-RU" sz="2800" b="1">
                <a:latin typeface="Calibri" pitchFamily="34" charset="0"/>
              </a:rPr>
              <a:t>2</a:t>
            </a:r>
            <a:r>
              <a:rPr lang="ru-RU" sz="3600" b="1">
                <a:latin typeface="Calibri" pitchFamily="34" charset="0"/>
              </a:rPr>
              <a:t>          3)</a:t>
            </a:r>
            <a:r>
              <a:rPr lang="en-US" sz="3600" b="1">
                <a:latin typeface="Calibri" pitchFamily="34" charset="0"/>
              </a:rPr>
              <a:t>NO</a:t>
            </a:r>
            <a:r>
              <a:rPr lang="ru-RU" sz="3600" b="1">
                <a:latin typeface="Calibri" pitchFamily="34" charset="0"/>
              </a:rPr>
              <a:t>          4) С</a:t>
            </a:r>
            <a:r>
              <a:rPr lang="en-US" sz="3600" b="1">
                <a:latin typeface="Calibri" pitchFamily="34" charset="0"/>
              </a:rPr>
              <a:t>uO</a:t>
            </a:r>
            <a:endParaRPr lang="ru-RU" sz="3600" b="1">
              <a:latin typeface="Calibri" pitchFamily="34" charset="0"/>
            </a:endParaRPr>
          </a:p>
          <a:p>
            <a:r>
              <a:rPr lang="ru-RU" sz="3600" b="1">
                <a:latin typeface="Calibri" pitchFamily="34" charset="0"/>
              </a:rPr>
              <a:t>В3</a:t>
            </a:r>
            <a:r>
              <a:rPr lang="ru-RU" sz="3600">
                <a:latin typeface="Calibri" pitchFamily="34" charset="0"/>
              </a:rPr>
              <a:t> Выберите, с какими из перечисленных веществ будет реагировать </a:t>
            </a:r>
            <a:r>
              <a:rPr lang="en-US" sz="3600" b="1">
                <a:latin typeface="Calibri" pitchFamily="34" charset="0"/>
              </a:rPr>
              <a:t>SO</a:t>
            </a:r>
            <a:r>
              <a:rPr lang="ru-RU" sz="3600" b="1" baseline="-25000">
                <a:latin typeface="Calibri" pitchFamily="34" charset="0"/>
              </a:rPr>
              <a:t>2</a:t>
            </a:r>
            <a:r>
              <a:rPr lang="ru-RU" sz="3600">
                <a:latin typeface="Calibri" pitchFamily="34" charset="0"/>
              </a:rPr>
              <a:t>: </a:t>
            </a:r>
            <a:br>
              <a:rPr lang="ru-RU" sz="3600">
                <a:latin typeface="Calibri" pitchFamily="34" charset="0"/>
              </a:rPr>
            </a:br>
            <a:r>
              <a:rPr lang="ru-RU" sz="3600">
                <a:latin typeface="Calibri" pitchFamily="34" charset="0"/>
              </a:rPr>
              <a:t> </a:t>
            </a:r>
            <a:r>
              <a:rPr lang="ru-RU" sz="3600" b="1">
                <a:latin typeface="Calibri" pitchFamily="34" charset="0"/>
              </a:rPr>
              <a:t>1) ВaO </a:t>
            </a:r>
            <a:r>
              <a:rPr lang="ru-RU" sz="3600" b="1" baseline="-25000">
                <a:latin typeface="Calibri" pitchFamily="34" charset="0"/>
              </a:rPr>
              <a:t>           </a:t>
            </a:r>
            <a:r>
              <a:rPr lang="ru-RU" sz="3600" b="1">
                <a:latin typeface="Calibri" pitchFamily="34" charset="0"/>
              </a:rPr>
              <a:t>2)Вa(OH)</a:t>
            </a:r>
            <a:r>
              <a:rPr lang="ru-RU" sz="3600" b="1" baseline="-25000">
                <a:latin typeface="Calibri" pitchFamily="34" charset="0"/>
              </a:rPr>
              <a:t>2            </a:t>
            </a:r>
            <a:r>
              <a:rPr lang="ru-RU" sz="3600" b="1">
                <a:latin typeface="Calibri" pitchFamily="34" charset="0"/>
              </a:rPr>
              <a:t> 3) H</a:t>
            </a:r>
            <a:r>
              <a:rPr lang="ru-RU" sz="3600" b="1" baseline="-25000">
                <a:latin typeface="Calibri" pitchFamily="34" charset="0"/>
              </a:rPr>
              <a:t>2</a:t>
            </a:r>
            <a:r>
              <a:rPr lang="ru-RU" sz="3600" b="1">
                <a:latin typeface="Calibri" pitchFamily="34" charset="0"/>
              </a:rPr>
              <a:t>O     4) H</a:t>
            </a:r>
            <a:r>
              <a:rPr lang="ru-RU" sz="3600" b="1" baseline="-25000">
                <a:latin typeface="Calibri" pitchFamily="34" charset="0"/>
              </a:rPr>
              <a:t>3</a:t>
            </a:r>
            <a:r>
              <a:rPr lang="ru-RU" sz="3600" b="1">
                <a:latin typeface="Calibri" pitchFamily="34" charset="0"/>
              </a:rPr>
              <a:t>PO</a:t>
            </a:r>
            <a:r>
              <a:rPr lang="ru-RU" sz="3600" b="1" baseline="-25000">
                <a:latin typeface="Calibri" pitchFamily="34" charset="0"/>
              </a:rPr>
              <a:t>4</a:t>
            </a:r>
            <a:r>
              <a:rPr lang="ru-RU" sz="3600" b="1">
                <a:latin typeface="Calibri" pitchFamily="34" charset="0"/>
              </a:rPr>
              <a:t>          5) СO</a:t>
            </a:r>
            <a:r>
              <a:rPr lang="ru-RU" sz="3600" b="1" baseline="-25000">
                <a:latin typeface="Calibri" pitchFamily="34" charset="0"/>
              </a:rPr>
              <a:t>2             </a:t>
            </a:r>
            <a:r>
              <a:rPr lang="ru-RU" sz="3600" b="1">
                <a:latin typeface="Calibri" pitchFamily="34" charset="0"/>
              </a:rPr>
              <a:t>6) BeO </a:t>
            </a:r>
          </a:p>
        </p:txBody>
      </p:sp>
      <p:sp>
        <p:nvSpPr>
          <p:cNvPr id="28675" name="TextBox 11"/>
          <p:cNvSpPr txBox="1">
            <a:spLocks noChangeArrowheads="1"/>
          </p:cNvSpPr>
          <p:nvPr/>
        </p:nvSpPr>
        <p:spPr bwMode="auto">
          <a:xfrm>
            <a:off x="285750" y="5214938"/>
            <a:ext cx="1928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alibri" pitchFamily="34" charset="0"/>
              </a:rPr>
              <a:t>А3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28688" y="5143500"/>
            <a:ext cx="785812" cy="646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  <a:cs typeface="+mn-cs"/>
              </a:rPr>
              <a:t>4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928688" y="5072063"/>
            <a:ext cx="785812" cy="923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2054" name="TextBox 14"/>
          <p:cNvSpPr txBox="1">
            <a:spLocks noChangeArrowheads="1"/>
          </p:cNvSpPr>
          <p:nvPr/>
        </p:nvSpPr>
        <p:spPr bwMode="auto">
          <a:xfrm>
            <a:off x="3635375" y="4149725"/>
            <a:ext cx="550862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latin typeface="Calibri" pitchFamily="34" charset="0"/>
              </a:rPr>
              <a:t>1,</a:t>
            </a:r>
            <a:r>
              <a:rPr lang="ru-RU" sz="3600" b="1">
                <a:latin typeface="Calibri" pitchFamily="34" charset="0"/>
              </a:rPr>
              <a:t>2, 3,</a:t>
            </a:r>
            <a:r>
              <a:rPr lang="en-US" sz="3600" b="1">
                <a:latin typeface="Calibri" pitchFamily="34" charset="0"/>
              </a:rPr>
              <a:t>6</a:t>
            </a:r>
            <a:r>
              <a:rPr lang="ru-RU" sz="3600" b="1">
                <a:latin typeface="Calibri" pitchFamily="34" charset="0"/>
              </a:rPr>
              <a:t> </a:t>
            </a:r>
            <a:r>
              <a:rPr lang="en-US" sz="3600" b="1">
                <a:solidFill>
                  <a:srgbClr val="FF0000"/>
                </a:solidFill>
              </a:rPr>
              <a:t>SO</a:t>
            </a:r>
            <a:r>
              <a:rPr lang="ru-RU" sz="2800" b="1">
                <a:solidFill>
                  <a:srgbClr val="FF0000"/>
                </a:solidFill>
              </a:rPr>
              <a:t>2 –кислотный,</a:t>
            </a:r>
            <a:br>
              <a:rPr lang="ru-RU" sz="2800" b="1">
                <a:solidFill>
                  <a:srgbClr val="FF0000"/>
                </a:solidFill>
              </a:rPr>
            </a:br>
            <a:r>
              <a:rPr lang="ru-RU" sz="2800" b="1"/>
              <a:t>будет реагир с основным(1),</a:t>
            </a:r>
          </a:p>
          <a:p>
            <a:r>
              <a:rPr lang="ru-RU" sz="2800" b="1">
                <a:latin typeface="Calibri" pitchFamily="34" charset="0"/>
              </a:rPr>
              <a:t>Основанием(2),водой(3),</a:t>
            </a:r>
          </a:p>
          <a:p>
            <a:r>
              <a:rPr lang="ru-RU" sz="2800" b="1">
                <a:latin typeface="Calibri" pitchFamily="34" charset="0"/>
              </a:rPr>
              <a:t>амфотерным (6) оксидом</a:t>
            </a:r>
          </a:p>
          <a:p>
            <a:r>
              <a:rPr lang="ru-RU" sz="2800" b="1">
                <a:latin typeface="Calibri" pitchFamily="34" charset="0"/>
              </a:rPr>
              <a:t>Не реагир </a:t>
            </a:r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с кислотой(4)и кислотным оксидом (5)</a:t>
            </a:r>
            <a:endParaRPr lang="ru-RU" sz="36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8679" name="TextBox 15"/>
          <p:cNvSpPr txBox="1">
            <a:spLocks noChangeArrowheads="1"/>
          </p:cNvSpPr>
          <p:nvPr/>
        </p:nvSpPr>
        <p:spPr bwMode="auto">
          <a:xfrm flipV="1">
            <a:off x="10620375" y="6858000"/>
            <a:ext cx="504825" cy="708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 b="1">
              <a:latin typeface="Calibri" pitchFamily="34" charset="0"/>
            </a:endParaRPr>
          </a:p>
        </p:txBody>
      </p:sp>
      <p:sp>
        <p:nvSpPr>
          <p:cNvPr id="28680" name="TextBox 16"/>
          <p:cNvSpPr txBox="1">
            <a:spLocks noChangeArrowheads="1"/>
          </p:cNvSpPr>
          <p:nvPr/>
        </p:nvSpPr>
        <p:spPr bwMode="auto">
          <a:xfrm flipH="1">
            <a:off x="8085138" y="5805488"/>
            <a:ext cx="46037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28681" name="TextBox 9"/>
          <p:cNvSpPr txBox="1">
            <a:spLocks noChangeArrowheads="1"/>
          </p:cNvSpPr>
          <p:nvPr/>
        </p:nvSpPr>
        <p:spPr bwMode="auto">
          <a:xfrm>
            <a:off x="2843213" y="5300663"/>
            <a:ext cx="7921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В3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05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3"/>
          <p:cNvSpPr>
            <a:spLocks noChangeArrowheads="1"/>
          </p:cNvSpPr>
          <p:nvPr/>
        </p:nvSpPr>
        <p:spPr bwMode="auto">
          <a:xfrm>
            <a:off x="214313" y="214313"/>
            <a:ext cx="8715375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ea typeface="Calibri" pitchFamily="34" charset="0"/>
                <a:cs typeface="Times New Roman" pitchFamily="18" charset="0"/>
              </a:rPr>
              <a:t>Блок В</a:t>
            </a:r>
            <a:r>
              <a:rPr lang="ru-RU" sz="2400"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3200" b="1">
                <a:ea typeface="Calibri" pitchFamily="34" charset="0"/>
                <a:cs typeface="Times New Roman" pitchFamily="18" charset="0"/>
              </a:rPr>
              <a:t>В1</a:t>
            </a:r>
            <a:r>
              <a:rPr lang="ru-RU" sz="3200"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>
                <a:ea typeface="Calibri" pitchFamily="34" charset="0"/>
                <a:cs typeface="Times New Roman" pitchFamily="18" charset="0"/>
              </a:rPr>
              <a:t>Установите соответствие между формулой оксида   и его химическими свойствами (характером)</a:t>
            </a:r>
          </a:p>
          <a:p>
            <a:r>
              <a:rPr lang="ru-RU" sz="280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80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 sz="32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endParaRPr lang="ru-RU" sz="24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2000" b="1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b="1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00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 sz="20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9699" name="TextBox 2"/>
          <p:cNvSpPr txBox="1">
            <a:spLocks noChangeArrowheads="1"/>
          </p:cNvSpPr>
          <p:nvPr/>
        </p:nvSpPr>
        <p:spPr bwMode="auto">
          <a:xfrm>
            <a:off x="0" y="1643063"/>
            <a:ext cx="9144000" cy="683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75" y="1571625"/>
          <a:ext cx="8429684" cy="3786215"/>
        </p:xfrm>
        <a:graphic>
          <a:graphicData uri="http://schemas.openxmlformats.org/drawingml/2006/table">
            <a:tbl>
              <a:tblPr/>
              <a:tblGrid>
                <a:gridCol w="4182140"/>
                <a:gridCol w="4247544"/>
              </a:tblGrid>
              <a:tr h="757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А)  </a:t>
                      </a:r>
                      <a: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  <a:t>SO</a:t>
                      </a:r>
                      <a:r>
                        <a:rPr lang="ru-RU" sz="32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1) несолеобразующий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7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Б)  СО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2) </a:t>
                      </a:r>
                      <a:r>
                        <a:rPr lang="ru-RU" sz="3200" b="1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основный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7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r>
                        <a:rPr lang="en-US" sz="3200" b="1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200" b="1" dirty="0" err="1" smtClean="0">
                          <a:latin typeface="+mn-lt"/>
                          <a:ea typeface="Calibri"/>
                          <a:cs typeface="Times New Roman"/>
                        </a:rPr>
                        <a:t>MnO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3) </a:t>
                      </a:r>
                      <a:r>
                        <a:rPr lang="ru-RU" sz="3200" b="1" dirty="0" err="1">
                          <a:latin typeface="Calibri"/>
                          <a:ea typeface="Calibri"/>
                          <a:cs typeface="Times New Roman"/>
                        </a:rPr>
                        <a:t>амфотерный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7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Г) </a:t>
                      </a:r>
                      <a:r>
                        <a:rPr lang="en-US" sz="3200" b="1" dirty="0" smtClean="0">
                          <a:latin typeface="+mn-lt"/>
                          <a:ea typeface="Calibri"/>
                          <a:cs typeface="Times New Roman"/>
                        </a:rPr>
                        <a:t>Mn</a:t>
                      </a:r>
                      <a:r>
                        <a:rPr lang="en-US" sz="3200" b="1" baseline="-25000" dirty="0" smtClean="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3200" b="1" dirty="0" smtClean="0">
                          <a:latin typeface="+mn-lt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en-US" sz="3200" b="1" baseline="-25000" dirty="0" smtClean="0"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4) кислотный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7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  <a:t>) </a:t>
                      </a:r>
                      <a:r>
                        <a:rPr lang="en-US" sz="3200" b="1" dirty="0" err="1" smtClean="0">
                          <a:latin typeface="Calibri"/>
                          <a:ea typeface="Calibri"/>
                          <a:cs typeface="Times New Roman"/>
                        </a:rPr>
                        <a:t>ZnO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9720" name="TextBox 5"/>
          <p:cNvSpPr txBox="1">
            <a:spLocks noChangeArrowheads="1"/>
          </p:cNvSpPr>
          <p:nvPr/>
        </p:nvSpPr>
        <p:spPr bwMode="auto">
          <a:xfrm>
            <a:off x="0" y="-1571625"/>
            <a:ext cx="85725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 sz="2000" b="1">
              <a:ea typeface="Calibri" pitchFamily="34" charset="0"/>
              <a:cs typeface="Times New Roman" pitchFamily="18" charset="0"/>
            </a:endParaRPr>
          </a:p>
          <a:p>
            <a:endParaRPr lang="ru-RU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285875" y="5286375"/>
          <a:ext cx="6119855" cy="133253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23971"/>
                <a:gridCol w="1223971"/>
                <a:gridCol w="1223971"/>
                <a:gridCol w="1223971"/>
                <a:gridCol w="1223971"/>
              </a:tblGrid>
              <a:tr h="624626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А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Б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В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Г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Д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707909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4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1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2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4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3</a:t>
                      </a:r>
                      <a:endParaRPr lang="ru-RU" sz="4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57313" y="5857875"/>
            <a:ext cx="6000750" cy="646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1"/>
          <p:cNvSpPr txBox="1">
            <a:spLocks noChangeArrowheads="1"/>
          </p:cNvSpPr>
          <p:nvPr/>
        </p:nvSpPr>
        <p:spPr bwMode="auto">
          <a:xfrm>
            <a:off x="0" y="549275"/>
            <a:ext cx="91440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rgbClr val="FF0000"/>
                </a:solidFill>
              </a:rPr>
              <a:t>     Домашнее задание :  Решения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6" descr="сынок_0.t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50"/>
            <a:ext cx="6000750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Рисунок 1" descr="дочка_0.tmp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14813" y="1428750"/>
            <a:ext cx="5286375" cy="5500688"/>
          </a:xfrm>
        </p:spPr>
      </p:pic>
      <p:sp>
        <p:nvSpPr>
          <p:cNvPr id="12" name="TextBox 11"/>
          <p:cNvSpPr txBox="1"/>
          <p:nvPr/>
        </p:nvSpPr>
        <p:spPr>
          <a:xfrm>
            <a:off x="857250" y="428625"/>
            <a:ext cx="82867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  <a:cs typeface="Arial" charset="0"/>
              </a:rPr>
              <a:t>Сейчас</a:t>
            </a:r>
            <a:r>
              <a:rPr lang="ru-RU" sz="3600" b="1" dirty="0">
                <a:latin typeface="Arial" charset="0"/>
                <a:cs typeface="Arial" charset="0"/>
              </a:rPr>
              <a:t> </a:t>
            </a:r>
            <a:r>
              <a:rPr lang="ru-RU" sz="3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ясно?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1"/>
          <p:cNvSpPr txBox="1">
            <a:spLocks noChangeArrowheads="1"/>
          </p:cNvSpPr>
          <p:nvPr/>
        </p:nvSpPr>
        <p:spPr bwMode="auto">
          <a:xfrm>
            <a:off x="0" y="214313"/>
            <a:ext cx="8858250" cy="809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  Л.о. №10</a:t>
            </a:r>
            <a:r>
              <a:rPr lang="ru-RU" sz="3200"/>
              <a:t/>
            </a:r>
            <a:br>
              <a:rPr lang="ru-RU" sz="3200"/>
            </a:br>
            <a:r>
              <a:rPr lang="ru-RU" sz="3200" b="1"/>
              <a:t>   н                                             н</a:t>
            </a:r>
            <a:endParaRPr lang="en-US" sz="3200" b="1"/>
          </a:p>
          <a:p>
            <a:r>
              <a:rPr lang="en-US" sz="3200" b="1"/>
              <a:t>MgO  +   </a:t>
            </a:r>
            <a:r>
              <a:rPr lang="en-US" sz="3200" b="1">
                <a:solidFill>
                  <a:srgbClr val="FF0000"/>
                </a:solidFill>
              </a:rPr>
              <a:t>H</a:t>
            </a:r>
            <a:r>
              <a:rPr lang="en-US" sz="2000" b="1">
                <a:solidFill>
                  <a:srgbClr val="FF0000"/>
                </a:solidFill>
              </a:rPr>
              <a:t>2</a:t>
            </a:r>
            <a:r>
              <a:rPr lang="en-US" sz="3200" b="1"/>
              <a:t>SO</a:t>
            </a:r>
            <a:r>
              <a:rPr lang="en-US" sz="2000" b="1"/>
              <a:t>4</a:t>
            </a:r>
            <a:r>
              <a:rPr lang="en-US" sz="3200" b="1"/>
              <a:t>  =  MgSO</a:t>
            </a:r>
            <a:r>
              <a:rPr lang="en-US" sz="2000" b="1"/>
              <a:t>4</a:t>
            </a:r>
            <a:r>
              <a:rPr lang="en-US" sz="3200" b="1"/>
              <a:t>  + H</a:t>
            </a:r>
            <a:r>
              <a:rPr lang="en-US" sz="2000" b="1"/>
              <a:t>2</a:t>
            </a:r>
            <a:r>
              <a:rPr lang="en-US" sz="3200" b="1"/>
              <a:t>O</a:t>
            </a:r>
            <a:endParaRPr lang="ru-RU" sz="3200" b="1"/>
          </a:p>
          <a:p>
            <a:endParaRPr lang="ru-RU" sz="3200" b="1"/>
          </a:p>
          <a:p>
            <a:r>
              <a:rPr lang="en-US" sz="3200" b="1"/>
              <a:t>MgO</a:t>
            </a:r>
            <a:r>
              <a:rPr lang="ru-RU" sz="3200" b="1"/>
              <a:t>   +</a:t>
            </a:r>
            <a:r>
              <a:rPr lang="en-US" sz="3200" b="1"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>
                <a:ea typeface="Calibri" pitchFamily="34" charset="0"/>
                <a:cs typeface="Times New Roman" pitchFamily="18" charset="0"/>
              </a:rPr>
              <a:t> </a:t>
            </a:r>
            <a:r>
              <a:rPr lang="en-US" sz="3200" b="1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2H</a:t>
            </a:r>
            <a:r>
              <a:rPr lang="en-US" sz="3200" b="1" baseline="3000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+</a:t>
            </a:r>
            <a:r>
              <a:rPr lang="ru-RU" sz="3200" b="1" baseline="3000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         </a:t>
            </a:r>
            <a:r>
              <a:rPr lang="en-US" sz="32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ru-RU" sz="32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en-US" sz="36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Mg</a:t>
            </a:r>
            <a:r>
              <a:rPr lang="ru-RU" sz="3600" b="1" baseline="30000">
                <a:latin typeface="Calibri" pitchFamily="34" charset="0"/>
                <a:ea typeface="Calibri" pitchFamily="34" charset="0"/>
                <a:cs typeface="Times New Roman" pitchFamily="18" charset="0"/>
              </a:rPr>
              <a:t>2+</a:t>
            </a:r>
            <a:r>
              <a:rPr lang="ru-RU" sz="36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lang="ru-RU" sz="32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+  </a:t>
            </a:r>
            <a:r>
              <a:rPr lang="en-US" sz="36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en-US" sz="3600" b="1" baseline="-3000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sz="36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O</a:t>
            </a:r>
            <a:endParaRPr lang="ru-RU" sz="36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endParaRPr lang="ru-RU" sz="3600" b="1" i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3600" b="1" i="1"/>
              <a:t>  </a:t>
            </a:r>
            <a:r>
              <a:rPr lang="ru-RU" sz="3600" b="1"/>
              <a:t>н                                          </a:t>
            </a:r>
            <a:r>
              <a:rPr lang="en-US" sz="3600" b="1"/>
              <a:t> </a:t>
            </a:r>
            <a:r>
              <a:rPr lang="ru-RU" sz="3600" b="1"/>
              <a:t>н</a:t>
            </a:r>
            <a:endParaRPr lang="en-US" sz="3600" b="1"/>
          </a:p>
          <a:p>
            <a:r>
              <a:rPr lang="en-US" sz="3600" b="1"/>
              <a:t>MgO  +   </a:t>
            </a:r>
            <a:r>
              <a:rPr lang="en-US" sz="3600" b="1">
                <a:solidFill>
                  <a:srgbClr val="FF0000"/>
                </a:solidFill>
                <a:cs typeface="Calibri" pitchFamily="34" charset="0"/>
              </a:rPr>
              <a:t>2</a:t>
            </a:r>
            <a:r>
              <a:rPr lang="en-US" sz="3600" b="1">
                <a:solidFill>
                  <a:srgbClr val="FF0000"/>
                </a:solidFill>
              </a:rPr>
              <a:t>HCl</a:t>
            </a:r>
            <a:r>
              <a:rPr lang="en-US" sz="3600" b="1"/>
              <a:t>  =  Mg</a:t>
            </a:r>
            <a:r>
              <a:rPr lang="en-US" sz="4400" b="1">
                <a:latin typeface="Calibri" pitchFamily="34" charset="0"/>
                <a:cs typeface="Calibri" pitchFamily="34" charset="0"/>
              </a:rPr>
              <a:t>Cl</a:t>
            </a:r>
            <a:r>
              <a:rPr lang="en-US" sz="4400" b="1" baseline="-30000">
                <a:latin typeface="Calibri" pitchFamily="34" charset="0"/>
                <a:cs typeface="Calibri" pitchFamily="34" charset="0"/>
              </a:rPr>
              <a:t>2</a:t>
            </a:r>
            <a:r>
              <a:rPr lang="en-US" sz="3600" b="1"/>
              <a:t>  + H</a:t>
            </a:r>
            <a:r>
              <a:rPr lang="en-US" sz="2400" b="1"/>
              <a:t>2</a:t>
            </a:r>
            <a:r>
              <a:rPr lang="en-US" sz="3600" b="1"/>
              <a:t>O</a:t>
            </a:r>
            <a:endParaRPr lang="ru-RU" sz="3600" b="1"/>
          </a:p>
          <a:p>
            <a:endParaRPr lang="ru-RU" sz="3600" b="1"/>
          </a:p>
          <a:p>
            <a:r>
              <a:rPr lang="en-US" sz="3600" b="1"/>
              <a:t>MgO</a:t>
            </a:r>
            <a:r>
              <a:rPr lang="ru-RU" sz="3600" b="1"/>
              <a:t>   +</a:t>
            </a:r>
            <a:r>
              <a:rPr lang="en-US" sz="3600" b="1">
                <a:cs typeface="Calibri" pitchFamily="34" charset="0"/>
              </a:rPr>
              <a:t> </a:t>
            </a:r>
            <a:r>
              <a:rPr lang="ru-RU" sz="3600" b="1">
                <a:cs typeface="Calibri" pitchFamily="34" charset="0"/>
              </a:rPr>
              <a:t> </a:t>
            </a:r>
            <a:r>
              <a:rPr lang="en-US" sz="3600" b="1">
                <a:solidFill>
                  <a:srgbClr val="FF0000"/>
                </a:solidFill>
                <a:cs typeface="Calibri" pitchFamily="34" charset="0"/>
              </a:rPr>
              <a:t>2H</a:t>
            </a:r>
            <a:r>
              <a:rPr lang="en-US" sz="3600" b="1" baseline="30000">
                <a:solidFill>
                  <a:srgbClr val="FF0000"/>
                </a:solidFill>
                <a:cs typeface="Calibri" pitchFamily="34" charset="0"/>
              </a:rPr>
              <a:t>+</a:t>
            </a:r>
            <a:r>
              <a:rPr lang="ru-RU" sz="3600" b="1" baseline="30000">
                <a:solidFill>
                  <a:srgbClr val="FF0000"/>
                </a:solidFill>
                <a:cs typeface="Calibri" pitchFamily="34" charset="0"/>
              </a:rPr>
              <a:t>      </a:t>
            </a:r>
            <a:r>
              <a:rPr lang="en-US" sz="3600" b="1">
                <a:latin typeface="Calibri" pitchFamily="34" charset="0"/>
                <a:cs typeface="Calibri" pitchFamily="34" charset="0"/>
              </a:rPr>
              <a:t>= </a:t>
            </a:r>
            <a:r>
              <a:rPr lang="ru-RU" sz="3600" b="1">
                <a:latin typeface="Calibri" pitchFamily="34" charset="0"/>
                <a:cs typeface="Calibri" pitchFamily="34" charset="0"/>
              </a:rPr>
              <a:t>   </a:t>
            </a:r>
            <a:r>
              <a:rPr lang="en-US" sz="3600" b="1">
                <a:latin typeface="Calibri" pitchFamily="34" charset="0"/>
                <a:cs typeface="Calibri" pitchFamily="34" charset="0"/>
              </a:rPr>
              <a:t>Mg</a:t>
            </a:r>
            <a:r>
              <a:rPr lang="ru-RU" sz="3600" b="1" baseline="30000">
                <a:latin typeface="Calibri" pitchFamily="34" charset="0"/>
                <a:cs typeface="Calibri" pitchFamily="34" charset="0"/>
              </a:rPr>
              <a:t>2+</a:t>
            </a:r>
            <a:r>
              <a:rPr lang="ru-RU" sz="3600" b="1">
                <a:latin typeface="Calibri" pitchFamily="34" charset="0"/>
                <a:cs typeface="Calibri" pitchFamily="34" charset="0"/>
              </a:rPr>
              <a:t>       +  </a:t>
            </a:r>
            <a:r>
              <a:rPr lang="en-US" sz="4000" b="1">
                <a:latin typeface="Calibri" pitchFamily="34" charset="0"/>
                <a:cs typeface="Calibri" pitchFamily="34" charset="0"/>
              </a:rPr>
              <a:t>H</a:t>
            </a:r>
            <a:r>
              <a:rPr lang="en-US" sz="4000" b="1" baseline="-30000">
                <a:latin typeface="Calibri" pitchFamily="34" charset="0"/>
                <a:cs typeface="Calibri" pitchFamily="34" charset="0"/>
              </a:rPr>
              <a:t>2</a:t>
            </a:r>
            <a:r>
              <a:rPr lang="en-US" sz="4000" b="1">
                <a:latin typeface="Calibri" pitchFamily="34" charset="0"/>
                <a:cs typeface="Calibri" pitchFamily="34" charset="0"/>
              </a:rPr>
              <a:t>O</a:t>
            </a:r>
            <a:r>
              <a:rPr lang="ru-RU" sz="4000" b="1">
                <a:latin typeface="Calibri" pitchFamily="34" charset="0"/>
                <a:cs typeface="Calibri" pitchFamily="34" charset="0"/>
              </a:rPr>
              <a:t> </a:t>
            </a:r>
            <a:endParaRPr lang="ru-RU" sz="3600" b="1"/>
          </a:p>
          <a:p>
            <a:r>
              <a:rPr lang="ru-RU" sz="3600" b="1">
                <a:latin typeface="Calibri" pitchFamily="34" charset="0"/>
                <a:cs typeface="Calibri" pitchFamily="34" charset="0"/>
              </a:rPr>
              <a:t> </a:t>
            </a:r>
            <a:endParaRPr lang="ru-RU" sz="3200" b="1"/>
          </a:p>
          <a:p>
            <a:endParaRPr lang="ru-RU" sz="3200" b="1" i="1"/>
          </a:p>
          <a:p>
            <a:endParaRPr lang="ru-RU" sz="3200" i="1"/>
          </a:p>
          <a:p>
            <a:endParaRPr lang="ru-RU" sz="3200" i="1"/>
          </a:p>
          <a:p>
            <a:r>
              <a:rPr lang="en-US" sz="3200" i="1"/>
              <a:t>  </a:t>
            </a:r>
            <a:endParaRPr lang="ru-RU" sz="3200" i="1"/>
          </a:p>
        </p:txBody>
      </p:sp>
      <p:sp>
        <p:nvSpPr>
          <p:cNvPr id="3" name="Прямоугольник 2"/>
          <p:cNvSpPr/>
          <p:nvPr/>
        </p:nvSpPr>
        <p:spPr>
          <a:xfrm>
            <a:off x="0" y="857250"/>
            <a:ext cx="6572250" cy="2071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1"/>
          <p:cNvSpPr txBox="1">
            <a:spLocks noChangeArrowheads="1"/>
          </p:cNvSpPr>
          <p:nvPr/>
        </p:nvSpPr>
        <p:spPr bwMode="auto">
          <a:xfrm>
            <a:off x="0" y="0"/>
            <a:ext cx="9144000" cy="846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Доказательство характера оксида</a:t>
            </a:r>
            <a:r>
              <a:rPr lang="en-US" sz="3200" b="1"/>
              <a:t> </a:t>
            </a:r>
            <a:r>
              <a:rPr lang="ru-RU" sz="3200" b="1"/>
              <a:t/>
            </a:r>
            <a:br>
              <a:rPr lang="ru-RU" sz="3200" b="1"/>
            </a:br>
            <a:r>
              <a:rPr lang="en-US" sz="3200" b="1"/>
              <a:t>Na</a:t>
            </a:r>
            <a:r>
              <a:rPr lang="en-US" sz="2000" b="1"/>
              <a:t>2</a:t>
            </a:r>
            <a:r>
              <a:rPr lang="en-US" sz="3200" b="1"/>
              <a:t>O – </a:t>
            </a:r>
            <a:r>
              <a:rPr lang="ru-RU" sz="3200" b="1" u="sng"/>
              <a:t>основный</a:t>
            </a:r>
            <a:r>
              <a:rPr lang="ru-RU" sz="3200" b="1"/>
              <a:t> оксид</a:t>
            </a:r>
            <a:br>
              <a:rPr lang="ru-RU" sz="3200" b="1"/>
            </a:br>
            <a:r>
              <a:rPr lang="ru-RU" sz="3200" b="1"/>
              <a:t>1) по генетической связи  ему соответствует</a:t>
            </a:r>
            <a:r>
              <a:rPr lang="ru-RU" sz="3200" b="1" u="sng"/>
              <a:t> основание</a:t>
            </a:r>
            <a:r>
              <a:rPr lang="ru-RU" sz="3200" u="sng"/>
              <a:t> </a:t>
            </a:r>
            <a:endParaRPr lang="en-US" sz="3200" u="sng"/>
          </a:p>
          <a:p>
            <a:r>
              <a:rPr lang="en-US" sz="3200"/>
              <a:t>Na</a:t>
            </a:r>
            <a:r>
              <a:rPr lang="en-US" sz="2000"/>
              <a:t>2</a:t>
            </a:r>
            <a:r>
              <a:rPr lang="en-US" sz="3200"/>
              <a:t>O  + H</a:t>
            </a:r>
            <a:r>
              <a:rPr lang="en-US" sz="2000"/>
              <a:t>2</a:t>
            </a:r>
            <a:r>
              <a:rPr lang="en-US" sz="3200"/>
              <a:t>O  = 2NaOH</a:t>
            </a:r>
          </a:p>
          <a:p>
            <a:endParaRPr lang="en-US" sz="3200"/>
          </a:p>
          <a:p>
            <a:r>
              <a:rPr lang="en-US" sz="3200" b="1"/>
              <a:t>2) C</a:t>
            </a:r>
            <a:r>
              <a:rPr lang="ru-RU" sz="3200" b="1"/>
              <a:t>олеобразование – с кислотой</a:t>
            </a:r>
          </a:p>
          <a:p>
            <a:r>
              <a:rPr lang="en-US" sz="3200"/>
              <a:t>Na</a:t>
            </a:r>
            <a:r>
              <a:rPr lang="en-US" sz="2000"/>
              <a:t>2</a:t>
            </a:r>
            <a:r>
              <a:rPr lang="en-US" sz="3200"/>
              <a:t>O</a:t>
            </a:r>
            <a:r>
              <a:rPr lang="ru-RU" sz="3200"/>
              <a:t>  +  2НС</a:t>
            </a:r>
            <a:r>
              <a:rPr lang="en-US" sz="3200"/>
              <a:t>l  =  2NaCl  + H</a:t>
            </a:r>
            <a:r>
              <a:rPr lang="en-US" sz="2000"/>
              <a:t>2</a:t>
            </a:r>
            <a:r>
              <a:rPr lang="en-US" sz="3200"/>
              <a:t>O </a:t>
            </a:r>
            <a:endParaRPr lang="en-US" sz="3200" b="1"/>
          </a:p>
          <a:p>
            <a:r>
              <a:rPr lang="en-US" sz="3200" b="1"/>
              <a:t>3) C </a:t>
            </a:r>
            <a:r>
              <a:rPr lang="ru-RU" sz="3200" b="1"/>
              <a:t>кислотным оксидом- любое из трёх уравнений</a:t>
            </a:r>
          </a:p>
          <a:p>
            <a:endParaRPr lang="ru-RU" sz="3200" b="1"/>
          </a:p>
          <a:p>
            <a:r>
              <a:rPr lang="en-US" sz="3200"/>
              <a:t>Na</a:t>
            </a:r>
            <a:r>
              <a:rPr lang="en-US" sz="2000"/>
              <a:t>2</a:t>
            </a:r>
            <a:r>
              <a:rPr lang="en-US" sz="3200"/>
              <a:t>O</a:t>
            </a:r>
            <a:r>
              <a:rPr lang="ru-RU" sz="3200"/>
              <a:t>  +</a:t>
            </a:r>
            <a:r>
              <a:rPr lang="en-US" sz="3200"/>
              <a:t>N</a:t>
            </a:r>
            <a:r>
              <a:rPr lang="en-US" sz="2000"/>
              <a:t>2</a:t>
            </a:r>
            <a:r>
              <a:rPr lang="en-US" sz="3200"/>
              <a:t>O</a:t>
            </a:r>
            <a:r>
              <a:rPr lang="en-US" sz="2400"/>
              <a:t>5   =  </a:t>
            </a:r>
            <a:r>
              <a:rPr lang="en-US" sz="3200"/>
              <a:t>2 NaNO</a:t>
            </a:r>
            <a:r>
              <a:rPr lang="en-US" sz="2400"/>
              <a:t>3</a:t>
            </a:r>
          </a:p>
          <a:p>
            <a:r>
              <a:rPr lang="en-US" sz="3200"/>
              <a:t>Na</a:t>
            </a:r>
            <a:r>
              <a:rPr lang="en-US" sz="2000"/>
              <a:t>2</a:t>
            </a:r>
            <a:r>
              <a:rPr lang="en-US" sz="3200"/>
              <a:t>O  + CO</a:t>
            </a:r>
            <a:r>
              <a:rPr lang="en-US" sz="2400"/>
              <a:t>2  = </a:t>
            </a:r>
            <a:r>
              <a:rPr lang="en-US" sz="3200"/>
              <a:t>Na</a:t>
            </a:r>
            <a:r>
              <a:rPr lang="en-US" sz="2000"/>
              <a:t>2</a:t>
            </a:r>
            <a:r>
              <a:rPr lang="en-US" sz="3200"/>
              <a:t>CO</a:t>
            </a:r>
            <a:r>
              <a:rPr lang="en-US" sz="2400"/>
              <a:t>3   </a:t>
            </a:r>
            <a:r>
              <a:rPr lang="en-US" sz="3200"/>
              <a:t>Na</a:t>
            </a:r>
            <a:r>
              <a:rPr lang="en-US" sz="2000"/>
              <a:t>2</a:t>
            </a:r>
            <a:r>
              <a:rPr lang="en-US" sz="3200"/>
              <a:t>O  + SO</a:t>
            </a:r>
            <a:r>
              <a:rPr lang="en-US" sz="2400"/>
              <a:t>2</a:t>
            </a:r>
            <a:r>
              <a:rPr lang="en-US" sz="3200"/>
              <a:t>  = Na</a:t>
            </a:r>
            <a:r>
              <a:rPr lang="en-US" sz="2000"/>
              <a:t>2</a:t>
            </a:r>
            <a:r>
              <a:rPr lang="en-US" sz="3200"/>
              <a:t>SO</a:t>
            </a:r>
            <a:r>
              <a:rPr lang="en-US" sz="2400"/>
              <a:t>3</a:t>
            </a:r>
            <a:r>
              <a:rPr lang="en-US" sz="3200"/>
              <a:t>  </a:t>
            </a:r>
            <a:r>
              <a:rPr lang="en-US" sz="2400"/>
              <a:t> </a:t>
            </a:r>
            <a:endParaRPr lang="en-US" sz="3200"/>
          </a:p>
          <a:p>
            <a:endParaRPr lang="ru-RU" sz="3200" b="1"/>
          </a:p>
          <a:p>
            <a:endParaRPr lang="ru-RU" sz="3200" b="1"/>
          </a:p>
          <a:p>
            <a:endParaRPr lang="ru-RU" sz="3200" b="1"/>
          </a:p>
          <a:p>
            <a:endParaRPr lang="ru-RU" sz="3200" u="sng"/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0" y="2060575"/>
            <a:ext cx="5076825" cy="647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2124075" y="4941888"/>
            <a:ext cx="215900" cy="6429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5300663"/>
            <a:ext cx="9144000" cy="13604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Прямоугольник 3"/>
          <p:cNvSpPr>
            <a:spLocks noChangeArrowheads="1"/>
          </p:cNvSpPr>
          <p:nvPr/>
        </p:nvSpPr>
        <p:spPr bwMode="auto">
          <a:xfrm>
            <a:off x="214313" y="285750"/>
            <a:ext cx="8429625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/>
              <a:t>Так нельзя писать! </a:t>
            </a:r>
            <a:br>
              <a:rPr lang="ru-RU" sz="4000"/>
            </a:br>
            <a:r>
              <a:rPr lang="ru-RU" sz="4000"/>
              <a:t>Правило Матроскина! </a:t>
            </a:r>
            <a:r>
              <a:rPr lang="ru-RU" sz="4000">
                <a:solidFill>
                  <a:srgbClr val="FF0000"/>
                </a:solidFill>
              </a:rPr>
              <a:t>Красное</a:t>
            </a:r>
            <a:r>
              <a:rPr lang="ru-RU" sz="4000"/>
              <a:t> - на второе место!</a:t>
            </a:r>
            <a:br>
              <a:rPr lang="ru-RU" sz="4000"/>
            </a:br>
            <a:r>
              <a:rPr lang="en-US" sz="4000">
                <a:solidFill>
                  <a:srgbClr val="FF0000"/>
                </a:solidFill>
              </a:rPr>
              <a:t>SO</a:t>
            </a:r>
            <a:r>
              <a:rPr lang="ru-RU" sz="2800">
                <a:solidFill>
                  <a:srgbClr val="FF0000"/>
                </a:solidFill>
              </a:rPr>
              <a:t>2</a:t>
            </a:r>
            <a:r>
              <a:rPr lang="en-US" sz="4000">
                <a:solidFill>
                  <a:srgbClr val="FF0000"/>
                </a:solidFill>
              </a:rPr>
              <a:t> </a:t>
            </a:r>
            <a:r>
              <a:rPr lang="en-US" sz="4000"/>
              <a:t>+ 2H</a:t>
            </a:r>
            <a:r>
              <a:rPr lang="en-US" sz="2800"/>
              <a:t>2</a:t>
            </a:r>
            <a:r>
              <a:rPr lang="en-US" sz="4000"/>
              <a:t>O ≠S(OH)</a:t>
            </a:r>
            <a:r>
              <a:rPr lang="en-US" sz="2800"/>
              <a:t>4</a:t>
            </a:r>
          </a:p>
          <a:p>
            <a:r>
              <a:rPr lang="en-US" sz="4000">
                <a:solidFill>
                  <a:srgbClr val="FF0000"/>
                </a:solidFill>
              </a:rPr>
              <a:t>SO</a:t>
            </a:r>
            <a:r>
              <a:rPr lang="en-US" sz="2800">
                <a:solidFill>
                  <a:srgbClr val="FF0000"/>
                </a:solidFill>
              </a:rPr>
              <a:t>2</a:t>
            </a:r>
            <a:r>
              <a:rPr lang="en-US" sz="3200"/>
              <a:t>  + </a:t>
            </a:r>
            <a:r>
              <a:rPr lang="en-US" sz="3600"/>
              <a:t> 4NaOH ≠ </a:t>
            </a:r>
            <a:r>
              <a:rPr lang="en-US" sz="4000"/>
              <a:t>S(OH)</a:t>
            </a:r>
            <a:r>
              <a:rPr lang="en-US" sz="2800"/>
              <a:t>4  + </a:t>
            </a:r>
            <a:r>
              <a:rPr lang="en-US" sz="3600"/>
              <a:t>2Na</a:t>
            </a:r>
            <a:r>
              <a:rPr lang="en-US" sz="2800"/>
              <a:t>2</a:t>
            </a:r>
            <a:r>
              <a:rPr lang="en-US" sz="3600"/>
              <a:t>O</a:t>
            </a:r>
          </a:p>
          <a:p>
            <a:endParaRPr lang="en-US" sz="3600"/>
          </a:p>
          <a:p>
            <a:r>
              <a:rPr lang="ru-RU" sz="3600"/>
              <a:t>Стр. 171</a:t>
            </a:r>
            <a:endParaRPr lang="en-US" sz="4000"/>
          </a:p>
          <a:p>
            <a:endParaRPr lang="ru-RU" sz="4000"/>
          </a:p>
        </p:txBody>
      </p:sp>
      <p:sp>
        <p:nvSpPr>
          <p:cNvPr id="33795" name="TextBox 3"/>
          <p:cNvSpPr txBox="1">
            <a:spLocks noChangeArrowheads="1"/>
          </p:cNvSpPr>
          <p:nvPr/>
        </p:nvSpPr>
        <p:spPr bwMode="auto">
          <a:xfrm>
            <a:off x="6804025" y="3789363"/>
            <a:ext cx="2124075" cy="25844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4"/>
          <p:cNvSpPr txBox="1">
            <a:spLocks noChangeArrowheads="1"/>
          </p:cNvSpPr>
          <p:nvPr/>
        </p:nvSpPr>
        <p:spPr bwMode="auto">
          <a:xfrm>
            <a:off x="0" y="0"/>
            <a:ext cx="8715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/>
              <a:t>        Перед вами два оксида: </a:t>
            </a:r>
          </a:p>
          <a:p>
            <a:pPr algn="ctr"/>
            <a:r>
              <a:rPr lang="ru-RU" sz="4000" b="1"/>
              <a:t>         Р</a:t>
            </a:r>
            <a:r>
              <a:rPr lang="ru-RU" sz="3200" b="1"/>
              <a:t>2</a:t>
            </a:r>
            <a:r>
              <a:rPr lang="ru-RU" sz="4000" b="1"/>
              <a:t>О</a:t>
            </a:r>
            <a:r>
              <a:rPr lang="ru-RU" sz="3200" b="1"/>
              <a:t>5 </a:t>
            </a:r>
            <a:r>
              <a:rPr lang="ru-RU" sz="4000" b="1"/>
              <a:t>и СаО. Где какой?</a:t>
            </a:r>
          </a:p>
        </p:txBody>
      </p:sp>
      <p:pic>
        <p:nvPicPr>
          <p:cNvPr id="5123" name="Picture 2" descr="http://im3-tub-ru.yandex.net/i?id=628304802-3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71688"/>
            <a:ext cx="4643438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2" descr="http://im3-tub-ru.yandex.net/i?id=628304802-3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2071688"/>
            <a:ext cx="4643437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4"/>
          <p:cNvSpPr txBox="1">
            <a:spLocks noChangeArrowheads="1"/>
          </p:cNvSpPr>
          <p:nvPr/>
        </p:nvSpPr>
        <p:spPr bwMode="auto">
          <a:xfrm>
            <a:off x="0" y="500063"/>
            <a:ext cx="8715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/>
              <a:t>Как определить характер оксида?</a:t>
            </a:r>
          </a:p>
        </p:txBody>
      </p:sp>
      <p:pic>
        <p:nvPicPr>
          <p:cNvPr id="6147" name="Picture 2" descr="http://im3-tub-ru.yandex.net/i?id=628304802-3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25"/>
            <a:ext cx="4643438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4"/>
          <p:cNvSpPr>
            <a:spLocks noChangeArrowheads="1"/>
          </p:cNvSpPr>
          <p:nvPr/>
        </p:nvSpPr>
        <p:spPr bwMode="auto">
          <a:xfrm>
            <a:off x="4411663" y="3244850"/>
            <a:ext cx="3206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+</a:t>
            </a:r>
            <a:endParaRPr lang="ru-RU"/>
          </a:p>
        </p:txBody>
      </p:sp>
      <p:sp>
        <p:nvSpPr>
          <p:cNvPr id="6149" name="Прямоугольник 5"/>
          <p:cNvSpPr>
            <a:spLocks noChangeArrowheads="1"/>
          </p:cNvSpPr>
          <p:nvPr/>
        </p:nvSpPr>
        <p:spPr bwMode="auto">
          <a:xfrm>
            <a:off x="4411663" y="3244850"/>
            <a:ext cx="3206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+</a:t>
            </a:r>
            <a:endParaRPr lang="ru-RU"/>
          </a:p>
        </p:txBody>
      </p:sp>
      <p:pic>
        <p:nvPicPr>
          <p:cNvPr id="6150" name="Picture 2" descr="http://im3-tub-ru.yandex.net/i?id=628304802-3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1571625"/>
            <a:ext cx="4643437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813" y="1928813"/>
            <a:ext cx="2286000" cy="8572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Основные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5000" y="1928813"/>
            <a:ext cx="2286000" cy="85725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/>
              <a:t>НемеО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15000" y="1928813"/>
            <a:ext cx="2438400" cy="100965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/>
              <a:t>НемеО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857875" y="3857625"/>
            <a:ext cx="2286000" cy="85725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Кислоты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928688" y="3857625"/>
            <a:ext cx="2286000" cy="8572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Основания</a:t>
            </a:r>
          </a:p>
        </p:txBody>
      </p:sp>
      <p:sp>
        <p:nvSpPr>
          <p:cNvPr id="26" name="Овал 25"/>
          <p:cNvSpPr/>
          <p:nvPr/>
        </p:nvSpPr>
        <p:spPr>
          <a:xfrm flipH="1">
            <a:off x="3929063" y="3571875"/>
            <a:ext cx="1071562" cy="857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76" name="TextBox 26"/>
          <p:cNvSpPr txBox="1">
            <a:spLocks noChangeArrowheads="1"/>
          </p:cNvSpPr>
          <p:nvPr/>
        </p:nvSpPr>
        <p:spPr bwMode="auto">
          <a:xfrm>
            <a:off x="4000500" y="3143250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Calibri" pitchFamily="34" charset="0"/>
              </a:rPr>
              <a:t>  </a:t>
            </a:r>
            <a:r>
              <a:rPr lang="ru-RU" sz="2800" b="1">
                <a:solidFill>
                  <a:schemeClr val="bg1"/>
                </a:solidFill>
                <a:latin typeface="Calibri" pitchFamily="34" charset="0"/>
              </a:rPr>
              <a:t>НО</a:t>
            </a:r>
            <a:endParaRPr lang="ru-RU" b="1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29" name="Прямая со стрелкой 28"/>
          <p:cNvCxnSpPr>
            <a:stCxn id="10" idx="2"/>
          </p:cNvCxnSpPr>
          <p:nvPr/>
        </p:nvCxnSpPr>
        <p:spPr>
          <a:xfrm rot="5400000">
            <a:off x="6543675" y="3324226"/>
            <a:ext cx="776287" cy="47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5400000">
            <a:off x="1462881" y="3321844"/>
            <a:ext cx="93027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143750" y="3143250"/>
            <a:ext cx="1714500" cy="46196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+mn-cs"/>
              </a:rPr>
              <a:t>Кроме </a:t>
            </a:r>
            <a:r>
              <a:rPr lang="en-US" sz="2400" b="1" dirty="0">
                <a:latin typeface="+mn-lt"/>
                <a:cs typeface="+mn-cs"/>
              </a:rPr>
              <a:t>SiO</a:t>
            </a:r>
            <a:r>
              <a:rPr lang="en-US" sz="1400" b="1" dirty="0">
                <a:latin typeface="+mn-lt"/>
                <a:cs typeface="+mn-cs"/>
              </a:rPr>
              <a:t>2</a:t>
            </a:r>
            <a:endParaRPr lang="ru-RU" sz="2400" b="1" dirty="0">
              <a:latin typeface="+mn-lt"/>
              <a:cs typeface="+mn-cs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715000" y="1928813"/>
            <a:ext cx="2428875" cy="107156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Кислотные</a:t>
            </a:r>
          </a:p>
        </p:txBody>
      </p:sp>
      <p:sp>
        <p:nvSpPr>
          <p:cNvPr id="7181" name="TextBox 35"/>
          <p:cNvSpPr txBox="1">
            <a:spLocks noChangeArrowheads="1"/>
          </p:cNvSpPr>
          <p:nvPr/>
        </p:nvSpPr>
        <p:spPr bwMode="auto">
          <a:xfrm>
            <a:off x="4071938" y="3786188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Calibri" pitchFamily="34" charset="0"/>
              </a:rPr>
              <a:t>H</a:t>
            </a:r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2</a:t>
            </a:r>
            <a:r>
              <a:rPr lang="en-US" sz="2800" b="1">
                <a:solidFill>
                  <a:schemeClr val="bg1"/>
                </a:solidFill>
                <a:latin typeface="Calibri" pitchFamily="34" charset="0"/>
              </a:rPr>
              <a:t>O</a:t>
            </a:r>
            <a:endParaRPr lang="ru-RU" sz="28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2143125" y="3286125"/>
            <a:ext cx="1000125" cy="3571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1"/>
                </a:solidFill>
              </a:rPr>
              <a:t>10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183" name="TextBox 55"/>
          <p:cNvSpPr txBox="1">
            <a:spLocks noChangeArrowheads="1"/>
          </p:cNvSpPr>
          <p:nvPr/>
        </p:nvSpPr>
        <p:spPr bwMode="auto">
          <a:xfrm>
            <a:off x="1571625" y="2928938"/>
            <a:ext cx="357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Calibri" pitchFamily="34" charset="0"/>
              </a:rPr>
              <a:t>1</a:t>
            </a:r>
            <a:endParaRPr lang="ru-RU" sz="2400" b="1">
              <a:latin typeface="Calibri" pitchFamily="34" charset="0"/>
            </a:endParaRPr>
          </a:p>
        </p:txBody>
      </p:sp>
      <p:sp>
        <p:nvSpPr>
          <p:cNvPr id="7184" name="TextBox 57"/>
          <p:cNvSpPr txBox="1">
            <a:spLocks noChangeArrowheads="1"/>
          </p:cNvSpPr>
          <p:nvPr/>
        </p:nvSpPr>
        <p:spPr bwMode="auto">
          <a:xfrm>
            <a:off x="6429375" y="3071813"/>
            <a:ext cx="500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alibri" pitchFamily="34" charset="0"/>
              </a:rPr>
              <a:t>1</a:t>
            </a:r>
            <a:endParaRPr lang="ru-RU" sz="24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185" name="Заголовок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Как определить характер оксида-</a:t>
            </a:r>
            <a:br>
              <a:rPr lang="ru-RU" smtClean="0"/>
            </a:br>
            <a:r>
              <a:rPr lang="ru-RU" smtClean="0"/>
              <a:t>просто добавь воды!!!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0" y="5072063"/>
            <a:ext cx="9144000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   индикатор к раствору щелочи или кислоты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5" grpId="0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285728"/>
          <a:ext cx="914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286250" y="3357563"/>
            <a:ext cx="2000250" cy="461962"/>
          </a:xfrm>
          <a:prstGeom prst="rect">
            <a:avLst/>
          </a:prstGeom>
          <a:solidFill>
            <a:srgbClr val="FF0000"/>
          </a:solidFill>
          <a:ln w="12700">
            <a:solidFill>
              <a:srgbClr val="0070C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latin typeface="Arial" charset="0"/>
                <a:cs typeface="Arial" charset="0"/>
              </a:rPr>
              <a:t>кислотные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000250" y="3143250"/>
            <a:ext cx="30718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Соединительная линия уступом 9"/>
          <p:cNvCxnSpPr/>
          <p:nvPr/>
        </p:nvCxnSpPr>
        <p:spPr>
          <a:xfrm rot="16200000" flipH="1">
            <a:off x="4964907" y="3250406"/>
            <a:ext cx="285750" cy="7143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"/>
          <p:cNvSpPr txBox="1">
            <a:spLocks noChangeArrowheads="1"/>
          </p:cNvSpPr>
          <p:nvPr/>
        </p:nvSpPr>
        <p:spPr bwMode="auto">
          <a:xfrm>
            <a:off x="0" y="357188"/>
            <a:ext cx="9144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/>
              <a:t>Классификация оксидов  Э</a:t>
            </a:r>
            <a:r>
              <a:rPr lang="ru-RU" sz="2800" b="1"/>
              <a:t>х</a:t>
            </a:r>
            <a:r>
              <a:rPr lang="ru-RU" sz="3600" b="1"/>
              <a:t>О</a:t>
            </a:r>
            <a:r>
              <a:rPr lang="ru-RU" sz="2800" b="1"/>
              <a:t>у</a:t>
            </a:r>
            <a:r>
              <a:rPr lang="en-US" sz="2800" b="1"/>
              <a:t/>
            </a:r>
            <a:br>
              <a:rPr lang="en-US" sz="2800" b="1"/>
            </a:br>
            <a:r>
              <a:rPr lang="en-US" b="1"/>
              <a:t>c</a:t>
            </a:r>
            <a:r>
              <a:rPr lang="ru-RU" b="1"/>
              <a:t>тр.</a:t>
            </a:r>
            <a:r>
              <a:rPr lang="en-US" b="1"/>
              <a:t>164</a:t>
            </a:r>
            <a:r>
              <a:rPr lang="ru-RU" b="1"/>
              <a:t>-165,168-169</a:t>
            </a:r>
            <a:endParaRPr lang="ru-RU" sz="3600" b="1"/>
          </a:p>
          <a:p>
            <a:pPr algn="ctr"/>
            <a:endParaRPr lang="ru-RU" sz="3200" b="1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428750"/>
          <a:ext cx="9144032" cy="492920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86050"/>
                <a:gridCol w="2075068"/>
                <a:gridCol w="2249188"/>
                <a:gridCol w="2033726"/>
              </a:tblGrid>
              <a:tr h="95297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Несолеобразующие</a:t>
                      </a:r>
                      <a:r>
                        <a:rPr lang="ru-RU" sz="2000" dirty="0" smtClean="0"/>
                        <a:t>-</a:t>
                      </a:r>
                      <a:br>
                        <a:rPr lang="ru-RU" sz="2000" dirty="0" smtClean="0"/>
                      </a:br>
                      <a:r>
                        <a:rPr lang="ru-RU" sz="1800" baseline="0" dirty="0" smtClean="0"/>
                        <a:t> не образуют солей</a:t>
                      </a:r>
                      <a:endParaRPr lang="ru-RU" sz="18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ru-RU" sz="2800" b="1" dirty="0" smtClean="0"/>
                        <a:t>Солеобразующие- </a:t>
                      </a:r>
                      <a:r>
                        <a:rPr lang="ru-RU" sz="2000" b="1" dirty="0" smtClean="0"/>
                        <a:t>взаимодействуют с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кисло- </a:t>
                      </a:r>
                      <a:r>
                        <a:rPr lang="ru-RU" sz="2000" b="1" dirty="0" err="1" smtClean="0">
                          <a:solidFill>
                            <a:srgbClr val="FF0000"/>
                          </a:solidFill>
                        </a:rPr>
                        <a:t>тами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2000" b="1" dirty="0" smtClean="0"/>
                        <a:t>или со щелочами с образованием </a:t>
                      </a:r>
                      <a:r>
                        <a:rPr lang="ru-RU" sz="2400" b="1" dirty="0" smtClean="0"/>
                        <a:t>солей</a:t>
                      </a:r>
                      <a:r>
                        <a:rPr lang="ru-RU" sz="2000" b="1" dirty="0" smtClean="0"/>
                        <a:t> и воды</a:t>
                      </a:r>
                      <a:endParaRPr lang="ru-RU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864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СО  </a:t>
                      </a:r>
                      <a:r>
                        <a:rPr lang="en-US" sz="2800" b="1" dirty="0" smtClean="0"/>
                        <a:t>NO  N</a:t>
                      </a:r>
                      <a:r>
                        <a:rPr lang="en-US" sz="2000" b="1" dirty="0" smtClean="0"/>
                        <a:t>2</a:t>
                      </a:r>
                      <a:r>
                        <a:rPr lang="en-US" sz="2800" b="1" dirty="0" smtClean="0"/>
                        <a:t>O  </a:t>
                      </a:r>
                      <a:r>
                        <a:rPr lang="en-US" sz="2800" b="1" dirty="0" err="1" smtClean="0"/>
                        <a:t>SiO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Основные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err="1" smtClean="0">
                          <a:solidFill>
                            <a:schemeClr val="bg1"/>
                          </a:solidFill>
                        </a:rPr>
                        <a:t>Амфотерные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Кислотные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55864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(только </a:t>
                      </a:r>
                      <a:r>
                        <a:rPr lang="ru-RU" sz="2800" b="1" dirty="0" err="1" smtClean="0"/>
                        <a:t>Неме</a:t>
                      </a:r>
                      <a:r>
                        <a:rPr lang="ru-RU" sz="2800" b="1" dirty="0" smtClean="0"/>
                        <a:t>)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err="1" smtClean="0">
                          <a:solidFill>
                            <a:schemeClr val="bg1"/>
                          </a:solidFill>
                        </a:rPr>
                        <a:t>Ме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B w="127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err="1" smtClean="0">
                          <a:solidFill>
                            <a:schemeClr val="bg1"/>
                          </a:solidFill>
                        </a:rPr>
                        <a:t>Ме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B w="12700" cmpd="sng"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err="1" smtClean="0">
                          <a:solidFill>
                            <a:schemeClr val="bg1"/>
                          </a:solidFill>
                        </a:rPr>
                        <a:t>Неме</a:t>
                      </a:r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ru-RU" sz="2800" b="1" dirty="0" err="1" smtClean="0">
                          <a:solidFill>
                            <a:schemeClr val="bg1"/>
                          </a:solidFill>
                        </a:rPr>
                        <a:t>Ме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B w="12700" cmpd="sng">
                      <a:noFill/>
                    </a:lnB>
                    <a:solidFill>
                      <a:srgbClr val="FF0000"/>
                    </a:solidFill>
                  </a:tcPr>
                </a:tc>
              </a:tr>
              <a:tr h="2858937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не растворяются в воде, </a:t>
                      </a:r>
                    </a:p>
                    <a:p>
                      <a:pPr algn="l"/>
                      <a:r>
                        <a:rPr lang="ru-RU" sz="2400" b="1" dirty="0" smtClean="0"/>
                        <a:t>не</a:t>
                      </a:r>
                      <a:r>
                        <a:rPr lang="ru-RU" sz="2400" dirty="0" smtClean="0"/>
                        <a:t> </a:t>
                      </a:r>
                      <a:r>
                        <a:rPr lang="ru-RU" sz="2000" b="1" dirty="0" smtClean="0"/>
                        <a:t>взаимодействуют</a:t>
                      </a:r>
                      <a:r>
                        <a:rPr lang="ru-RU" sz="2400" b="1" baseline="0" dirty="0" smtClean="0"/>
                        <a:t> </a:t>
                      </a:r>
                      <a:br>
                        <a:rPr lang="ru-RU" sz="2400" b="1" baseline="0" dirty="0" smtClean="0"/>
                      </a:br>
                      <a:r>
                        <a:rPr lang="ru-RU" sz="2400" baseline="0" dirty="0" smtClean="0"/>
                        <a:t>ни с кислотами, </a:t>
                      </a:r>
                      <a:br>
                        <a:rPr lang="ru-RU" sz="2400" baseline="0" dirty="0" smtClean="0"/>
                      </a:br>
                      <a:r>
                        <a:rPr lang="ru-RU" sz="2400" baseline="0" dirty="0" smtClean="0"/>
                        <a:t>ни с основаниями </a:t>
                      </a:r>
                      <a:br>
                        <a:rPr lang="ru-RU" sz="2400" baseline="0" dirty="0" smtClean="0"/>
                      </a:br>
                      <a:endParaRPr lang="ru-RU" sz="2400" b="1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</a:rPr>
                        <a:t>Взаимодейству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- ют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с кислотами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В качестве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</a:rPr>
                        <a:t>гидроксидов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им</a:t>
                      </a: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соответствуют основания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Взаимодействуют и с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кислотами </a:t>
                      </a: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и с основаниями</a:t>
                      </a:r>
                      <a:endParaRPr lang="ru-RU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Соответствующие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</a:rPr>
                        <a:t>гидроксиды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проявляют свойства и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кислот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, и оснований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</a:rPr>
                        <a:t>Взаимодейству-ют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 со щелочами .</a:t>
                      </a: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В качестве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</a:rPr>
                        <a:t>гидроксидов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им</a:t>
                      </a: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соответствуют </a:t>
                      </a: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кислоты</a:t>
                      </a:r>
                    </a:p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571480"/>
          <a:ext cx="9144000" cy="6286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5357813" y="3786188"/>
            <a:ext cx="3786187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СО  </a:t>
            </a:r>
            <a:r>
              <a:rPr lang="en-US" sz="3200" b="1"/>
              <a:t>NO </a:t>
            </a:r>
            <a:r>
              <a:rPr lang="ru-RU" sz="3200" b="1"/>
              <a:t/>
            </a:r>
            <a:br>
              <a:rPr lang="ru-RU" sz="3200" b="1"/>
            </a:br>
            <a:r>
              <a:rPr lang="en-US" sz="3200" b="1"/>
              <a:t> N</a:t>
            </a:r>
            <a:r>
              <a:rPr lang="en-US" sz="2000" b="1"/>
              <a:t>2</a:t>
            </a:r>
            <a:r>
              <a:rPr lang="en-US" sz="3200" b="1"/>
              <a:t>O  SiO</a:t>
            </a:r>
            <a:endParaRPr lang="ru-RU" sz="3200" b="1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1978</TotalTime>
  <Words>699</Words>
  <Application>Microsoft Office PowerPoint</Application>
  <PresentationFormat>Экран (4:3)</PresentationFormat>
  <Paragraphs>318</Paragraphs>
  <Slides>32</Slides>
  <Notes>3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7" baseType="lpstr">
      <vt:lpstr>Arial</vt:lpstr>
      <vt:lpstr>Calibri</vt:lpstr>
      <vt:lpstr>Angsana New</vt:lpstr>
      <vt:lpstr>Times New Roman</vt:lpstr>
      <vt:lpstr>Тема Office</vt:lpstr>
      <vt:lpstr>ОКСИДЫ</vt:lpstr>
      <vt:lpstr>Слайд 2</vt:lpstr>
      <vt:lpstr>Слайд 3</vt:lpstr>
      <vt:lpstr>Слайд 4</vt:lpstr>
      <vt:lpstr>Слайд 5</vt:lpstr>
      <vt:lpstr>Как определить характер оксида- просто добавь воды!!!</vt:lpstr>
      <vt:lpstr>Слайд 7</vt:lpstr>
      <vt:lpstr>Слайд 8</vt:lpstr>
      <vt:lpstr>Слайд 9</vt:lpstr>
      <vt:lpstr>Слайд 10</vt:lpstr>
      <vt:lpstr>Слайд 11</vt:lpstr>
      <vt:lpstr>Слайд 12</vt:lpstr>
      <vt:lpstr>Д\з  упр 1,2  стр 172 Проведите классификацию  оксидов, составьте формулы соответствующих гидроксидов (посмотреть на стр.170-71) Стр. 164,165,168,169 – определения оксидов На следующем слайде – решение домашнего задания Проверьте упр 1, если неверно, постарайтесь ПОНЯТЬ,ПЕРЕЧИТАТЬ стр. 170-171, посмотреть видео https://youtu.be/YAa9vbb_OHc         </vt:lpstr>
      <vt:lpstr>Слайд 14</vt:lpstr>
      <vt:lpstr>Слайд 15</vt:lpstr>
      <vt:lpstr>Слайд 16</vt:lpstr>
      <vt:lpstr>Слайд 17</vt:lpstr>
      <vt:lpstr>                            Химические свойства оксидов   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Windows User</cp:lastModifiedBy>
  <cp:revision>133</cp:revision>
  <dcterms:created xsi:type="dcterms:W3CDTF">2012-04-03T16:20:44Z</dcterms:created>
  <dcterms:modified xsi:type="dcterms:W3CDTF">2020-04-01T10:12:02Z</dcterms:modified>
</cp:coreProperties>
</file>