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2" r:id="rId4"/>
    <p:sldId id="263" r:id="rId5"/>
    <p:sldId id="264" r:id="rId6"/>
    <p:sldId id="278" r:id="rId7"/>
    <p:sldId id="259" r:id="rId8"/>
    <p:sldId id="277" r:id="rId9"/>
    <p:sldId id="260" r:id="rId10"/>
    <p:sldId id="283" r:id="rId11"/>
    <p:sldId id="279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4392488" cy="360040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5085184"/>
            <a:ext cx="2736304" cy="1152128"/>
          </a:xfrm>
        </p:spPr>
        <p:txBody>
          <a:bodyPr>
            <a:normAutofit/>
          </a:bodyPr>
          <a:lstStyle/>
          <a:p>
            <a:endParaRPr lang="ru-RU" sz="1400" dirty="0" smtClean="0">
              <a:solidFill>
                <a:schemeClr val="tx2"/>
              </a:solidFill>
            </a:endParaRPr>
          </a:p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</a:rPr>
              <a:t>Группа № 2 «Пчёлки»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4973538" cy="359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2204863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«Особенности организации предметно-развивающей среды для развития речи детей раннего возраста».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13" y="260649"/>
            <a:ext cx="1995731" cy="199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7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588365" cy="370527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900" dirty="0" smtClean="0"/>
              <a:t>           1.  Метод наблюдений лежит в основе всей системы обучения изобразительному искусству. Этот метод используем в нетрадиционном рисовании и в играх с водой. </a:t>
            </a:r>
          </a:p>
          <a:p>
            <a:endParaRPr lang="ru-RU" sz="2900" dirty="0" smtClean="0"/>
          </a:p>
          <a:p>
            <a:r>
              <a:rPr lang="ru-RU" sz="2900" dirty="0" smtClean="0"/>
              <a:t>2Конструктивный </a:t>
            </a:r>
            <a:r>
              <a:rPr lang="ru-RU" sz="2900" dirty="0"/>
              <a:t>– является наиболее простым и заключается в том, что</a:t>
            </a:r>
          </a:p>
          <a:p>
            <a:r>
              <a:rPr lang="ru-RU" sz="2900" dirty="0" smtClean="0"/>
              <a:t>изображаемый </a:t>
            </a:r>
            <a:r>
              <a:rPr lang="ru-RU" sz="2900" dirty="0"/>
              <a:t>предмет лепят из отдельных частей. Его чаще использую на</a:t>
            </a:r>
          </a:p>
          <a:p>
            <a:r>
              <a:rPr lang="ru-RU" sz="2900" dirty="0"/>
              <a:t>начальных этапах обучения, когда у детей еще нет навыка лепки.</a:t>
            </a:r>
          </a:p>
          <a:p>
            <a:r>
              <a:rPr lang="ru-RU" sz="2900" dirty="0" smtClean="0"/>
              <a:t>3.  Исследовательская, практическая  деятельность –используется в песочной терапии.</a:t>
            </a:r>
            <a:endParaRPr lang="ru-RU" sz="2900" dirty="0"/>
          </a:p>
          <a:p>
            <a:r>
              <a:rPr lang="ru-RU" sz="2900" dirty="0"/>
              <a:t>4</a:t>
            </a:r>
            <a:r>
              <a:rPr lang="ru-RU" sz="2900" dirty="0" smtClean="0"/>
              <a:t>.Словесный </a:t>
            </a:r>
            <a:r>
              <a:rPr lang="ru-RU" sz="2900" dirty="0"/>
              <a:t>метод:</a:t>
            </a:r>
          </a:p>
          <a:p>
            <a:r>
              <a:rPr lang="ru-RU" sz="2900" dirty="0"/>
              <a:t>• беседа, рассказ;</a:t>
            </a:r>
          </a:p>
          <a:p>
            <a:r>
              <a:rPr lang="ru-RU" sz="2900" dirty="0"/>
              <a:t>• объяснение, пояснение;</a:t>
            </a:r>
          </a:p>
          <a:p>
            <a:r>
              <a:rPr lang="ru-RU" sz="2900" dirty="0"/>
              <a:t>• вопросы;</a:t>
            </a:r>
          </a:p>
          <a:p>
            <a:r>
              <a:rPr lang="ru-RU" sz="2900" dirty="0"/>
              <a:t>• словесная инструкция;</a:t>
            </a:r>
          </a:p>
          <a:p>
            <a:r>
              <a:rPr lang="ru-RU" sz="2900" dirty="0"/>
              <a:t>5</a:t>
            </a:r>
            <a:r>
              <a:rPr lang="ru-RU" sz="2900" dirty="0" smtClean="0"/>
              <a:t>.Наглядный</a:t>
            </a:r>
            <a:r>
              <a:rPr lang="ru-RU" sz="2900" dirty="0"/>
              <a:t>:</a:t>
            </a:r>
          </a:p>
          <a:p>
            <a:r>
              <a:rPr lang="ru-RU" sz="2900" dirty="0"/>
              <a:t>• рассматривание наглядных пособий (</a:t>
            </a:r>
            <a:r>
              <a:rPr lang="ru-RU" sz="2900" dirty="0" smtClean="0"/>
              <a:t>картинки, </a:t>
            </a:r>
            <a:r>
              <a:rPr lang="ru-RU" sz="2900" dirty="0"/>
              <a:t>рисунки, </a:t>
            </a:r>
            <a:r>
              <a:rPr lang="ru-RU" sz="2900" dirty="0" smtClean="0"/>
              <a:t>игрушки);</a:t>
            </a:r>
            <a:endParaRPr lang="ru-RU" sz="2900" dirty="0"/>
          </a:p>
          <a:p>
            <a:r>
              <a:rPr lang="ru-RU" sz="2900" dirty="0"/>
              <a:t>• показ выполнения работы (частичный, полностью</a:t>
            </a:r>
            <a:r>
              <a:rPr lang="ru-RU" sz="2900" dirty="0" smtClean="0"/>
              <a:t>);</a:t>
            </a:r>
            <a:endParaRPr lang="ru-RU" sz="2900" dirty="0"/>
          </a:p>
          <a:p>
            <a:r>
              <a:rPr lang="ru-RU" sz="2900" dirty="0"/>
              <a:t>6</a:t>
            </a:r>
            <a:r>
              <a:rPr lang="ru-RU" sz="2900" dirty="0" smtClean="0"/>
              <a:t>. </a:t>
            </a:r>
            <a:r>
              <a:rPr lang="ru-RU" sz="2900" dirty="0"/>
              <a:t>Интеграция </a:t>
            </a:r>
            <a:r>
              <a:rPr lang="ru-RU" sz="2900" dirty="0" smtClean="0"/>
              <a:t> </a:t>
            </a:r>
            <a:r>
              <a:rPr lang="ru-RU" sz="2900" dirty="0"/>
              <a:t>с другими видами деятельности </a:t>
            </a:r>
            <a:r>
              <a:rPr lang="ru-RU" sz="2900" dirty="0" smtClean="0"/>
              <a:t>детей: развитием </a:t>
            </a:r>
            <a:r>
              <a:rPr lang="ru-RU" sz="2900" dirty="0"/>
              <a:t>речи;</a:t>
            </a:r>
          </a:p>
          <a:p>
            <a:r>
              <a:rPr lang="ru-RU" sz="2900" dirty="0"/>
              <a:t>• художественной литературой.</a:t>
            </a:r>
          </a:p>
          <a:p>
            <a:r>
              <a:rPr lang="ru-RU" sz="2900" dirty="0"/>
              <a:t> </a:t>
            </a:r>
            <a:r>
              <a:rPr lang="ru-RU" sz="2900" dirty="0" smtClean="0"/>
              <a:t> </a:t>
            </a:r>
            <a:r>
              <a:rPr lang="ru-RU" sz="2900" dirty="0"/>
              <a:t>• </a:t>
            </a:r>
            <a:r>
              <a:rPr lang="ru-RU" sz="2900" dirty="0" smtClean="0"/>
              <a:t>Игровые </a:t>
            </a:r>
            <a:r>
              <a:rPr lang="ru-RU" sz="2900" dirty="0"/>
              <a:t>приемы обучения</a:t>
            </a:r>
          </a:p>
          <a:p>
            <a:endParaRPr lang="ru-RU" sz="2900" dirty="0" smtClean="0"/>
          </a:p>
          <a:p>
            <a:endParaRPr lang="ru-RU" sz="2900" dirty="0"/>
          </a:p>
          <a:p>
            <a:endParaRPr lang="ru-RU" sz="2900" dirty="0"/>
          </a:p>
          <a:p>
            <a:endParaRPr lang="ru-RU" sz="2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Методы и приёмы: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1365839" cy="12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980728"/>
            <a:ext cx="8460928" cy="5361459"/>
          </a:xfrm>
        </p:spPr>
        <p:txBody>
          <a:bodyPr>
            <a:noAutofit/>
          </a:bodyPr>
          <a:lstStyle/>
          <a:p>
            <a:r>
              <a:rPr lang="ru-RU" sz="1100" b="1" i="1" dirty="0" smtClean="0"/>
              <a:t>                                                                         ПРОЕКТЫ ИНОВАЦИОННЫХ ТЕХНОЛОГИЙ :</a:t>
            </a:r>
          </a:p>
          <a:p>
            <a:r>
              <a:rPr lang="ru-RU" sz="1100" b="1" i="1" dirty="0" smtClean="0"/>
              <a:t>Нетрадиционное </a:t>
            </a:r>
            <a:r>
              <a:rPr lang="ru-RU" sz="1100" b="1" i="1" dirty="0"/>
              <a:t>рисование</a:t>
            </a:r>
            <a:r>
              <a:rPr lang="ru-RU" sz="1100" dirty="0"/>
              <a:t>-  </a:t>
            </a:r>
            <a:r>
              <a:rPr lang="ru-RU" sz="1100" dirty="0" smtClean="0"/>
              <a:t>Способствует снятию напряжения. Развивает мелкую моторику, что способствует развитию речи. </a:t>
            </a:r>
            <a:r>
              <a:rPr lang="ru-RU" sz="1100" dirty="0" err="1" smtClean="0"/>
              <a:t>Кляксография</a:t>
            </a:r>
            <a:r>
              <a:rPr lang="ru-RU" sz="1100" dirty="0"/>
              <a:t>, рисование штампами, трафаретами, пальцевая живопись, волшебный рисунок, рисование мелками, на воздушных шарах. Эти методы используются в раннем возрасте для активизации </a:t>
            </a:r>
            <a:r>
              <a:rPr lang="ru-RU" sz="1100" dirty="0" smtClean="0"/>
              <a:t>внимания. </a:t>
            </a:r>
            <a:endParaRPr lang="ru-RU" sz="1100" dirty="0"/>
          </a:p>
          <a:p>
            <a:r>
              <a:rPr lang="ru-RU" sz="1100" dirty="0"/>
              <a:t>Все эти  методы способствуют речевой и познавательной  активности, </a:t>
            </a:r>
            <a:r>
              <a:rPr lang="ru-RU" sz="1100" dirty="0" smtClean="0"/>
              <a:t>малыш  способен усвоить много новых слов. Способствуют развитию коммуникативных навыков и эмоциональной сферы. Дети учатся фантазировать и </a:t>
            </a:r>
            <a:r>
              <a:rPr lang="ru-RU" sz="1100" dirty="0" err="1" smtClean="0"/>
              <a:t>чувствова</a:t>
            </a:r>
            <a:endParaRPr lang="ru-RU" sz="1100" b="1" i="1" dirty="0" smtClean="0"/>
          </a:p>
          <a:p>
            <a:r>
              <a:rPr lang="ru-RU" sz="1100" b="1" i="1" dirty="0" err="1" smtClean="0"/>
              <a:t>Тестопластика</a:t>
            </a:r>
            <a:r>
              <a:rPr lang="ru-RU" sz="1100" dirty="0" smtClean="0"/>
              <a:t> – Гармонизирует эмоциональное состояние. Развивает тактильно </a:t>
            </a:r>
            <a:r>
              <a:rPr lang="ru-RU" sz="1100" dirty="0" err="1" smtClean="0"/>
              <a:t>мнимическую</a:t>
            </a:r>
            <a:r>
              <a:rPr lang="ru-RU" sz="1100" dirty="0" smtClean="0"/>
              <a:t> чувствительность, которая стимулирует центр речи в головном мозге.  Обогащается сенсорный опыт детей .Формируется представление о форме. Активизируется речевое развитие в целом. Стимулирует познавательную активность. </a:t>
            </a:r>
            <a:r>
              <a:rPr lang="ru-RU" sz="1100" dirty="0"/>
              <a:t>Я</a:t>
            </a:r>
            <a:r>
              <a:rPr lang="ru-RU" sz="1100" dirty="0" smtClean="0"/>
              <a:t>вляется </a:t>
            </a:r>
            <a:r>
              <a:rPr lang="ru-RU" sz="1100" dirty="0"/>
              <a:t>одним из видов народно-прикладного искусства, при действии с тестом  (отщипывая и вдавливая пальчиком</a:t>
            </a:r>
            <a:r>
              <a:rPr lang="ru-RU" sz="1100" dirty="0" smtClean="0"/>
              <a:t>). </a:t>
            </a:r>
            <a:endParaRPr lang="ru-RU" sz="1100" b="1" i="1" dirty="0" smtClean="0"/>
          </a:p>
          <a:p>
            <a:pPr marL="0" indent="0">
              <a:buNone/>
            </a:pPr>
            <a:endParaRPr lang="ru-RU" sz="1100" b="1" i="1" dirty="0" smtClean="0"/>
          </a:p>
          <a:p>
            <a:r>
              <a:rPr lang="ru-RU" sz="1100" b="1" i="1" dirty="0" smtClean="0"/>
              <a:t>Песочная </a:t>
            </a:r>
            <a:r>
              <a:rPr lang="ru-RU" sz="1100" b="1" i="1" dirty="0"/>
              <a:t>терапия</a:t>
            </a:r>
            <a:r>
              <a:rPr lang="ru-RU" sz="1100" dirty="0"/>
              <a:t> – игры </a:t>
            </a:r>
            <a:r>
              <a:rPr lang="ru-RU" sz="1100" dirty="0" err="1"/>
              <a:t>разнофактурным</a:t>
            </a:r>
            <a:r>
              <a:rPr lang="ru-RU" sz="1100" dirty="0"/>
              <a:t>   песком </a:t>
            </a:r>
            <a:r>
              <a:rPr lang="ru-RU" sz="1100" dirty="0" smtClean="0"/>
              <a:t>и манной крупой </a:t>
            </a:r>
            <a:r>
              <a:rPr lang="ru-RU" sz="1100" dirty="0"/>
              <a:t>благотворно воздействует на речевой центр, ребёнок учится управлять ручками, изучает свойства. Развитие тактильных ощущений.</a:t>
            </a:r>
          </a:p>
          <a:p>
            <a:r>
              <a:rPr lang="ru-RU" sz="1100" dirty="0"/>
              <a:t>Упражнения и игры помогают в работе с детьми, имеющими задержку речевого развития, нуждающимися в систематической педагогической коррекции речевых нарушений. Игры проводятся в разные периоды дня (утром, на прогулке, после дневного сна) и направлены на развитие восприятия и представлений об окружающей жизни, речевых </a:t>
            </a:r>
            <a:r>
              <a:rPr lang="ru-RU" sz="1100" dirty="0" smtClean="0"/>
              <a:t>норм. </a:t>
            </a:r>
            <a:r>
              <a:rPr lang="ru-RU" sz="1100" dirty="0"/>
              <a:t>Игры могут проводиться, как со всеми детьми, так и с небольшим количеством детей </a:t>
            </a:r>
            <a:r>
              <a:rPr lang="ru-RU" sz="1100" dirty="0" smtClean="0"/>
              <a:t>разного возраста</a:t>
            </a:r>
            <a:endParaRPr lang="ru-RU" sz="1100" b="1" i="1" dirty="0" smtClean="0"/>
          </a:p>
          <a:p>
            <a:r>
              <a:rPr lang="ru-RU" sz="1100" b="1" i="1" dirty="0" smtClean="0"/>
              <a:t>Игры с водой-развивают эмоционально-личностную сферу. </a:t>
            </a:r>
            <a:r>
              <a:rPr lang="ru-RU" sz="1100" i="1" dirty="0" smtClean="0"/>
              <a:t>Игра формирует у детей представление об особенностях воды. А так же является средством познания окружающего Мира. Игра с водой-это сфера творческой деятельности ребёнка, где развиваются коммуникативные и речевые способности ребёнка. Способствует развитию тактильно-кинестетической чувствительности, мелкой моторики рук, координации движения.</a:t>
            </a:r>
            <a:endParaRPr lang="ru-RU" sz="11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99176" cy="1008112"/>
          </a:xfrm>
        </p:spPr>
        <p:txBody>
          <a:bodyPr>
            <a:noAutofit/>
          </a:bodyPr>
          <a:lstStyle/>
          <a:p>
            <a:r>
              <a:rPr lang="ru-RU" sz="1200" b="1" dirty="0" err="1" smtClean="0">
                <a:solidFill>
                  <a:schemeClr val="tx2"/>
                </a:solidFill>
              </a:rPr>
              <a:t>Иновационные</a:t>
            </a:r>
            <a:r>
              <a:rPr lang="ru-RU" sz="1200" b="1" dirty="0" smtClean="0">
                <a:solidFill>
                  <a:schemeClr val="tx2"/>
                </a:solidFill>
              </a:rPr>
              <a:t> технологии в развитии мелкой моторики  детей раннего возраста.</a:t>
            </a:r>
            <a:br>
              <a:rPr lang="ru-RU" sz="1200" b="1" dirty="0" smtClean="0">
                <a:solidFill>
                  <a:schemeClr val="tx2"/>
                </a:solidFill>
              </a:rPr>
            </a:br>
            <a:r>
              <a:rPr lang="ru-RU" sz="1200" b="1" dirty="0" smtClean="0">
                <a:solidFill>
                  <a:schemeClr val="tx2"/>
                </a:solidFill>
              </a:rPr>
              <a:t> Пальчиковые игры как средство развития речи. </a:t>
            </a:r>
            <a:endParaRPr lang="ru-RU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7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Психофизиолог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Николай Александрович Бернштейн писал, что при любом двигательном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треннинге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упражняются не руки, а мозг. 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584105"/>
            <a:ext cx="5616624" cy="3869229"/>
          </a:xfrm>
        </p:spPr>
      </p:pic>
      <p:sp>
        <p:nvSpPr>
          <p:cNvPr id="7" name="TextBox 6"/>
          <p:cNvSpPr txBox="1"/>
          <p:nvPr/>
        </p:nvSpPr>
        <p:spPr>
          <a:xfrm>
            <a:off x="3171167" y="4509120"/>
            <a:ext cx="34409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Благодарим  за внимание!!!!!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3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1124744"/>
            <a:ext cx="7740848" cy="5001419"/>
          </a:xfrm>
        </p:spPr>
        <p:txBody>
          <a:bodyPr>
            <a:noAutofit/>
          </a:bodyPr>
          <a:lstStyle/>
          <a:p>
            <a:r>
              <a:rPr lang="ru-RU" sz="1200" b="1" dirty="0"/>
              <a:t>Предметно-пространственная среда</a:t>
            </a:r>
            <a:r>
              <a:rPr lang="ru-RU" sz="1200" dirty="0"/>
              <a:t> - это система материальных объектов деятельности ребенка, функционально моделирующая содержание его духовного и физического развития.</a:t>
            </a:r>
          </a:p>
          <a:p>
            <a:r>
              <a:rPr lang="ru-RU" sz="1200" dirty="0"/>
              <a:t>В «Федеральном государственном образовательном стандарте дошкольного образования» четко определена организация предметно- пространственной среды в различных видах детской деятельности: двигательной, игровой, коммуникативной, познавательной, продуктивной, музыкально-художественной, трудовой, чтению художественной литературы.</a:t>
            </a:r>
          </a:p>
          <a:p>
            <a:r>
              <a:rPr lang="ru-RU" sz="1200" dirty="0" smtClean="0"/>
              <a:t>Влияние </a:t>
            </a:r>
            <a:r>
              <a:rPr lang="ru-RU" sz="1200" dirty="0"/>
              <a:t>предметно-пространственной среды на речевое развитие детей достаточно велико: разнообразная деятельность обогащает речевой опыт ребенка. Речь как ведущее средство общения сопровождает все виды детской деятельности. От качества речи, умения пользоваться ею в игре, на занятиях, наблюдении на прогулке зависит успешность деятельности ребенка, его принятие сверстниками, авторитет и социальное положение в детском сообществе. Речевая деятельность немыслима без познания, без освоения ребенком окружающего мира. Интегративным результатом реализации указанных требований является создание развивающей предметно - пространственной  образовательной среды.</a:t>
            </a:r>
          </a:p>
          <a:p>
            <a:r>
              <a:rPr lang="ru-RU" sz="1200" dirty="0"/>
              <a:t>Дети раннего возраста, развитие которых находится на рубеже перехода от предметной к игровой деятельности, должны получать от среды возможности развития именно этих видов деятельности. В соответствии с закономерностями развития мышления, памяти, внимания, речи  </a:t>
            </a:r>
            <a:r>
              <a:rPr lang="ru-RU" sz="1200" dirty="0" smtClean="0"/>
              <a:t>детям  должна  представлена </a:t>
            </a:r>
            <a:r>
              <a:rPr lang="ru-RU" sz="1200" dirty="0"/>
              <a:t>среда предметной деятельности и связанных с ней условий сенсорного воспитания и развития </a:t>
            </a:r>
            <a:r>
              <a:rPr lang="ru-RU" sz="1200" dirty="0" smtClean="0"/>
              <a:t>, </a:t>
            </a:r>
            <a:r>
              <a:rPr lang="ru-RU" sz="1200" dirty="0"/>
              <a:t>здесь же получает питание зарождающаяся игровая деятельность.</a:t>
            </a:r>
          </a:p>
          <a:p>
            <a:r>
              <a:rPr lang="ru-RU" sz="1200" dirty="0"/>
              <a:t>При предъявлении игрового материала, речевых игр следует учитывать индивидуальные возможности ребенка, в процессе работы они должны усложняться.</a:t>
            </a:r>
          </a:p>
          <a:p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83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157192"/>
            <a:ext cx="1596011" cy="1596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653135"/>
            <a:ext cx="1303144" cy="189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6166">
            <a:off x="6572583" y="1338492"/>
            <a:ext cx="1800200" cy="226192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39083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</a:rPr>
              <a:t>Предметно-развивающая среда начинается уже с приёмной (Архипова).</a:t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>Эта среда создаёт у детей положительное психоэмоциональное настроения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45" y="4219879"/>
            <a:ext cx="2396153" cy="23559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27034"/>
            <a:ext cx="2576343" cy="2234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3531">
            <a:off x="937263" y="1513844"/>
            <a:ext cx="1728192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902" y="2641040"/>
            <a:ext cx="2699792" cy="1884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97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2996952"/>
            <a:ext cx="2700300" cy="17218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ru-RU" sz="1400" dirty="0">
                <a:solidFill>
                  <a:schemeClr val="tx2"/>
                </a:solidFill>
              </a:rPr>
              <a:t>Игрушки для ребенка выполняют главную роль учебных </a:t>
            </a:r>
            <a:r>
              <a:rPr lang="ru-RU" sz="1400" dirty="0" smtClean="0">
                <a:solidFill>
                  <a:schemeClr val="tx2"/>
                </a:solidFill>
              </a:rPr>
              <a:t>пособий </a:t>
            </a:r>
            <a:r>
              <a:rPr lang="ru-RU" sz="1400" dirty="0">
                <a:solidFill>
                  <a:schemeClr val="tx2"/>
                </a:solidFill>
              </a:rPr>
              <a:t>. Именно по этому мы их оцениваем и подбираем  их для наших детей.</a:t>
            </a:r>
            <a:br>
              <a:rPr lang="ru-RU" sz="1400" dirty="0">
                <a:solidFill>
                  <a:schemeClr val="tx2"/>
                </a:solidFill>
              </a:rPr>
            </a:br>
            <a:r>
              <a:rPr lang="ru-RU" sz="1400" dirty="0">
                <a:solidFill>
                  <a:schemeClr val="tx2"/>
                </a:solidFill>
              </a:rPr>
              <a:t>Мы что- то приобретаем, а что то делаем собственными руками.</a:t>
            </a:r>
            <a:r>
              <a:rPr lang="ru-RU" sz="1400" b="1" i="1" dirty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/>
            </a:r>
            <a:br>
              <a:rPr lang="ru-RU" sz="1400" dirty="0">
                <a:solidFill>
                  <a:schemeClr val="tx2"/>
                </a:solidFill>
              </a:rPr>
            </a:br>
            <a:endParaRPr lang="ru-RU" sz="1300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2016228"/>
            <a:ext cx="2808312" cy="16734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854278"/>
            <a:ext cx="2592288" cy="194421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2936"/>
            <a:ext cx="2096678" cy="26957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37" y="3429000"/>
            <a:ext cx="2664296" cy="17079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2" name="Блок-схема: узел 1"/>
          <p:cNvSpPr/>
          <p:nvPr/>
        </p:nvSpPr>
        <p:spPr>
          <a:xfrm>
            <a:off x="539552" y="370347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53" y="2877553"/>
            <a:ext cx="2651498" cy="2121099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360040" cy="1218464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solidFill>
                  <a:schemeClr val="tx2"/>
                </a:solidFill>
              </a:rPr>
              <a:t>«</a:t>
            </a:r>
            <a:r>
              <a:rPr lang="ru-RU" sz="1300" b="1" dirty="0">
                <a:solidFill>
                  <a:schemeClr val="tx2"/>
                </a:solidFill>
              </a:rPr>
              <a:t>Интерактивные развивающие </a:t>
            </a:r>
            <a:r>
              <a:rPr lang="ru-RU" sz="1300" b="1" dirty="0" smtClean="0">
                <a:solidFill>
                  <a:schemeClr val="tx2"/>
                </a:solidFill>
              </a:rPr>
              <a:t>книжки»</a:t>
            </a:r>
            <a:r>
              <a:rPr lang="ru-RU" sz="1300" dirty="0">
                <a:solidFill>
                  <a:schemeClr val="tx2"/>
                </a:solidFill>
              </a:rPr>
              <a:t/>
            </a:r>
            <a:br>
              <a:rPr lang="ru-RU" sz="1300" dirty="0">
                <a:solidFill>
                  <a:schemeClr val="tx2"/>
                </a:solidFill>
              </a:rPr>
            </a:br>
            <a:r>
              <a:rPr lang="ru-RU" sz="1300" b="1" dirty="0" smtClean="0">
                <a:solidFill>
                  <a:schemeClr val="tx2"/>
                </a:solidFill>
              </a:rPr>
              <a:t>Цель: </a:t>
            </a:r>
            <a:r>
              <a:rPr lang="ru-RU" sz="1300" dirty="0" smtClean="0">
                <a:solidFill>
                  <a:schemeClr val="tx2"/>
                </a:solidFill>
              </a:rPr>
              <a:t>Формировать </a:t>
            </a:r>
            <a:r>
              <a:rPr lang="ru-RU" sz="1300" dirty="0">
                <a:solidFill>
                  <a:schemeClr val="tx2"/>
                </a:solidFill>
              </a:rPr>
              <a:t>положительные эмоции. Учить по показу и слову, а затем только по слову активно подражать действиям взрослого, продолжать развивать ориентировочные, слуховые, зрительные реакции. Развивать понимание речи детей, знакомя с картинками в виде животных. Узнавать и называть при помощи звукоподражаний знакомые игрушки на картинке. Отрабатывать указательный жест. Вызывать слоговый лепет.</a:t>
            </a:r>
            <a:r>
              <a:rPr lang="ru-RU" sz="2000" dirty="0">
                <a:solidFill>
                  <a:schemeClr val="tx2"/>
                </a:solidFill>
              </a:rPr>
              <a:t/>
            </a:r>
            <a:br>
              <a:rPr lang="ru-RU" sz="2000" dirty="0">
                <a:solidFill>
                  <a:schemeClr val="tx2"/>
                </a:solidFill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707" y="4116863"/>
            <a:ext cx="2664296" cy="2438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80"/>
            <a:ext cx="2520280" cy="2438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090" y="1893041"/>
            <a:ext cx="2559150" cy="19193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4" y="1893041"/>
            <a:ext cx="2211391" cy="21835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41557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352927" cy="55446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4800" dirty="0"/>
              <a:t>Речь - тонкий психологический процесс, который закладывается и наиболее активно формируется в первые годы жизни человека. </a:t>
            </a:r>
          </a:p>
          <a:p>
            <a:r>
              <a:rPr lang="ru-RU" sz="4800" dirty="0"/>
              <a:t>Авторитетные специалисты в области детской логопедии (Н.М. </a:t>
            </a:r>
            <a:r>
              <a:rPr lang="ru-RU" sz="4800" dirty="0" err="1"/>
              <a:t>Аксарина</a:t>
            </a:r>
            <a:r>
              <a:rPr lang="ru-RU" sz="4800" dirty="0"/>
              <a:t>, В.В. </a:t>
            </a:r>
            <a:r>
              <a:rPr lang="ru-RU" sz="4800" dirty="0" err="1"/>
              <a:t>Гербова</a:t>
            </a:r>
            <a:r>
              <a:rPr lang="ru-RU" sz="4800" dirty="0"/>
              <a:t>, Г.М. </a:t>
            </a:r>
            <a:r>
              <a:rPr lang="ru-RU" sz="4800" dirty="0" err="1"/>
              <a:t>Лямина</a:t>
            </a:r>
            <a:r>
              <a:rPr lang="ru-RU" sz="4800" dirty="0"/>
              <a:t>, Е.И. Тихеева и др.) считают, что часть детей, имеющих на определенном возрастном этапе </a:t>
            </a:r>
            <a:r>
              <a:rPr lang="ru-RU" sz="4800" dirty="0" err="1"/>
              <a:t>несформированность</a:t>
            </a:r>
            <a:r>
              <a:rPr lang="ru-RU" sz="4800" dirty="0"/>
              <a:t> всех компонентов речевой системы, при проведении систематических логопедических занятий могут полностью преодолеть свой дефект. Положительный эффект от логопедической работы многократно усиливается при раннем начале коррекционно-стимулирующего воздействия на речевое развитие ребенка.</a:t>
            </a:r>
          </a:p>
          <a:p>
            <a:r>
              <a:rPr lang="ru-RU" sz="4800" dirty="0" smtClean="0"/>
              <a:t>По </a:t>
            </a:r>
            <a:r>
              <a:rPr lang="ru-RU" sz="4800" dirty="0"/>
              <a:t>их мнению, система коррекционно-логопедической работы должна включать следующие разделы:</a:t>
            </a:r>
          </a:p>
          <a:p>
            <a:pPr lvl="0"/>
            <a:endParaRPr lang="ru-RU" sz="4800" dirty="0" smtClean="0"/>
          </a:p>
          <a:p>
            <a:pPr lvl="0"/>
            <a:r>
              <a:rPr lang="ru-RU" sz="4800" dirty="0" smtClean="0"/>
              <a:t>развитие </a:t>
            </a:r>
            <a:r>
              <a:rPr lang="ru-RU" sz="4800" dirty="0"/>
              <a:t>понимания речи и формирование предпосылок речевого мышления,</a:t>
            </a:r>
          </a:p>
          <a:p>
            <a:pPr lvl="0"/>
            <a:r>
              <a:rPr lang="ru-RU" sz="4800" dirty="0"/>
              <a:t>развитие активной речи и формирование речевых коммуникативных навыков,</a:t>
            </a:r>
          </a:p>
          <a:p>
            <a:pPr marL="0" lvl="0" indent="0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 развитие </a:t>
            </a:r>
            <a:r>
              <a:rPr lang="ru-RU" sz="4800" dirty="0"/>
              <a:t>тонкой (мелкой) моторики и функциональных возможностей кистей и пальцев рук.</a:t>
            </a:r>
          </a:p>
          <a:p>
            <a:r>
              <a:rPr lang="ru-RU" sz="4800" b="1" dirty="0"/>
              <a:t>Развитие понимания речи и формирование предпосылок речевого </a:t>
            </a:r>
            <a:r>
              <a:rPr lang="ru-RU" sz="4800" b="1" dirty="0" smtClean="0"/>
              <a:t>мышления-</a:t>
            </a:r>
            <a:r>
              <a:rPr lang="ru-RU" sz="4800" b="1" dirty="0"/>
              <a:t> </a:t>
            </a:r>
            <a:r>
              <a:rPr lang="ru-RU" sz="4800" dirty="0"/>
              <a:t>происходит в тесном единстве на одном познавательном материале. Внимание к обращенной речи и ее понимание позволяет воспитывать у детей умение ориентироваться в окружающем, выделять существенные и несущественные связи и устанавливать причинно-следственные отношения.</a:t>
            </a:r>
          </a:p>
          <a:p>
            <a:pPr lvl="0"/>
            <a:r>
              <a:rPr lang="ru-RU" sz="4800" b="1" i="1" dirty="0"/>
              <a:t>Развитие активной речи и формирование речевых коммуникативных навыков</a:t>
            </a:r>
            <a:r>
              <a:rPr lang="ru-RU" sz="4800" i="1" dirty="0"/>
              <a:t>, </a:t>
            </a:r>
            <a:r>
              <a:rPr lang="ru-RU" sz="4800" dirty="0"/>
              <a:t>которые направлены на активизацию словаря.</a:t>
            </a:r>
          </a:p>
          <a:p>
            <a:r>
              <a:rPr lang="ru-RU" sz="4800" dirty="0"/>
              <a:t>Известно, что основным показателем правильного речевого развития является не сформированное звукопроизношение, а своевременное развитие у ребенка способности использовать свою лексику в различных сочетаниях. Поэтому, как только у детей накапливается определенный минимальный словарный запас.</a:t>
            </a:r>
          </a:p>
          <a:p>
            <a:r>
              <a:rPr lang="ru-RU" sz="4800" dirty="0"/>
              <a:t>На первом этапе у ребенка вызывают желание подражать слову взрослого, а также крикам животных, звукам музыкальных инструментов и др. В этот период допустимы речевые реакции, которые могут быть выражены любыми звуковыми комплексами, в том числе аморфными словами</a:t>
            </a:r>
            <a:r>
              <a:rPr lang="ru-RU" sz="4800" dirty="0" smtClean="0"/>
              <a:t>.</a:t>
            </a:r>
            <a:r>
              <a:rPr lang="ru-RU" sz="4800" dirty="0"/>
              <a:t> Активизация словаря происходит по </a:t>
            </a:r>
            <a:r>
              <a:rPr lang="ru-RU" sz="4800" dirty="0" err="1"/>
              <a:t>звуко</a:t>
            </a:r>
            <a:r>
              <a:rPr lang="ru-RU" sz="4800" dirty="0"/>
              <a:t>-слоговой структуре в следующем порядке: </a:t>
            </a:r>
            <a:r>
              <a:rPr lang="ru-RU" sz="4800" dirty="0" err="1"/>
              <a:t>лепетные</a:t>
            </a:r>
            <a:r>
              <a:rPr lang="ru-RU" sz="4800" dirty="0"/>
              <a:t> и звукоподражательные слова из повторяющихся слогов (ля-ля, </a:t>
            </a:r>
            <a:r>
              <a:rPr lang="ru-RU" sz="4800" dirty="0" err="1"/>
              <a:t>дя-дя</a:t>
            </a:r>
            <a:r>
              <a:rPr lang="ru-RU" sz="4800" dirty="0"/>
              <a:t>, би-би, </a:t>
            </a:r>
            <a:r>
              <a:rPr lang="ru-RU" sz="4800" dirty="0" err="1"/>
              <a:t>аф-аф</a:t>
            </a:r>
            <a:r>
              <a:rPr lang="ru-RU" sz="4800" i="1" dirty="0" err="1"/>
              <a:t>Пропедевтика</a:t>
            </a:r>
            <a:r>
              <a:rPr lang="ru-RU" sz="4800" i="1" dirty="0"/>
              <a:t> нарушений фонематического слуха, слоговой структуры и </a:t>
            </a:r>
            <a:r>
              <a:rPr lang="ru-RU" sz="4800" i="1" dirty="0" err="1"/>
              <a:t>звукопроизносительных</a:t>
            </a:r>
            <a:r>
              <a:rPr lang="ru-RU" sz="4800" i="1" dirty="0"/>
              <a:t> навыков</a:t>
            </a:r>
            <a:r>
              <a:rPr lang="ru-RU" sz="4800" dirty="0"/>
              <a:t> предусматривает: развитие слухового внимания; стимулирующее воздействие на формирование моторных функций артикуляционного аппарата; развитие длительного физиологического выдоха и правильного речевого дыхания; развитие голоса и звукопроизношения. Особое значение имеет развитие слухового внимания, так как под его контролем осуществляется формирование произносительной стороны речи.</a:t>
            </a:r>
          </a:p>
          <a:p>
            <a:endParaRPr lang="ru-RU" sz="4800" dirty="0"/>
          </a:p>
          <a:p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tx2"/>
                </a:solidFill>
              </a:rPr>
              <a:t>ОСНОВНЫЕ НАПРАВЛЕНИЯ  И СОДЕРЖАНИЕ КОРРЕКЦИОННО-РАЗВИВАЮЩЕЙ РАБОТЫ.</a:t>
            </a:r>
            <a:r>
              <a:rPr lang="ru-RU" sz="1400" dirty="0">
                <a:solidFill>
                  <a:schemeClr val="tx2"/>
                </a:solidFill>
              </a:rPr>
              <a:t/>
            </a:r>
            <a:br>
              <a:rPr lang="ru-RU" sz="1400" dirty="0">
                <a:solidFill>
                  <a:schemeClr val="tx2"/>
                </a:solidFill>
              </a:rPr>
            </a:br>
            <a:endParaRPr lang="ru-RU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5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7796218" cy="3384375"/>
          </a:xfrm>
        </p:spPr>
        <p:txBody>
          <a:bodyPr>
            <a:normAutofit/>
          </a:bodyPr>
          <a:lstStyle/>
          <a:p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включаем упражнения по развитию мелкой моторики пальцев рук не только в образовательную деятельность, но и в свободную деятельность детей, в каждую свободную минутку режимных моментов. Пальчиковые упражнения разнообразны по содержанию, их можно разделить на группы и определить назначение: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по развитию мелкой моторики нужно с самого раннего возраста. Уже грудному младенцу можно массировать пальчики (пальчиковая гимнастика), воздействуя тем самым на активные точки, связанные с корой головного мозга. В раннем и младшем дошкольном возрасте нужно выполнять простые упражнения, сопровождаемые стихотворным текстом, не забывать о развитии элементарных навыков самообслуживания: застегивать и расстегивать пуговицы, завязывать шнурки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проводим: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Массаж и самомассаж кистей и пальцев рук.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Ежедневный тщательный массаж кистей рук: мягкие массирующие движения и разминания каждого пальчика, ладошки, наружной стороны кисти, а также предплечья. 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Ежедневная пальчиковая гимнастика и пальчиковые игры (со стихами, скороговорками,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звуками).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предметами и материалом (ножницы, пластилин, конструктор, прищепки, бусины,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крупы в том числе щётками, колючими мячиками,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массажерами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Су-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/>
          </a:bodyPr>
          <a:lstStyle/>
          <a:p>
            <a:r>
              <a:rPr lang="ru-RU" sz="1300" b="1" dirty="0" smtClean="0">
                <a:solidFill>
                  <a:schemeClr val="tx2">
                    <a:lumMod val="50000"/>
                  </a:schemeClr>
                </a:solidFill>
              </a:rPr>
              <a:t>Развитие тонкой (мелкой) моторики и функциональных возможностей кистей и пальцев рук стимулирует не только речь, но и мышление ребенка. Многочисленные исследования выявили, что уровень развития речи находится в прямой зависимости от степени развития тонких движений пальцев рук.</a:t>
            </a:r>
            <a:endParaRPr lang="ru-RU" sz="13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6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19" y="1340768"/>
            <a:ext cx="2865444" cy="233712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20880" cy="1008112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solidFill>
                  <a:schemeClr val="tx2"/>
                </a:solidFill>
              </a:rPr>
              <a:t>Дополнительное пособие для настольных игр  подготовленное  для развитие мелкой моторики.  </a:t>
            </a:r>
            <a:br>
              <a:rPr lang="ru-RU" sz="1400" b="1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Д/игры:</a:t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Настольный театр « Животные».</a:t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Цыплята на лугу».</a:t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«Червячки для курочки».</a:t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«Курочка». «Зёрнышки для курочек».</a:t>
            </a: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427" y="4160046"/>
            <a:ext cx="3045418" cy="225774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513897"/>
            <a:ext cx="3024336" cy="24024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54691"/>
            <a:ext cx="2834248" cy="24164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29000"/>
            <a:ext cx="2476833" cy="28769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163530"/>
            <a:ext cx="2414042" cy="11031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3416523" y="46827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Развитие мелкой моторики, тренировка пинцетного захвата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2107" y="2126738"/>
            <a:ext cx="21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</a:rPr>
              <a:t>Картотека игр и пособие  для занятий</a:t>
            </a:r>
            <a:endParaRPr lang="ru-RU" sz="10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2994462"/>
            <a:ext cx="1800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2"/>
                </a:solidFill>
              </a:rPr>
              <a:t>Дети отрабатывают движение пальцев и указательный жест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8144" y="5373216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</a:rPr>
              <a:t>Развитие восприятия и координации движений</a:t>
            </a:r>
            <a:endParaRPr lang="ru-RU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492896"/>
            <a:ext cx="8784975" cy="403244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. Какие же формы совместной деятельности педагога с детьми по повышению речевой активности выбрать для работы с детьми раннего возраста. Так как  детям трудно сосредоточиться на однообразной, непривлекательной для них деятельности, тем временем в процессе игры они достаточно долгое время могут оставаться внимательными. Детям раннего возраста свойственна подражательность, лёгкая внушаемость.</a:t>
            </a:r>
          </a:p>
          <a:p>
            <a:r>
              <a:rPr lang="ru-RU" dirty="0"/>
              <a:t>Следовательно, игровая деятельность и есть тот необходимый базис, в рамках которого происходит формирование и повышение речевой активности ребёнка. Полноценное развитие речи детей раннего возраста невозможно без целенаправленной педагогической работы вне занятий. Она предполагает разнообразные игры на повторение и закрепление программного содержания.</a:t>
            </a:r>
          </a:p>
          <a:p>
            <a:r>
              <a:rPr lang="ru-RU" dirty="0"/>
              <a:t>Так в своей практике мы используем современные игровые технологии по развитию речи у детей раннего  возраста вне занятий.</a:t>
            </a:r>
          </a:p>
          <a:p>
            <a:r>
              <a:rPr lang="ru-RU" dirty="0"/>
              <a:t>Учёные давно доказали, что развитие мелкой моторики даёт толчок развитию речи у ребёнка.</a:t>
            </a:r>
          </a:p>
          <a:p>
            <a:r>
              <a:rPr lang="ru-RU" dirty="0"/>
              <a:t>В том числе и в области  общей и мелкой моторики пальцев рук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Игры проводятся в разные периоды дня (утром, после дневного сна) и направлены на развитие восприятия и представления об окружающей жизни , речевых норм.</a:t>
            </a:r>
          </a:p>
          <a:p>
            <a:r>
              <a:rPr lang="ru-RU" dirty="0" smtClean="0"/>
              <a:t>Игры могут проводится,  как со всеми детьми, так и с небольшим количеством детей разного возраста.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260648"/>
            <a:ext cx="3888432" cy="22322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27784" y="141277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Упражнения и игры помогают в работе с детьми, имеющими ЗРР.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1081</TotalTime>
  <Words>1057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Предметно-развивающая среда начинается уже с приёмной (Архипова). Эта среда создаёт у детей положительное психоэмоциональное настроения</vt:lpstr>
      <vt:lpstr> Игрушки для ребенка выполняют главную роль учебных пособий . Именно по этому мы их оцениваем и подбираем  их для наших детей. Мы что- то приобретаем, а что то делаем собственными руками.  </vt:lpstr>
      <vt:lpstr>«Интерактивные развивающие книжки» Цель: Формировать положительные эмоции. Учить по показу и слову, а затем только по слову активно подражать действиям взрослого, продолжать развивать ориентировочные, слуховые, зрительные реакции. Развивать понимание речи детей, знакомя с картинками в виде животных. Узнавать и называть при помощи звукоподражаний знакомые игрушки на картинке. Отрабатывать указательный жест. Вызывать слоговый лепет. </vt:lpstr>
      <vt:lpstr>ОСНОВНЫЕ НАПРАВЛЕНИЯ  И СОДЕРЖАНИЕ КОРРЕКЦИОННО-РАЗВИВАЮЩЕЙ РАБОТЫ. </vt:lpstr>
      <vt:lpstr>Развитие тонкой (мелкой) моторики и функциональных возможностей кистей и пальцев рук стимулирует не только речь, но и мышление ребенка. Многочисленные исследования выявили, что уровень развития речи находится в прямой зависимости от степени развития тонких движений пальцев рук.</vt:lpstr>
      <vt:lpstr>Дополнительное пособие для настольных игр  подготовленное  для развитие мелкой моторики.   Д/игры: Настольный театр « Животные». Цыплята на лугу». «Червячки для курочки». «Курочка». «Зёрнышки для курочек».</vt:lpstr>
      <vt:lpstr>Презентация PowerPoint</vt:lpstr>
      <vt:lpstr>Методы и приёмы:</vt:lpstr>
      <vt:lpstr>Иновационные технологии в развитии мелкой моторики  детей раннего возраста.  Пальчиковые игры как средство развития речи. </vt:lpstr>
      <vt:lpstr>Психофизиолог Николай Александрович Бернштейн писал, что при любом двигательном треннинге упражняются не руки, а мозг.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организации предметно-развивающей среды</dc:title>
  <dc:creator>Admin</dc:creator>
  <cp:lastModifiedBy>Admin</cp:lastModifiedBy>
  <cp:revision>125</cp:revision>
  <dcterms:created xsi:type="dcterms:W3CDTF">2019-01-31T12:02:24Z</dcterms:created>
  <dcterms:modified xsi:type="dcterms:W3CDTF">2020-04-01T10:12:17Z</dcterms:modified>
</cp:coreProperties>
</file>