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73" r:id="rId3"/>
    <p:sldId id="259" r:id="rId4"/>
    <p:sldId id="268" r:id="rId5"/>
    <p:sldId id="269" r:id="rId6"/>
    <p:sldId id="270" r:id="rId7"/>
    <p:sldId id="266" r:id="rId8"/>
    <p:sldId id="267" r:id="rId9"/>
    <p:sldId id="274" r:id="rId10"/>
    <p:sldId id="275" r:id="rId11"/>
    <p:sldId id="276" r:id="rId12"/>
    <p:sldId id="271" r:id="rId13"/>
  </p:sldIdLst>
  <p:sldSz cx="1080135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996" y="-330"/>
      </p:cViewPr>
      <p:guideLst>
        <p:guide orient="horz" pos="2160"/>
        <p:guide pos="340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159729" y="188640"/>
            <a:ext cx="7992888" cy="6480720"/>
          </a:xfrm>
          <a:prstGeom prst="roundRect">
            <a:avLst/>
          </a:prstGeom>
          <a:ln>
            <a:noFill/>
          </a:ln>
          <a:effectLst>
            <a:glow rad="101600">
              <a:schemeClr val="bg1">
                <a:alpha val="6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bg1"/>
                </a:solidFill>
              </a:ln>
              <a:solidFill>
                <a:srgbClr val="FF9900"/>
              </a:solidFill>
            </a:endParaRPr>
          </a:p>
        </p:txBody>
      </p:sp>
      <p:sp>
        <p:nvSpPr>
          <p:cNvPr id="8" name="Скругленный прямоугольник 7"/>
          <p:cNvSpPr/>
          <p:nvPr userDrawn="1"/>
        </p:nvSpPr>
        <p:spPr>
          <a:xfrm>
            <a:off x="8425011" y="188640"/>
            <a:ext cx="2160240" cy="64807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bg1">
                <a:alpha val="6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14" descr="http://ih1.redbubble.net/image.13295853.7929/flat,550x550,075,f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625568" y="476672"/>
            <a:ext cx="1759125" cy="1708989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4" descr="http://ih1.redbubble.net/image.13295853.7929/flat,550x550,075,f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625567" y="2564904"/>
            <a:ext cx="1759125" cy="1708989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4" descr="http://ih1.redbubble.net/image.13295853.7929/flat,550x550,075,f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625568" y="4581128"/>
            <a:ext cx="1759125" cy="1708989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763978" y="2066684"/>
            <a:ext cx="678439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Шаблон презентации «День Космонавтики»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2160315" y="5462257"/>
            <a:ext cx="4536504" cy="1275928"/>
          </a:xfrm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Автор: учитель начальных классов                        МБОУ Первомайской СОШ им. А.С. Ерёмина Татарского района Новосибирской области Игнатова Лариса Юрьевна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6146" name="Picture 2" descr="https://upload.wikimedia.org/wikipedia/commons/thumb/6/6a/Gagarin_Signature.svg/800px-Gagarin_Signature.svg.pn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28509" y="6309320"/>
            <a:ext cx="1656184" cy="58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http://www.playcast.ru/uploads/2016/08/12/1956227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392880">
            <a:off x="6192763" y="2924944"/>
            <a:ext cx="3738316" cy="3416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кругленный прямоугольник 6"/>
          <p:cNvSpPr/>
          <p:nvPr userDrawn="1"/>
        </p:nvSpPr>
        <p:spPr>
          <a:xfrm>
            <a:off x="648147" y="404664"/>
            <a:ext cx="9433048" cy="6120680"/>
          </a:xfrm>
          <a:prstGeom prst="roundRect">
            <a:avLst/>
          </a:prstGeom>
          <a:ln>
            <a:noFill/>
          </a:ln>
          <a:effectLst>
            <a:glow rad="101600">
              <a:schemeClr val="bg1">
                <a:alpha val="6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8" descr="http://www.playcast.ru/uploads/2016/08/12/19562272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554753">
            <a:off x="684033" y="4086045"/>
            <a:ext cx="2501373" cy="2286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4" descr="http://ih1.redbubble.net/image.13295853.7929/flat,550x550,075,f.jpg"/>
          <p:cNvPicPr>
            <a:picLocks noChangeAspect="1" noChangeArrowheads="1"/>
          </p:cNvPicPr>
          <p:nvPr userDrawn="1"/>
        </p:nvPicPr>
        <p:blipFill rotWithShape="1">
          <a:blip r:embed="rId3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426415" y="548681"/>
            <a:ext cx="1482409" cy="144016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кругленный прямоугольник 6"/>
          <p:cNvSpPr/>
          <p:nvPr userDrawn="1"/>
        </p:nvSpPr>
        <p:spPr>
          <a:xfrm>
            <a:off x="648147" y="404664"/>
            <a:ext cx="9433048" cy="6120680"/>
          </a:xfrm>
          <a:prstGeom prst="roundRect">
            <a:avLst/>
          </a:prstGeom>
          <a:ln>
            <a:noFill/>
          </a:ln>
          <a:effectLst>
            <a:glow rad="101600">
              <a:schemeClr val="bg1">
                <a:alpha val="6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3232" y="4406901"/>
            <a:ext cx="918114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53232" y="2906713"/>
            <a:ext cx="9181148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ttp://www.playcast.ru/uploads/2016/08/12/1956227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392880">
            <a:off x="6192763" y="2924944"/>
            <a:ext cx="3738316" cy="3416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кругленный прямоугольник 7"/>
          <p:cNvSpPr/>
          <p:nvPr userDrawn="1"/>
        </p:nvSpPr>
        <p:spPr>
          <a:xfrm>
            <a:off x="648147" y="404664"/>
            <a:ext cx="9433048" cy="6120680"/>
          </a:xfrm>
          <a:prstGeom prst="roundRect">
            <a:avLst/>
          </a:prstGeom>
          <a:ln>
            <a:noFill/>
          </a:ln>
          <a:effectLst>
            <a:glow rad="101600">
              <a:schemeClr val="bg1">
                <a:alpha val="6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40068" y="1600201"/>
            <a:ext cx="477059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90686" y="1600201"/>
            <a:ext cx="477059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 descr="http://www.playcast.ru/uploads/2016/08/12/19562272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554753">
            <a:off x="684033" y="4086045"/>
            <a:ext cx="2501373" cy="2286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кругленный прямоугольник 5"/>
          <p:cNvSpPr/>
          <p:nvPr userDrawn="1"/>
        </p:nvSpPr>
        <p:spPr>
          <a:xfrm>
            <a:off x="648147" y="404664"/>
            <a:ext cx="9433048" cy="6120680"/>
          </a:xfrm>
          <a:prstGeom prst="roundRect">
            <a:avLst/>
          </a:prstGeom>
          <a:ln>
            <a:noFill/>
          </a:ln>
          <a:effectLst>
            <a:glow rad="101600">
              <a:schemeClr val="bg1">
                <a:alpha val="6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http://www.playcast.ru/uploads/2016/08/12/1956227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392880">
            <a:off x="6192763" y="2924944"/>
            <a:ext cx="3738316" cy="3416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Скругленный прямоугольник 4"/>
          <p:cNvSpPr/>
          <p:nvPr userDrawn="1"/>
        </p:nvSpPr>
        <p:spPr>
          <a:xfrm>
            <a:off x="648147" y="404664"/>
            <a:ext cx="9433048" cy="6120680"/>
          </a:xfrm>
          <a:prstGeom prst="roundRect">
            <a:avLst/>
          </a:prstGeom>
          <a:ln>
            <a:noFill/>
          </a:ln>
          <a:effectLst>
            <a:glow rad="101600">
              <a:schemeClr val="bg1">
                <a:alpha val="6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Cemen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0068" y="274638"/>
            <a:ext cx="972121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0068" y="1600201"/>
            <a:ext cx="9721215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40068" y="6356351"/>
            <a:ext cx="25203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90461" y="6356351"/>
            <a:ext cx="34204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740968" y="6356351"/>
            <a:ext cx="25203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10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830" y="6559648"/>
            <a:ext cx="1012017" cy="32793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toretro.ru/data/media/4755/13718137100f6.jpg" TargetMode="External"/><Relationship Id="rId3" Type="http://schemas.openxmlformats.org/officeDocument/2006/relationships/hyperlink" Target="http://gov.cap.ru/Home/56/album2009/news2009/08092009-1.jpg" TargetMode="External"/><Relationship Id="rId7" Type="http://schemas.openxmlformats.org/officeDocument/2006/relationships/hyperlink" Target="http://teksty-pesenok.ru/rus-olga-voronec/tekst-pesni-ya-zemlya-ya-svoih-provozhayu-pi/1882765/" TargetMode="External"/><Relationship Id="rId2" Type="http://schemas.openxmlformats.org/officeDocument/2006/relationships/hyperlink" Target="http://yumuz.ru/uploads/images/g/e/r/german_titov.jpg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elenaplanet.ru/ngalamuyil/6984" TargetMode="External"/><Relationship Id="rId5" Type="http://schemas.openxmlformats.org/officeDocument/2006/relationships/hyperlink" Target="http://www.leninsk.ru/gallery/albums/userpics/10036/alldayru5bj0.jpg" TargetMode="External"/><Relationship Id="rId10" Type="http://schemas.openxmlformats.org/officeDocument/2006/relationships/hyperlink" Target="http://markpost.ru/images/ussr/1967/kosmos/001.jpg" TargetMode="External"/><Relationship Id="rId4" Type="http://schemas.openxmlformats.org/officeDocument/2006/relationships/hyperlink" Target="http://cs625726.vk.me/v625726315/33f0/o2uFD1WZAdY.jpg" TargetMode="External"/><Relationship Id="rId9" Type="http://schemas.openxmlformats.org/officeDocument/2006/relationships/hyperlink" Target="http://disgustingmen.com/wpcontent/uploads/2014/03/USSR_miniature_sheet_of_1965_The_Triumph_of_the_Soviet_Union._Voskhod-2_spacecraft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leninsk.ru/gallery/albums/userpics/10036/alldayru5bj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4251" y="2564904"/>
            <a:ext cx="5472608" cy="2566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2182" y="836712"/>
            <a:ext cx="6696745" cy="1296144"/>
          </a:xfrm>
        </p:spPr>
        <p:txBody>
          <a:bodyPr>
            <a:noAutofit/>
          </a:bodyPr>
          <a:lstStyle/>
          <a:p>
            <a:r>
              <a:rPr lang="ru-RU" sz="4800" b="1" i="1" dirty="0">
                <a:solidFill>
                  <a:schemeClr val="accent4">
                    <a:lumMod val="75000"/>
                  </a:schemeClr>
                </a:solidFill>
              </a:rPr>
              <a:t>«</a:t>
            </a:r>
            <a:r>
              <a:rPr lang="ru-RU" sz="4000" b="1" i="1" dirty="0">
                <a:solidFill>
                  <a:schemeClr val="accent4">
                    <a:lumMod val="75000"/>
                  </a:schemeClr>
                </a:solidFill>
              </a:rPr>
              <a:t>Поговорим о первых космонавтах».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32323" y="5445224"/>
            <a:ext cx="5292588" cy="1152128"/>
          </a:xfrm>
        </p:spPr>
        <p:txBody>
          <a:bodyPr>
            <a:noAutofit/>
          </a:bodyPr>
          <a:lstStyle/>
          <a:p>
            <a:pPr algn="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Подготовила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 Богданова С. И.</a:t>
            </a:r>
          </a:p>
          <a:p>
            <a:pPr algn="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Учитель ГПД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46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Выход в открытый космос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074" name="Picture 2" descr="http://www.etoretro.ru/data/media/4755/13718137100f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0681" y="1412776"/>
            <a:ext cx="5375968" cy="3670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56259" y="5229200"/>
            <a:ext cx="79823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Беляев Павел Иванович,</a:t>
            </a:r>
          </a:p>
          <a:p>
            <a:r>
              <a:rPr lang="ru-RU" sz="2000" b="1" dirty="0" smtClean="0"/>
              <a:t> Леонов Алексей Архипович. </a:t>
            </a:r>
          </a:p>
          <a:p>
            <a:r>
              <a:rPr lang="ru-RU" sz="2000" dirty="0" smtClean="0"/>
              <a:t>     Во время полета был осуществлен выход в открытый космос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371906" y="1916832"/>
            <a:ext cx="317877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Дата полета:</a:t>
            </a:r>
          </a:p>
          <a:p>
            <a:r>
              <a:rPr lang="ru-RU" sz="2400" dirty="0" smtClean="0"/>
              <a:t> 18 </a:t>
            </a:r>
            <a:r>
              <a:rPr lang="ru-RU" sz="2400" dirty="0"/>
              <a:t>марта </a:t>
            </a:r>
            <a:r>
              <a:rPr lang="ru-RU" sz="2400" dirty="0" smtClean="0"/>
              <a:t>1965г</a:t>
            </a:r>
            <a:r>
              <a:rPr lang="ru-RU" sz="2400" dirty="0"/>
              <a:t>.</a:t>
            </a:r>
            <a:r>
              <a:rPr lang="ru-RU" sz="2400" dirty="0" smtClean="0"/>
              <a:t> </a:t>
            </a:r>
          </a:p>
          <a:p>
            <a:r>
              <a:rPr lang="ru-RU" sz="2400" dirty="0" smtClean="0"/>
              <a:t>корабль </a:t>
            </a:r>
            <a:r>
              <a:rPr lang="ru-RU" sz="2400" dirty="0"/>
              <a:t>«Восход- </a:t>
            </a:r>
            <a:r>
              <a:rPr lang="ru-RU" sz="2400" dirty="0" smtClean="0"/>
              <a:t>2» </a:t>
            </a:r>
            <a:endParaRPr lang="ru-RU" sz="2400" dirty="0"/>
          </a:p>
          <a:p>
            <a:r>
              <a:rPr lang="ru-RU" sz="2400" dirty="0"/>
              <a:t>Длительность полета: </a:t>
            </a:r>
            <a:endParaRPr lang="ru-RU" sz="2400" dirty="0" smtClean="0"/>
          </a:p>
          <a:p>
            <a:r>
              <a:rPr lang="ru-RU" sz="2400" dirty="0" smtClean="0"/>
              <a:t>1 </a:t>
            </a:r>
            <a:r>
              <a:rPr lang="ru-RU" sz="2400" dirty="0" err="1"/>
              <a:t>сут</a:t>
            </a:r>
            <a:r>
              <a:rPr lang="ru-RU" sz="2400" dirty="0"/>
              <a:t> 2ч 2 </a:t>
            </a:r>
            <a:r>
              <a:rPr lang="ru-RU" sz="2400" dirty="0" smtClean="0"/>
              <a:t>мин</a:t>
            </a:r>
          </a:p>
          <a:p>
            <a:r>
              <a:rPr lang="ru-RU" sz="2400" dirty="0" smtClean="0"/>
              <a:t>Позывные : «Алмаз</a:t>
            </a:r>
            <a:r>
              <a:rPr lang="ru-RU" sz="2400" dirty="0"/>
              <a:t>» </a:t>
            </a:r>
          </a:p>
        </p:txBody>
      </p:sp>
    </p:spTree>
    <p:extLst>
      <p:ext uri="{BB962C8B-B14F-4D97-AF65-F5344CB8AC3E}">
        <p14:creationId xmlns:p14="http://schemas.microsoft.com/office/powerpoint/2010/main" val="20389796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disgustingmen.com/wp-content/uploads/2014/03/USSR_miniature_sheet_of_1965_The_Triumph_of_the_Soviet_Union._Voskhod-2_spacecraft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133716">
            <a:off x="802046" y="974680"/>
            <a:ext cx="4044364" cy="1967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markpost.ru/images/ussr/1967/kosmos/00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31054">
            <a:off x="5563662" y="593954"/>
            <a:ext cx="3731764" cy="1903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mnogomarok.ru/uplfile/catalog_item/20120316_387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76479">
            <a:off x="5534875" y="3298061"/>
            <a:ext cx="4137218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astronaut.ru/philo/stamp/00/48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730720">
            <a:off x="1256153" y="3760153"/>
            <a:ext cx="3835092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://www.mhealth.ru/upload/img_get/4f/4f167dae560a7c34478aa96b746bf060_fitted_1200x630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011" y="1844824"/>
            <a:ext cx="3369937" cy="240174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34571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Источники информации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64172" y="1052736"/>
            <a:ext cx="684075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hlinkClick r:id="rId2"/>
            </a:endParaRPr>
          </a:p>
          <a:p>
            <a:r>
              <a:rPr lang="ru-RU" dirty="0" smtClean="0">
                <a:hlinkClick r:id="rId2"/>
              </a:rPr>
              <a:t>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yumuz.ru/uploads/images/g/e/r/german_titov.jpg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80154" y="2636912"/>
            <a:ext cx="64807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gov.cap.ru/Home/56/album2009/news2009/08092009-1.jpg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64172" y="3096837"/>
            <a:ext cx="91450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cs625726.vk.me/v625726315/33f0/o2uFD1WZAdY.jpg</a:t>
            </a:r>
            <a:endParaRPr lang="ru-RU" dirty="0" smtClean="0"/>
          </a:p>
          <a:p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www.leninsk.ru/gallery/albums/userpics/10036/alldayru5bj0.jpg</a:t>
            </a:r>
            <a:endParaRPr lang="ru-RU" dirty="0" smtClean="0"/>
          </a:p>
          <a:p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elenaplanet.ru/ngalamuyil/6984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49663" y="1866298"/>
            <a:ext cx="921702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7"/>
              </a:rPr>
              <a:t>http://</a:t>
            </a:r>
            <a:r>
              <a:rPr lang="en-US" dirty="0" smtClean="0">
                <a:hlinkClick r:id="rId7"/>
              </a:rPr>
              <a:t>teksty-pesenok.ru/rus-olga-voronec/tekst-pesni-ya-zemlya-ya-svoih-provozhayu-pi/1882765/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32032" y="4077072"/>
            <a:ext cx="69002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8"/>
              </a:rPr>
              <a:t>http://</a:t>
            </a:r>
            <a:r>
              <a:rPr lang="en-US" dirty="0" smtClean="0">
                <a:hlinkClick r:id="rId8"/>
              </a:rPr>
              <a:t>www.etoretro.ru/data/media/4755/13718137100f6.jpg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32031" y="4418918"/>
            <a:ext cx="917715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9"/>
              </a:rPr>
              <a:t>http://</a:t>
            </a:r>
            <a:r>
              <a:rPr lang="en-US" dirty="0" smtClean="0">
                <a:hlinkClick r:id="rId9"/>
              </a:rPr>
              <a:t>disgustingmen.com/wpcontent/uploads/2014/03/USSR_miniature_sheet_of_1965_The_Triumph_of_the_Soviet_Union</a:t>
            </a:r>
            <a:r>
              <a:rPr lang="en-US" dirty="0">
                <a:hlinkClick r:id="rId9"/>
              </a:rPr>
              <a:t>._</a:t>
            </a:r>
            <a:r>
              <a:rPr lang="en-US" dirty="0" smtClean="0">
                <a:hlinkClick r:id="rId9"/>
              </a:rPr>
              <a:t>Voskhod-2_spacecraft.jpg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64172" y="5292815"/>
            <a:ext cx="53222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10"/>
              </a:rPr>
              <a:t>http://</a:t>
            </a:r>
            <a:r>
              <a:rPr lang="en-US" dirty="0" smtClean="0">
                <a:hlinkClick r:id="rId10"/>
              </a:rPr>
              <a:t>markpost.ru/images/ussr/1967/kosmos/001.jpg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6480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20356" y="1412776"/>
            <a:ext cx="558065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/>
              <a:t>12 апреля 1961 года начат отсчет космической эры человечества !!!</a:t>
            </a:r>
            <a:br>
              <a:rPr lang="ru-RU" sz="4800" dirty="0"/>
            </a:b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178564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Гагарин Юрий Алексеевич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026" name="Picture 2" descr="http://3.bp.blogspot.com/-ACJIu-mHi7Q/UewxDmPPhII/AAAAAAAACto/TYGk-rNbZhw/s1600/Gagarin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4251" y="1628800"/>
            <a:ext cx="2941980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184651" y="1772816"/>
            <a:ext cx="468052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Дата полета: 12.04.1961</a:t>
            </a:r>
          </a:p>
          <a:p>
            <a:r>
              <a:rPr lang="ru-RU" sz="2800" dirty="0" smtClean="0"/>
              <a:t>Продолжительность полета: 1ч 48мин</a:t>
            </a:r>
          </a:p>
          <a:p>
            <a:r>
              <a:rPr lang="ru-RU" sz="2800" dirty="0" smtClean="0"/>
              <a:t>Корабль «Восток»</a:t>
            </a:r>
          </a:p>
          <a:p>
            <a:r>
              <a:rPr lang="ru-RU" sz="2800" dirty="0" smtClean="0"/>
              <a:t>Позывные: «Кедр»</a:t>
            </a:r>
          </a:p>
          <a:p>
            <a:endParaRPr lang="ru-RU" sz="2800" dirty="0"/>
          </a:p>
          <a:p>
            <a:r>
              <a:rPr lang="ru-RU" sz="2800" dirty="0" smtClean="0"/>
              <a:t>Первый космонавт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517971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Титов Герман Степанович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80595" y="1484784"/>
            <a:ext cx="504056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Дата полета: </a:t>
            </a:r>
            <a:r>
              <a:rPr lang="ru-RU" sz="2800" dirty="0" smtClean="0"/>
              <a:t>6 августа 1961г</a:t>
            </a:r>
            <a:endParaRPr lang="ru-RU" sz="2800" dirty="0"/>
          </a:p>
          <a:p>
            <a:r>
              <a:rPr lang="ru-RU" sz="2800" dirty="0"/>
              <a:t>Продолжительность полета: </a:t>
            </a:r>
            <a:r>
              <a:rPr lang="ru-RU" sz="2800" dirty="0" smtClean="0"/>
              <a:t>1сут 1ч 18мин</a:t>
            </a:r>
            <a:endParaRPr lang="ru-RU" sz="2800" dirty="0"/>
          </a:p>
          <a:p>
            <a:r>
              <a:rPr lang="ru-RU" sz="2800" dirty="0"/>
              <a:t>Корабль «</a:t>
            </a:r>
            <a:r>
              <a:rPr lang="ru-RU" sz="2800" dirty="0" smtClean="0"/>
              <a:t>Восток -2»</a:t>
            </a:r>
            <a:endParaRPr lang="ru-RU" sz="2800" dirty="0"/>
          </a:p>
          <a:p>
            <a:r>
              <a:rPr lang="ru-RU" sz="2800" dirty="0"/>
              <a:t>Позывные: </a:t>
            </a:r>
            <a:r>
              <a:rPr lang="ru-RU" sz="2800" dirty="0" smtClean="0"/>
              <a:t>«Орел»</a:t>
            </a:r>
          </a:p>
          <a:p>
            <a:r>
              <a:rPr lang="ru-RU" sz="2800" dirty="0" smtClean="0"/>
              <a:t>Первый человек, совершивший более длительный полет, дублер Гагарина Ю.А.</a:t>
            </a:r>
            <a:endParaRPr lang="ru-RU" sz="2800" dirty="0"/>
          </a:p>
        </p:txBody>
      </p:sp>
      <p:pic>
        <p:nvPicPr>
          <p:cNvPr id="1026" name="Picture 2" descr="http://yumuz.ru/uploads/images/g/e/r/german_titov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4251" y="1268760"/>
            <a:ext cx="3024336" cy="432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485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Николаев </a:t>
            </a:r>
            <a:r>
              <a:rPr lang="ru-RU" dirty="0" err="1" smtClean="0"/>
              <a:t>Андриян</a:t>
            </a:r>
            <a:r>
              <a:rPr lang="ru-RU" dirty="0" smtClean="0"/>
              <a:t> Григорьевич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536579" y="1844824"/>
            <a:ext cx="511256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Дата полета: </a:t>
            </a:r>
            <a:r>
              <a:rPr lang="ru-RU" sz="2800" dirty="0" smtClean="0"/>
              <a:t>11 августа 1962</a:t>
            </a:r>
            <a:endParaRPr lang="ru-RU" sz="2800" dirty="0"/>
          </a:p>
          <a:p>
            <a:r>
              <a:rPr lang="ru-RU" sz="2800" dirty="0"/>
              <a:t>Продолжительность </a:t>
            </a:r>
            <a:r>
              <a:rPr lang="ru-RU" sz="2800" dirty="0" smtClean="0"/>
              <a:t>полета:3 </a:t>
            </a:r>
            <a:r>
              <a:rPr lang="ru-RU" sz="2800" dirty="0" err="1" smtClean="0"/>
              <a:t>сут</a:t>
            </a:r>
            <a:r>
              <a:rPr lang="ru-RU" sz="2800" dirty="0"/>
              <a:t> </a:t>
            </a:r>
            <a:r>
              <a:rPr lang="ru-RU" sz="2800" dirty="0" smtClean="0"/>
              <a:t>22 ч 22мин</a:t>
            </a:r>
            <a:endParaRPr lang="ru-RU" sz="2800" dirty="0"/>
          </a:p>
          <a:p>
            <a:r>
              <a:rPr lang="ru-RU" sz="2800" dirty="0"/>
              <a:t>Корабль «</a:t>
            </a:r>
            <a:r>
              <a:rPr lang="ru-RU" sz="2800" dirty="0" smtClean="0"/>
              <a:t>Восток -3»</a:t>
            </a:r>
            <a:endParaRPr lang="ru-RU" sz="2800" dirty="0"/>
          </a:p>
          <a:p>
            <a:r>
              <a:rPr lang="ru-RU" sz="2800" dirty="0"/>
              <a:t>Позывные: </a:t>
            </a:r>
            <a:r>
              <a:rPr lang="ru-RU" sz="2800" dirty="0" smtClean="0"/>
              <a:t>«Сокол»</a:t>
            </a:r>
          </a:p>
          <a:p>
            <a:r>
              <a:rPr lang="ru-RU" sz="2800" dirty="0" smtClean="0"/>
              <a:t>Первый космонавт, который участвовал в военном эксперименте</a:t>
            </a:r>
            <a:endParaRPr lang="ru-RU" sz="2800" dirty="0"/>
          </a:p>
        </p:txBody>
      </p:sp>
      <p:pic>
        <p:nvPicPr>
          <p:cNvPr id="2050" name="Picture 2" descr="http://gov.cap.ru/Home/56/album2009/news2009/08092009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9537" y="1772816"/>
            <a:ext cx="2447925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9330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4171" y="404664"/>
            <a:ext cx="9721215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Попович Павел Романович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36579" y="1740311"/>
            <a:ext cx="511256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Дата полета: </a:t>
            </a:r>
            <a:r>
              <a:rPr lang="ru-RU" sz="2800" dirty="0" smtClean="0"/>
              <a:t>12 августа 1962</a:t>
            </a:r>
            <a:endParaRPr lang="ru-RU" sz="2800" dirty="0"/>
          </a:p>
          <a:p>
            <a:r>
              <a:rPr lang="ru-RU" sz="2800" dirty="0"/>
              <a:t>Продолжительность полета</a:t>
            </a:r>
            <a:r>
              <a:rPr lang="ru-RU" sz="2800" dirty="0" smtClean="0"/>
              <a:t>:</a:t>
            </a:r>
          </a:p>
          <a:p>
            <a:r>
              <a:rPr lang="ru-RU" sz="2800" dirty="0" smtClean="0"/>
              <a:t> 2 </a:t>
            </a:r>
            <a:r>
              <a:rPr lang="ru-RU" sz="2800" dirty="0" err="1" smtClean="0"/>
              <a:t>сут</a:t>
            </a:r>
            <a:r>
              <a:rPr lang="ru-RU" sz="2800" dirty="0" smtClean="0"/>
              <a:t> 22ч 57мин</a:t>
            </a:r>
            <a:endParaRPr lang="ru-RU" sz="2800" dirty="0"/>
          </a:p>
          <a:p>
            <a:r>
              <a:rPr lang="ru-RU" sz="2800" dirty="0"/>
              <a:t>Корабль «</a:t>
            </a:r>
            <a:r>
              <a:rPr lang="ru-RU" sz="2800" dirty="0" smtClean="0"/>
              <a:t>Восток-4»</a:t>
            </a:r>
            <a:endParaRPr lang="ru-RU" sz="2800" dirty="0"/>
          </a:p>
          <a:p>
            <a:r>
              <a:rPr lang="ru-RU" sz="2800" dirty="0"/>
              <a:t>Позывные: </a:t>
            </a:r>
            <a:r>
              <a:rPr lang="ru-RU" sz="2800" dirty="0" smtClean="0"/>
              <a:t>«Беркут»</a:t>
            </a:r>
          </a:p>
          <a:p>
            <a:r>
              <a:rPr lang="ru-RU" sz="2800" dirty="0" smtClean="0"/>
              <a:t>Совершил первый в мире групповой полет двух пилотируемых кораблей совместно с Николаевым А.П. </a:t>
            </a:r>
            <a:endParaRPr lang="ru-RU" sz="2800" dirty="0"/>
          </a:p>
        </p:txBody>
      </p:sp>
      <p:pic>
        <p:nvPicPr>
          <p:cNvPr id="3074" name="Picture 2" descr="http://cs625726.vk.me/v625726315/33f0/o2uFD1WZAd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4465" y="1761865"/>
            <a:ext cx="2810272" cy="4053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4012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Быковский Валерий Федорович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5122" name="Picture 2" descr="http://bigslide.ru/images/32/31428/960/img6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36179" y="1525727"/>
            <a:ext cx="3495433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896619" y="1844824"/>
            <a:ext cx="504055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Дата полета: </a:t>
            </a:r>
            <a:r>
              <a:rPr lang="ru-RU" sz="2800" dirty="0" smtClean="0"/>
              <a:t>14 июня 1963</a:t>
            </a:r>
            <a:endParaRPr lang="ru-RU" sz="2800" dirty="0"/>
          </a:p>
          <a:p>
            <a:r>
              <a:rPr lang="ru-RU" sz="2800" dirty="0"/>
              <a:t>Продолжительность полета: </a:t>
            </a:r>
            <a:r>
              <a:rPr lang="ru-RU" sz="2800" dirty="0" smtClean="0"/>
              <a:t>4 </a:t>
            </a:r>
            <a:r>
              <a:rPr lang="ru-RU" sz="2800" dirty="0" err="1" smtClean="0"/>
              <a:t>сут</a:t>
            </a:r>
            <a:r>
              <a:rPr lang="ru-RU" sz="2800" dirty="0" smtClean="0"/>
              <a:t> 23ч 06мин</a:t>
            </a:r>
            <a:endParaRPr lang="ru-RU" sz="2800" dirty="0"/>
          </a:p>
          <a:p>
            <a:r>
              <a:rPr lang="ru-RU" sz="2800" dirty="0"/>
              <a:t>Корабль «</a:t>
            </a:r>
            <a:r>
              <a:rPr lang="ru-RU" sz="2800" dirty="0" smtClean="0"/>
              <a:t>Восток-5»</a:t>
            </a:r>
            <a:endParaRPr lang="ru-RU" sz="2800" dirty="0"/>
          </a:p>
          <a:p>
            <a:r>
              <a:rPr lang="ru-RU" sz="2800" dirty="0"/>
              <a:t>Позывные: </a:t>
            </a:r>
            <a:r>
              <a:rPr lang="ru-RU" sz="2800" dirty="0" smtClean="0"/>
              <a:t>«Ястреб»</a:t>
            </a:r>
          </a:p>
          <a:p>
            <a:r>
              <a:rPr lang="ru-RU" sz="2800" dirty="0" smtClean="0"/>
              <a:t>Единственный космонавт, из первого отряда космонавтов, совершивший три космических полета.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526472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Валентина Владимировна Терешкова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6146" name="Picture 2" descr="http://star-magazine.ru/wp-content/uploads/2016/09/tereshkova_1202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0195" y="1453719"/>
            <a:ext cx="3127395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968627" y="1700808"/>
            <a:ext cx="446449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Дата полета: </a:t>
            </a:r>
            <a:r>
              <a:rPr lang="ru-RU" sz="2800" dirty="0" smtClean="0"/>
              <a:t>16 июня 1963г</a:t>
            </a:r>
            <a:endParaRPr lang="ru-RU" sz="2800" dirty="0"/>
          </a:p>
          <a:p>
            <a:r>
              <a:rPr lang="ru-RU" sz="2800" dirty="0"/>
              <a:t>Продолжительность полета: </a:t>
            </a:r>
            <a:r>
              <a:rPr lang="ru-RU" sz="2800" dirty="0" smtClean="0"/>
              <a:t> 2сут 22ч 50мин</a:t>
            </a:r>
            <a:endParaRPr lang="ru-RU" sz="2800" dirty="0"/>
          </a:p>
          <a:p>
            <a:r>
              <a:rPr lang="ru-RU" sz="2800" dirty="0"/>
              <a:t>Корабль «</a:t>
            </a:r>
            <a:r>
              <a:rPr lang="ru-RU" sz="2800" dirty="0" smtClean="0"/>
              <a:t>Восток -6»</a:t>
            </a:r>
            <a:endParaRPr lang="ru-RU" sz="2800" dirty="0"/>
          </a:p>
          <a:p>
            <a:r>
              <a:rPr lang="ru-RU" sz="2800" dirty="0"/>
              <a:t>Позывные: </a:t>
            </a:r>
            <a:r>
              <a:rPr lang="ru-RU" sz="2800" dirty="0" smtClean="0"/>
              <a:t>«Чайка»</a:t>
            </a:r>
          </a:p>
          <a:p>
            <a:r>
              <a:rPr lang="ru-RU" sz="2800" dirty="0" smtClean="0"/>
              <a:t>Единственная в мире женщина, совершившая полет в одиночку.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08383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Первый групповой полет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2050" name="Picture 2" descr="https://im0-tub-ru.yandex.net/i?id=0a612afd6c4007480ecd250be353f10a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2163" y="1196752"/>
            <a:ext cx="6398524" cy="3551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92163" y="4748437"/>
            <a:ext cx="889489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Комаров В.М., Феоктистов К.П., Егоров Б.Б.    </a:t>
            </a:r>
          </a:p>
          <a:p>
            <a:r>
              <a:rPr lang="ru-RU" sz="2800" dirty="0" smtClean="0"/>
              <a:t>Впервые в мире был совершен полет многоместного корабля, и впервые он осуществлялся без скафандров.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90688" y="1916832"/>
            <a:ext cx="28905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12 октября 1964 </a:t>
            </a:r>
            <a:endParaRPr lang="ru-RU" sz="2400" dirty="0" smtClean="0"/>
          </a:p>
          <a:p>
            <a:r>
              <a:rPr lang="ru-RU" sz="2400" dirty="0" smtClean="0"/>
              <a:t> </a:t>
            </a:r>
            <a:r>
              <a:rPr lang="ru-RU" sz="2400" dirty="0"/>
              <a:t>корабль «Восход»</a:t>
            </a:r>
          </a:p>
          <a:p>
            <a:r>
              <a:rPr lang="ru-RU" sz="2400" dirty="0"/>
              <a:t>Длительность полета: </a:t>
            </a:r>
            <a:r>
              <a:rPr lang="ru-RU" sz="2400" dirty="0" smtClean="0"/>
              <a:t>1сут 17мин </a:t>
            </a:r>
          </a:p>
          <a:p>
            <a:r>
              <a:rPr lang="ru-RU" sz="2400" dirty="0" smtClean="0"/>
              <a:t>Позывные</a:t>
            </a:r>
            <a:r>
              <a:rPr lang="ru-RU" sz="2400" dirty="0"/>
              <a:t>: «Рубин»</a:t>
            </a:r>
          </a:p>
        </p:txBody>
      </p:sp>
    </p:spTree>
    <p:extLst>
      <p:ext uri="{BB962C8B-B14F-4D97-AF65-F5344CB8AC3E}">
        <p14:creationId xmlns:p14="http://schemas.microsoft.com/office/powerpoint/2010/main" val="230741229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362</Words>
  <Application>Microsoft Office PowerPoint</Application>
  <PresentationFormat>Произвольный</PresentationFormat>
  <Paragraphs>71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«Поговорим о первых космонавтах». </vt:lpstr>
      <vt:lpstr> </vt:lpstr>
      <vt:lpstr>Гагарин Юрий Алексеевич</vt:lpstr>
      <vt:lpstr>Титов Герман Степанович</vt:lpstr>
      <vt:lpstr>Николаев Андриян Григорьевич</vt:lpstr>
      <vt:lpstr>Попович Павел Романович</vt:lpstr>
      <vt:lpstr>Быковский Валерий Федорович</vt:lpstr>
      <vt:lpstr>Валентина Владимировна Терешкова</vt:lpstr>
      <vt:lpstr>Первый групповой полет</vt:lpstr>
      <vt:lpstr>Выход в открытый космос</vt:lpstr>
      <vt:lpstr>Презентация PowerPoint</vt:lpstr>
      <vt:lpstr>Источники информации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28</cp:revision>
  <dcterms:created xsi:type="dcterms:W3CDTF">2017-03-16T08:25:31Z</dcterms:created>
  <dcterms:modified xsi:type="dcterms:W3CDTF">2020-04-01T10:47:48Z</dcterms:modified>
</cp:coreProperties>
</file>