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4" r:id="rId16"/>
    <p:sldId id="275" r:id="rId17"/>
    <p:sldId id="276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DE2B2-771E-4236-A4C9-F08C43B829F4}" type="datetimeFigureOut">
              <a:rPr lang="ru-RU" smtClean="0"/>
              <a:pPr/>
              <a:t>01.03.2020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A71AB-DBB2-479D-B253-728CA8E26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01.03.2020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55577" y="1772816"/>
            <a:ext cx="7944023" cy="4379714"/>
            <a:chOff x="1115616" y="2132856"/>
            <a:chExt cx="7387901" cy="454092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16274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Мастер – класс для педагогов ДО на тему:</a:t>
              </a:r>
            </a:p>
            <a:p>
              <a:pPr algn="ctr">
                <a:defRPr/>
              </a:pPr>
              <a:r>
                <a:rPr lang="ru-RU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«Применение технологии проблемного обучения </a:t>
              </a:r>
            </a:p>
            <a:p>
              <a:pPr algn="ctr">
                <a:defRPr/>
              </a:pPr>
              <a:r>
                <a:rPr lang="ru-RU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в детском саду в разных видах деятельности».</a:t>
              </a:r>
              <a:endPara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6100" y="5716467"/>
              <a:ext cx="4307417" cy="9573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Подготовила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: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Гальцева Анна Николаевна,</a:t>
              </a:r>
            </a:p>
            <a:p>
              <a:pPr algn="ctr">
                <a:defRPr/>
              </a:pP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Р.п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 Озинки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2020г.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123728" y="548680"/>
            <a:ext cx="5279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Муниципальное дошкольное образовательное учреждение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«Детский сад № 1 «Улыбка»</a:t>
            </a:r>
          </a:p>
        </p:txBody>
      </p:sp>
      <p:pic>
        <p:nvPicPr>
          <p:cNvPr id="8" name="Picture 2" descr="http://kuzmenco-artem.ucoz.ru/DOCC/novoe/1521499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3933056"/>
            <a:ext cx="3640247" cy="2409681"/>
          </a:xfrm>
          <a:prstGeom prst="rect">
            <a:avLst/>
          </a:prstGeom>
          <a:noFill/>
        </p:spPr>
      </p:pic>
    </p:spTree>
  </p:cSld>
  <p:clrMapOvr>
    <a:masterClrMapping/>
  </p:clrMapOvr>
  <p:transition advTm="992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39552" y="548680"/>
            <a:ext cx="795839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u="sng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Суть проблемного обучения: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i="1" u="sng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создает познавательную задачу, ситуацию и предоставляет детям возможность изыскивать средства ее решения, используя ранее усвоенные знания и умения.</a:t>
            </a:r>
          </a:p>
        </p:txBody>
      </p:sp>
      <p:pic>
        <p:nvPicPr>
          <p:cNvPr id="24579" name="Picture 3" descr="http://agrednews.ru/wp-content/uploads/2015/11/%D0%9F%D1%80_%D0%BF%D1%80%D0%B0%D0%B2%D0%B8%D0%BB%D0%B0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2636912"/>
            <a:ext cx="4104456" cy="3732919"/>
          </a:xfrm>
          <a:prstGeom prst="rect">
            <a:avLst/>
          </a:prstGeom>
          <a:noFill/>
        </p:spPr>
      </p:pic>
      <p:pic>
        <p:nvPicPr>
          <p:cNvPr id="24581" name="Picture 5" descr="https://soloveva-ppds10.edumsko.ru/uploads/6000/22157/persona/articles/.thumbs/i2_(1).jpg?148967545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068960"/>
            <a:ext cx="3658196" cy="2194918"/>
          </a:xfrm>
          <a:prstGeom prst="rect">
            <a:avLst/>
          </a:prstGeom>
          <a:ln>
            <a:solidFill>
              <a:srgbClr val="FF0000"/>
            </a:solidFill>
          </a:ln>
          <a:effectLst>
            <a:softEdge rad="112500"/>
          </a:effectLst>
        </p:spPr>
      </p:pic>
    </p:spTree>
  </p:cSld>
  <p:clrMapOvr>
    <a:masterClrMapping/>
  </p:clrMapOvr>
  <p:transition advTm="2756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7" descr="http://xn------5cdcba9a8bhiqf4boq8n7b.xn--p1ai/85/56.jpg"/>
          <p:cNvPicPr>
            <a:picLocks noChangeAspect="1" noChangeArrowheads="1"/>
          </p:cNvPicPr>
          <p:nvPr/>
        </p:nvPicPr>
        <p:blipFill>
          <a:blip r:embed="rId2" cstate="email"/>
          <a:srcRect l="7628" t="25814" r="61498" b="2827"/>
          <a:stretch>
            <a:fillRect/>
          </a:stretch>
        </p:blipFill>
        <p:spPr bwMode="auto">
          <a:xfrm>
            <a:off x="683568" y="3789040"/>
            <a:ext cx="1224136" cy="2242651"/>
          </a:xfrm>
          <a:prstGeom prst="rect">
            <a:avLst/>
          </a:prstGeom>
          <a:noFill/>
        </p:spPr>
      </p:pic>
      <p:pic>
        <p:nvPicPr>
          <p:cNvPr id="25603" name="Picture 3" descr="http://www.rspb.org.uk/Images/whfgo_greenland_tcm9-3276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908720"/>
            <a:ext cx="806489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11560" y="548680"/>
            <a:ext cx="79928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дикие утки и гуси улетают на юг последними?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3861048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птицы нашего края улетают на юг последними? </a:t>
            </a:r>
          </a:p>
        </p:txBody>
      </p:sp>
      <p:pic>
        <p:nvPicPr>
          <p:cNvPr id="7" name="Picture 7" descr="http://xn------5cdcba9a8bhiqf4boq8n7b.xn--p1ai/85/56.jpg"/>
          <p:cNvPicPr>
            <a:picLocks noChangeAspect="1" noChangeArrowheads="1"/>
          </p:cNvPicPr>
          <p:nvPr/>
        </p:nvPicPr>
        <p:blipFill>
          <a:blip r:embed="rId4" cstate="email"/>
          <a:srcRect l="38502" t="25814" r="1565" b="2827"/>
          <a:stretch>
            <a:fillRect/>
          </a:stretch>
        </p:blipFill>
        <p:spPr bwMode="auto">
          <a:xfrm>
            <a:off x="6300192" y="4293096"/>
            <a:ext cx="1944216" cy="1834896"/>
          </a:xfrm>
          <a:prstGeom prst="rect">
            <a:avLst/>
          </a:prstGeom>
          <a:noFill/>
        </p:spPr>
      </p:pic>
    </p:spTree>
  </p:cSld>
  <p:clrMapOvr>
    <a:masterClrMapping/>
  </p:clrMapOvr>
  <p:transition advTm="5578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229200"/>
            <a:ext cx="385714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Алексей Михайлович </a:t>
            </a:r>
          </a:p>
          <a:p>
            <a:pPr algn="ctr"/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Матюшкин</a:t>
            </a:r>
          </a:p>
        </p:txBody>
      </p:sp>
      <p:pic>
        <p:nvPicPr>
          <p:cNvPr id="26626" name="Picture 2" descr="https://upload.wikimedia.org/wikipedia/commons/thumb/1/14/AM_MATYUSHKIN_foto.jpg/560px-AM_MATYUSHKIN_fo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620688"/>
            <a:ext cx="3240360" cy="43513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635896" y="1196752"/>
            <a:ext cx="514806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«Боясь ошибиться, он не будет  сам решать поставленную проблему 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будет стремиться получить помощь от всезнающего взрослого. 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будет решать только легкие проблемы!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</a:p>
        </p:txBody>
      </p:sp>
      <p:pic>
        <p:nvPicPr>
          <p:cNvPr id="26629" name="Picture 5" descr="https://mardentro.ru/wp-content/uploads/2016/10/minidevochmat.jpg"/>
          <p:cNvPicPr>
            <a:picLocks noChangeAspect="1" noChangeArrowheads="1"/>
          </p:cNvPicPr>
          <p:nvPr/>
        </p:nvPicPr>
        <p:blipFill>
          <a:blip r:embed="rId3" cstate="email"/>
          <a:srcRect l="14827" t="2024" r="26922"/>
          <a:stretch>
            <a:fillRect/>
          </a:stretch>
        </p:blipFill>
        <p:spPr bwMode="auto">
          <a:xfrm>
            <a:off x="5436096" y="3429000"/>
            <a:ext cx="3096344" cy="2725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360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Жили два друга Саша и Миша. Они часто ходили в гости друг к другу. Но на улице идет сильный дождь. </a:t>
            </a:r>
          </a:p>
        </p:txBody>
      </p:sp>
      <p:pic>
        <p:nvPicPr>
          <p:cNvPr id="2052" name="Picture 4" descr="https://knigek.net/covers/7339/i_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5" y="1556792"/>
            <a:ext cx="3343229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4446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11560" y="620688"/>
            <a:ext cx="79928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Красная шапочка попросила у мамы  записать рецепт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пирожков для своей подружки. Когда мама начала писать о том, что входит в рецепт, то обе вспомнили, что ни Красная Шапочка, ни подружка читать не умеют. </a:t>
            </a:r>
          </a:p>
        </p:txBody>
      </p:sp>
      <p:pic>
        <p:nvPicPr>
          <p:cNvPr id="27651" name="Picture 3" descr="https://ds04.infourok.ru/uploads/ex/0d7e/00042c2d-3a2d012d/hello_html_m443dfc9f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2358172"/>
            <a:ext cx="2880320" cy="3879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5012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620688"/>
            <a:ext cx="81957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город приехал цирк, но чтобы об этом узнали взрослые и </a:t>
            </a:r>
          </a:p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дети, необходимы афиши, а их нет. </a:t>
            </a:r>
          </a:p>
        </p:txBody>
      </p:sp>
      <p:pic>
        <p:nvPicPr>
          <p:cNvPr id="28676" name="Picture 4" descr="http://images.vectorhq.com/images/istock/previews/9711/97118893-carnival-circus-coming-to-tow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1700808"/>
            <a:ext cx="3962400" cy="3962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867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9552" y="548680"/>
            <a:ext cx="81369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я шла в детский сад, я встретила кошечку, она сидела и горько плакала. Я подошла к ней узнать, что же у нее случилось. Кошечка рассказала, что у ее мамы сегодня день рождения, подарка нет. И она не знает, что ей делать.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9699" name="Picture 3" descr="http://animalsfoto.com/photo/58/580ed65501c4add54d56ddd2da057506.jpg"/>
          <p:cNvPicPr>
            <a:picLocks noChangeAspect="1" noChangeArrowheads="1"/>
          </p:cNvPicPr>
          <p:nvPr/>
        </p:nvPicPr>
        <p:blipFill>
          <a:blip r:embed="rId2" cstate="email"/>
          <a:srcRect l="8378" r="19814" b="2128"/>
          <a:stretch>
            <a:fillRect/>
          </a:stretch>
        </p:blipFill>
        <p:spPr bwMode="auto">
          <a:xfrm>
            <a:off x="2123727" y="2564904"/>
            <a:ext cx="469617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4503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20688"/>
            <a:ext cx="56434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Маша упала и сломала руку.</a:t>
            </a:r>
          </a:p>
        </p:txBody>
      </p:sp>
      <p:sp>
        <p:nvSpPr>
          <p:cNvPr id="30722" name="AutoShape 2" descr="http://i01.i.aliimg.com/photo/v0/60081657167/Funny_PVC_Baby_Crying_Doll_Toy_Bab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://i01.i.aliimg.com/photo/v0/60081657167/Funny_PVC_Baby_Crying_Doll_Toy_Baby.jpg"/>
          <p:cNvPicPr>
            <a:picLocks noChangeAspect="1" noChangeArrowheads="1"/>
          </p:cNvPicPr>
          <p:nvPr/>
        </p:nvPicPr>
        <p:blipFill>
          <a:blip r:embed="rId2" cstate="email"/>
          <a:srcRect l="13446"/>
          <a:stretch>
            <a:fillRect/>
          </a:stretch>
        </p:blipFill>
        <p:spPr bwMode="auto">
          <a:xfrm>
            <a:off x="2555776" y="1196752"/>
            <a:ext cx="3528392" cy="486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641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desk.ru/_ph/219/4089146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76672"/>
            <a:ext cx="8275380" cy="5904656"/>
          </a:xfrm>
          <a:prstGeom prst="rect">
            <a:avLst/>
          </a:prstGeom>
          <a:noFill/>
        </p:spPr>
      </p:pic>
    </p:spTree>
  </p:cSld>
  <p:clrMapOvr>
    <a:masterClrMapping/>
  </p:clrMapOvr>
  <p:transition advTm="854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764704"/>
            <a:ext cx="612068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«…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Хочется, чтобы дети были путешественниками,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открывателями и творцами в этом мире.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Наблюдать, думать, рассуждать,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переживать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радость труда и гордиться созданным, творить красоту и радость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людей и находить в этом творении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счастье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В.А.Сухомлинский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075" name="Picture 3" descr="http://dzd.rksmb.org/wp-content/uploads/2014/09/20140929_sukhomlinskij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04432" y="1772816"/>
            <a:ext cx="3091893" cy="4312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http://ped-kopilka.ru/upload/blogs/31229_04da862438b8d0fd313bb7eafcbe7b4b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3284984"/>
            <a:ext cx="3738594" cy="3000401"/>
          </a:xfrm>
          <a:prstGeom prst="rect">
            <a:avLst/>
          </a:prstGeom>
          <a:noFill/>
        </p:spPr>
      </p:pic>
    </p:spTree>
  </p:cSld>
  <p:clrMapOvr>
    <a:masterClrMapping/>
  </p:clrMapOvr>
  <p:transition advTm="9108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20688"/>
            <a:ext cx="56439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условия успешности обучения детей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267744" y="1124744"/>
            <a:ext cx="64807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>
            <a:off x="4513639" y="1020798"/>
            <a:ext cx="130369" cy="2048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940152" y="980728"/>
            <a:ext cx="72008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7-конечная звезда 10"/>
          <p:cNvSpPr/>
          <p:nvPr/>
        </p:nvSpPr>
        <p:spPr>
          <a:xfrm>
            <a:off x="467544" y="2132856"/>
            <a:ext cx="3528392" cy="2808312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err="1" smtClean="0">
                <a:solidFill>
                  <a:srgbClr val="0070C0"/>
                </a:solidFill>
              </a:rPr>
              <a:t>проблематизация</a:t>
            </a:r>
            <a:r>
              <a:rPr lang="ru-RU" sz="1600" b="1" i="1" dirty="0" smtClean="0">
                <a:solidFill>
                  <a:srgbClr val="0070C0"/>
                </a:solidFill>
              </a:rPr>
              <a:t> учебного материала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12" name="7-конечная звезда 11"/>
          <p:cNvSpPr/>
          <p:nvPr/>
        </p:nvSpPr>
        <p:spPr>
          <a:xfrm>
            <a:off x="2987824" y="2420888"/>
            <a:ext cx="3312368" cy="2664296"/>
          </a:xfrm>
          <a:prstGeom prst="star7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активность ребенка</a:t>
            </a:r>
          </a:p>
        </p:txBody>
      </p:sp>
      <p:sp>
        <p:nvSpPr>
          <p:cNvPr id="13" name="7-конечная звезда 12"/>
          <p:cNvSpPr/>
          <p:nvPr/>
        </p:nvSpPr>
        <p:spPr>
          <a:xfrm>
            <a:off x="5580112" y="1700808"/>
            <a:ext cx="3168352" cy="2664296"/>
          </a:xfrm>
          <a:prstGeom prst="star7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</a:rPr>
              <a:t>связь обучения с жизнью ребенка, игрой, трудом</a:t>
            </a:r>
          </a:p>
        </p:txBody>
      </p:sp>
    </p:spTree>
  </p:cSld>
  <p:clrMapOvr>
    <a:masterClrMapping/>
  </p:clrMapOvr>
  <p:transition advTm="3564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http://detsad-60.ru/sites/default/files/field/image/84961360_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41ABFF"/>
              </a:clrFrom>
              <a:clrTo>
                <a:srgbClr val="41A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836614"/>
            <a:ext cx="5184576" cy="354471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71600" y="692696"/>
            <a:ext cx="7124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проблемного обучения 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1444134"/>
            <a:ext cx="79928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доставляет  радость самостоятельного поиска и </a:t>
            </a: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открытия; </a:t>
            </a: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обеспечивает развитие познавательной         </a:t>
            </a: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самостоятельности детей,        </a:t>
            </a: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их творческой активности. </a:t>
            </a:r>
          </a:p>
        </p:txBody>
      </p:sp>
    </p:spTree>
  </p:cSld>
  <p:clrMapOvr>
    <a:masterClrMapping/>
  </p:clrMapOvr>
  <p:transition advTm="5432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ahalla1.ru/wp-content/uploads/2016/01/zhelanie-myslit-i-zhit-a-ne-prozhivat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484784"/>
            <a:ext cx="6439570" cy="4829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835696" y="476672"/>
            <a:ext cx="5694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Подумай и скажи!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719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24744"/>
            <a:ext cx="6596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 проблемная ситуация? </a:t>
            </a:r>
          </a:p>
        </p:txBody>
      </p:sp>
      <p:pic>
        <p:nvPicPr>
          <p:cNvPr id="20482" name="Picture 2" descr="http://st1.stranamam.ru/data/cache/2016sep/01/09/20447952_26126-650x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916832"/>
            <a:ext cx="5376459" cy="4276353"/>
          </a:xfrm>
          <a:prstGeom prst="rect">
            <a:avLst/>
          </a:prstGeom>
          <a:noFill/>
        </p:spPr>
      </p:pic>
    </p:spTree>
  </p:cSld>
  <p:clrMapOvr>
    <a:masterClrMapping/>
  </p:clrMapOvr>
  <p:transition advTm="6502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11560" y="851811"/>
            <a:ext cx="799782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u="sng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Проблемная ситуация - это: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Неизвестное, т.е. усваиваемое ребенком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новое знание или способ деятельности;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Познавательная деятельность;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Творческие возможности и достигнутый уровень знаний.</a:t>
            </a:r>
          </a:p>
        </p:txBody>
      </p:sp>
      <p:pic>
        <p:nvPicPr>
          <p:cNvPr id="21507" name="Picture 3" descr="http://lsmods-master.3dn.ru/_ld/55/2521658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222"/>
          <a:stretch>
            <a:fillRect/>
          </a:stretch>
        </p:blipFill>
        <p:spPr bwMode="auto">
          <a:xfrm>
            <a:off x="3203848" y="2996952"/>
            <a:ext cx="2330147" cy="3168352"/>
          </a:xfrm>
          <a:prstGeom prst="rect">
            <a:avLst/>
          </a:prstGeom>
          <a:noFill/>
        </p:spPr>
      </p:pic>
    </p:spTree>
  </p:cSld>
  <p:clrMapOvr>
    <a:masterClrMapping/>
  </p:clrMapOvr>
  <p:transition advTm="1574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552" y="500188"/>
            <a:ext cx="806489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Вы считаете, какое из высказываний 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противоречит всем остальным и не относится к проблемному обучению?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b="1" i="1" u="sng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Обучение направлено на самостоятельный поиск новых 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знаний и способов действия,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Педагог подводит дошкольников к противоречию и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предлагает им самим найти способ его решения.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Педагог создает проблемную ситуацию, направляет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детей на её решение, организует поиск решения.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Воспитанники усваивают знания в готовом виде без 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раскрытия путей доказательства их истинности.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Организация  занятий с использованием проблемных </a:t>
            </a: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ситуаций под руководством педагога и самостоятельная деятельность детей по их разрешению. </a:t>
            </a: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</a:t>
            </a:r>
          </a:p>
        </p:txBody>
      </p:sp>
    </p:spTree>
  </p:cSld>
  <p:clrMapOvr>
    <a:masterClrMapping/>
  </p:clrMapOvr>
  <p:transition advTm="7513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66129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чём суть проблемного обучения? </a:t>
            </a:r>
          </a:p>
        </p:txBody>
      </p:sp>
      <p:pic>
        <p:nvPicPr>
          <p:cNvPr id="23554" name="Picture 2" descr="https://tinyclipart.com/resource/conga-clipart/conga-clipart-1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268760"/>
            <a:ext cx="3960440" cy="4824536"/>
          </a:xfrm>
          <a:prstGeom prst="rect">
            <a:avLst/>
          </a:prstGeom>
          <a:noFill/>
        </p:spPr>
      </p:pic>
    </p:spTree>
  </p:cSld>
  <p:clrMapOvr>
    <a:masterClrMapping/>
  </p:clrMapOvr>
  <p:transition advTm="44772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490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Chelovec</cp:lastModifiedBy>
  <cp:revision>41</cp:revision>
  <dcterms:created xsi:type="dcterms:W3CDTF">2014-03-26T12:53:23Z</dcterms:created>
  <dcterms:modified xsi:type="dcterms:W3CDTF">2020-03-01T17:18:47Z</dcterms:modified>
</cp:coreProperties>
</file>