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62" r:id="rId3"/>
    <p:sldId id="264" r:id="rId4"/>
    <p:sldId id="263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260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5AB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9" autoAdjust="0"/>
    <p:restoredTop sz="94660"/>
  </p:normalViewPr>
  <p:slideViewPr>
    <p:cSldViewPr snapToGrid="0">
      <p:cViewPr varScale="1">
        <p:scale>
          <a:sx n="74" d="100"/>
          <a:sy n="74" d="100"/>
        </p:scale>
        <p:origin x="6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7202C-44CF-4B5A-8044-91D9AD58563B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65151-4842-4D0B-BDBD-C94D836B3C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747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31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49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72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96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727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585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05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633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39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9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08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E4310-1B7E-4EC6-A5C5-9A212F929B8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6B8BA-67B4-4DF5-AD08-3CB0A22D0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69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gif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214" y="51515"/>
            <a:ext cx="117841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</a:rPr>
              <a:t>Развитие логико- математических представлений дошкольников.</a:t>
            </a:r>
            <a:br>
              <a:rPr lang="ru-RU" sz="3600" b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</a:rPr>
              <a:t>Современные подходы к формированию и развитию математических способностей у детей.</a:t>
            </a:r>
            <a:endParaRPr lang="ru-RU" sz="36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FF99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18986" y="4523552"/>
            <a:ext cx="50613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2400" b="1" dirty="0" smtClean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МБДОУ </a:t>
            </a:r>
            <a:r>
              <a:rPr lang="ru-RU" sz="2400" b="1" dirty="0" smtClean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ЦРР детский сад №57 «Ладушка»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</a:t>
            </a:r>
            <a:r>
              <a:rPr lang="ru-RU" sz="2400" b="1" dirty="0" err="1" smtClean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г.Димитровграда</a:t>
            </a:r>
            <a:r>
              <a:rPr lang="ru-RU" sz="2400" b="1" dirty="0" smtClean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Лёшина</a:t>
            </a:r>
            <a:r>
              <a:rPr lang="ru-RU" sz="2400" b="1" dirty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Людмила Сергеевна</a:t>
            </a:r>
            <a:endParaRPr lang="ru-RU" sz="2400" b="1" dirty="0">
              <a:solidFill>
                <a:srgbClr val="2D2DB9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80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252" y="2244342"/>
            <a:ext cx="8145661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1. На картинку кладут аппликацию.</a:t>
            </a:r>
            <a:b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>   </a:t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2. Карточку поворачивают на 90, 180 или 270 градусов.</a:t>
            </a:r>
          </a:p>
        </p:txBody>
      </p:sp>
      <p:pic>
        <p:nvPicPr>
          <p:cNvPr id="7" name="Picture 8" descr="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6212" y="2654736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010" y="320451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010" y="3204518"/>
            <a:ext cx="5715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galzn.ru/d/175439/d/image_1153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6876" y="5846397"/>
            <a:ext cx="649981" cy="5837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galzn.ru/d/175439/d/image_1153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4438" y="5846398"/>
            <a:ext cx="585844" cy="5837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galzn.ru/d/175439/d/image_1153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2638" y="5264329"/>
            <a:ext cx="670744" cy="624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galzn.ru/d/175439/d/image_1153.jp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3760" y="5264329"/>
            <a:ext cx="621407" cy="6241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8978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02" y="1674727"/>
            <a:ext cx="8987446" cy="34512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Графический </a:t>
            </a:r>
            <a:r>
              <a:rPr lang="ru-RU" sz="4000" b="1" dirty="0" err="1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трансформер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40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3. Один ряд карточек передвигают.</a:t>
            </a:r>
            <a:b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4.Между карточками вставляют ещё одну ли несколько.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11" name="Рисунок 10" descr="http://images.by.prom.st/13523100_w640_h640_144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2986816" y="5477422"/>
            <a:ext cx="1514475" cy="7023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Объект 11" descr="http://images.by.prom.st/13523100_w640_h640_144.jpg"/>
          <p:cNvPicPr>
            <a:picLocks noGrp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506508" y="5471835"/>
            <a:ext cx="1491672" cy="7362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images.by.prom.st/13523100_w640_h640_144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9185" y="5105543"/>
            <a:ext cx="688340" cy="7344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://images.by.prom.st/13523100_w640_h640_144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154268" y="5814895"/>
            <a:ext cx="704850" cy="7550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images.by.prom.st/13523100_w640_h640_144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068356" y="2413420"/>
            <a:ext cx="809997" cy="34173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http://images.by.prom.st/13523100_w640_h640_144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050663" y="1628860"/>
            <a:ext cx="864096" cy="33123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777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3.93064E-6 L -1.38889E-6 3.9306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148893" y="1408598"/>
            <a:ext cx="8289925" cy="225872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Развивающая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предметно-игровая система </a:t>
            </a: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«</a:t>
            </a:r>
            <a:r>
              <a:rPr lang="ru-RU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Радуга </a:t>
            </a:r>
            <a:r>
              <a:rPr lang="ru-RU" b="1" dirty="0" err="1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Кайе</a:t>
            </a:r>
            <a:r>
              <a:rPr lang="ru-RU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» </a:t>
            </a:r>
          </a:p>
        </p:txBody>
      </p:sp>
      <p:pic>
        <p:nvPicPr>
          <p:cNvPr id="8" name="Рисунок 7" descr="http://cdn2.rf-sp.ru/cf/c6/cfc6813e9da8c8df73c2d36bef32ec6a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533" y="1189577"/>
            <a:ext cx="2274505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46533" y="3518794"/>
            <a:ext cx="9073008" cy="333920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Развивающая предметно-игровая система «Радуга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Кайе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» предназначена для индивидуальных и коллективных игр и занятий с детьми от 5 до 11 лет, а так же для широкого круга специалистов, работающих в сфере образования и воспитания, и для родителей, ставящих перед собой задачу разностороннего развития ребенка. Для людей любого возраста эта игровая система разнообразит досуг и окажет помощь в снятии эмоционального напряжения.</a:t>
            </a:r>
          </a:p>
          <a:p>
            <a:endParaRPr lang="ru-RU" sz="24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  <p:pic>
        <p:nvPicPr>
          <p:cNvPr id="10" name="Объект 9" descr="http://klassnoedelo.ru/upload/iblock/3c3/3c305c555df1397f55952de1cad86850.gif"/>
          <p:cNvPicPr>
            <a:picLocks noGrp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07" t="9891" r="11956" b="5505"/>
          <a:stretch/>
        </p:blipFill>
        <p:spPr bwMode="auto">
          <a:xfrm>
            <a:off x="9665871" y="2768826"/>
            <a:ext cx="2232248" cy="1797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700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 descr="http://www.ural-toys.ru/UPLOAD/catalog/f/5/101474_7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693" y="683169"/>
            <a:ext cx="3185486" cy="263798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1491" y="1731703"/>
            <a:ext cx="3888433" cy="1715790"/>
          </a:xfrm>
        </p:spPr>
        <p:txBody>
          <a:bodyPr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Соты </a:t>
            </a:r>
            <a:r>
              <a:rPr lang="ru-RU" sz="5400" b="1" dirty="0" err="1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Кайе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1026" name="Picture 2" descr="http://www.playcast.ru/uploads/2015/08/10/1464407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6351" y="1605638"/>
            <a:ext cx="2550368" cy="255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6998" y="3421485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Игра для детей от 3 до 11 лет. В ней используются объемные элементы в виде правильной шестигранной призмы. Высота призмы (толщина элемента) - 4 мм. Это дает дополнительную возможность - установить элемент вертикально. Всего 84 элемента, с одной стороны все элементы желтого цвета, с другой стороны 4 элемента синего цвета, на остальных элементах на желтом фоне есть правильные геометрические фигуры по 4 элемента каждого варианта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8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3082" y="3971618"/>
            <a:ext cx="8892480" cy="27363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Во-первых, использование в качестве Мозаики (или графического конструктора). Из деталей можно складывать многочисленные силуэты животных и предметов. Несколько десятков вариантов предложено в методическом пособии.  Для детей младшего дошкольного возраста можно использовать только оборотную (жёлтую) сторону сот. </a:t>
            </a:r>
          </a:p>
        </p:txBody>
      </p:sp>
      <p:pic>
        <p:nvPicPr>
          <p:cNvPr id="5122" name="Picture 2" descr="http://www.mlk.ru/aspekt/catalogue/photos/ke_sot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8161036" y="1664716"/>
            <a:ext cx="3972036" cy="1466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6" name="Picture 6" descr="http://umachka.ua/razvivayushie-igrushki/7743/%D0%A1%D0%BE%D1%82%D1%8B-%D0%9A%D0%B0%D0%B9%D0%B5-%D1%80%D0%B0%D0%B7%D0%B2%D0%B8%D0%B2%D0%B0%D1%8E%D1%89%D0%B0%D1%8F-%D0%BF%D1%80%D0%B5%D0%B4%D0%BC%D0%B5%D1%82%D0%BD%D0%BE--%D0%B8%D0%B3%D1%80%D0%BE%D0%B2%D0%B0%D1%8F-%D1%81%D0%B8%D1%81%D1%82%D0%B5%D0%BC%D0%B0-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18141" y="1664572"/>
            <a:ext cx="3374731" cy="19840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8" name="Picture 8" descr="http://umachka.ua/razvivayushie-igrushki/7741/%D0%A1%D0%BE%D1%82%D1%8B-%D0%9A%D0%B0%D0%B9%D0%B5-%D1%80%D0%B0%D0%B7%D0%B2%D0%B8%D0%B2%D0%B0%D1%8E%D1%89%D0%B0%D1%8F-%D0%BF%D1%80%D0%B5%D0%B4%D0%BC%D0%B5%D1%82%D0%BD%D0%BE--%D0%B8%D0%B3%D1%80%D0%BE%D0%B2%D0%B0%D1%8F-%D1%81%D0%B8%D1%81%D1%82%D0%B5%D0%BC%D0%B0-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6043" y="1664572"/>
            <a:ext cx="3188966" cy="2036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4455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xxlbook.ru/imgh181659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500" y="1699806"/>
            <a:ext cx="1492722" cy="2175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g.labirint.ru/images/comments_pic/1025/06labgi0l12775228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119" y="1703184"/>
            <a:ext cx="1456195" cy="2114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mg.labirint.ru/images/comments_pic/1024/01labj7ga1276779331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573" y="638893"/>
            <a:ext cx="1567641" cy="22229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54" name="Picture 10" descr="http://122012.imgbb.ru/user/8/86169/1/551c4e0ae5f16e0b32ee1dd3a6106a6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380" y="1699805"/>
            <a:ext cx="1529379" cy="2175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im0-tub-ru.yandex.net/i?id=6796acaa4c31ffd3fe8a89ed2c24bfc9&amp;n=33&amp;h=215&amp;w=14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759" y="1645633"/>
            <a:ext cx="1534629" cy="2229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58" name="Picture 14" descr="http://img.labirint.ru/images/comments_pic/1025/011labgi0l1277522862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61127" y="1699804"/>
            <a:ext cx="1470971" cy="2175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64677" y="3103126"/>
            <a:ext cx="9577811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 </a:t>
            </a:r>
          </a:p>
          <a:p>
            <a:endParaRPr lang="ru-RU" sz="2000" b="1" i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Его игровой материал: </a:t>
            </a:r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itchFamily="18" charset="0"/>
              </a:rPr>
              <a:t>"Зеленые поляны", "Мосты и берега" 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помогает в развитии воображения, фантазии, глазомера, художественного вкуса, ориентирования на плоскости и в пространстве, чувства гармонии, композиции, симметрии и пропорции.</a:t>
            </a:r>
          </a:p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  С помощью карточек ребенок создает неповторимые композиции творческого характера, спонтанным образом проявляет свои чувства. Играя с карточками, идите тренировка мелкой моторики руки, что является средством стимуляции развития речи и интеллекта.</a:t>
            </a:r>
          </a:p>
          <a:p>
            <a:endParaRPr lang="ru-RU" sz="2000" b="1" i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6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0283" y="2153540"/>
            <a:ext cx="7056784" cy="651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48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Развивающая предметно - игровая система "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Колечки </a:t>
            </a:r>
            <a:r>
              <a:rPr lang="ru-RU" sz="4800" b="1" dirty="0" err="1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Кайе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"</a:t>
            </a:r>
            <a:r>
              <a:rPr lang="ru-RU" dirty="0">
                <a:solidFill>
                  <a:srgbClr val="C00000"/>
                </a:solidFill>
              </a:rPr>
              <a:t> </a:t>
            </a:r>
          </a:p>
        </p:txBody>
      </p:sp>
      <p:pic>
        <p:nvPicPr>
          <p:cNvPr id="8196" name="Picture 4" descr="http://www.mlk.ru/aspekt/catalogue/photos/ke_ko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312" y="1207299"/>
            <a:ext cx="2389002" cy="18592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8539" y="3587080"/>
            <a:ext cx="9024730" cy="315917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Служит для индивидуальной или коллективной игры детей в возрасте от 3 до 10 лет. Это - многофункциональная, вариативная дидактическая и игровая система. Набор применяют в детском учреждении и в домашних условиях для конструирования, экспериментирования в области детского дизайна, занятий по математике и геометрии, а также для спортивных занятий элемента, у которого цвет двух сторон различен.</a:t>
            </a:r>
          </a:p>
        </p:txBody>
      </p:sp>
    </p:spTree>
    <p:extLst>
      <p:ext uri="{BB962C8B-B14F-4D97-AF65-F5344CB8AC3E}">
        <p14:creationId xmlns:p14="http://schemas.microsoft.com/office/powerpoint/2010/main" val="12874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1" y="-675456"/>
            <a:ext cx="8228013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5162" y="3547132"/>
            <a:ext cx="10300967" cy="31355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   </a:t>
            </a:r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Набор состоит из 15 мягких элементов. Элемент выполнен таким образом: внутри чехла из искусственной кожи находится вставка из цельного куска поролона. Элемент имеет форму кольца. Цвета элементов: Одна сторона кольца желтого цвета у всех 15 элементов. Другая сторона имеет синий, красный, зеленый, желтый и белый цвет (по 3 элемента каждого цвета). Боковая поверхность элемента - бежевая. 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>   </a:t>
            </a:r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itchFamily="18" charset="0"/>
              </a:rPr>
              <a:t>Общий вид элементов в наборе.</a:t>
            </a:r>
          </a:p>
        </p:txBody>
      </p:sp>
      <p:pic>
        <p:nvPicPr>
          <p:cNvPr id="9220" name="Picture 4" descr="http://www.aspect-modul.ru/content/cdid_11293/images/ke_kol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5182" y="1919840"/>
            <a:ext cx="596577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www.aspect-modul.ru/content/cdid_11293/images/ke_kol3.g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619" b="-18703"/>
          <a:stretch/>
        </p:blipFill>
        <p:spPr bwMode="auto">
          <a:xfrm>
            <a:off x="5876992" y="6315292"/>
            <a:ext cx="3094730" cy="54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43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6" y="1532586"/>
            <a:ext cx="10668000" cy="5760640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          </a:t>
            </a:r>
            <a:r>
              <a:rPr lang="ru-RU" sz="4800" b="1" dirty="0" smtClean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              Дуги </a:t>
            </a:r>
            <a:r>
              <a:rPr lang="ru-RU" sz="4800" b="1" dirty="0" err="1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Кайе</a:t>
            </a:r>
            <a: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                                 </a:t>
            </a:r>
            <a:b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                            </a:t>
            </a:r>
            <a:b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                           Ромбики </a:t>
            </a:r>
            <a:r>
              <a:rPr lang="ru-RU" sz="4800" b="1" dirty="0" err="1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Кайе</a:t>
            </a:r>
            <a: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Занимательные </a:t>
            </a:r>
            <a:b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       волчки</a:t>
            </a:r>
            <a:endParaRPr lang="ru-RU" sz="4800" b="1" dirty="0">
              <a:solidFill>
                <a:srgbClr val="00B050"/>
              </a:solidFill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13314" name="Picture 2" descr="http://aspect-modul.ru/images/cdid_11293/14764/14764_1392891118_6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13681" y="1906074"/>
            <a:ext cx="3822996" cy="20091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aspect-modul.ru/images/cdid_11293/14772/14772_1397565195_6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5056" y="2952976"/>
            <a:ext cx="3168352" cy="21266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teddygroup.ru/images/cms/data/test/6298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237" y="5182307"/>
            <a:ext cx="4138277" cy="1384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46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https://content.foto.my.mail.ru/list/skayer/3/i-3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131" y="3103680"/>
            <a:ext cx="806489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050" y="1771339"/>
            <a:ext cx="976338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Развивающая </a:t>
            </a: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предметно-игровая среда </a:t>
            </a:r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«</a:t>
            </a:r>
            <a:r>
              <a:rPr lang="ru-RU" sz="5400" b="1" dirty="0" err="1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Стройкайе</a:t>
            </a:r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91987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201949" y="1636339"/>
            <a:ext cx="11769894" cy="1508105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latin typeface="Monotype Corsiva" pitchFamily="66" charset="0"/>
              </a:rPr>
              <a:t>«</a:t>
            </a:r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цели».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А. </a:t>
            </a:r>
            <a:r>
              <a:rPr lang="ru-RU" sz="2800" b="1" dirty="0" err="1">
                <a:solidFill>
                  <a:srgbClr val="00B050"/>
                </a:solidFill>
                <a:latin typeface="Monotype Corsiva" pitchFamily="66" charset="0"/>
              </a:rPr>
              <a:t>Маркушевич</a:t>
            </a:r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1949" y="3144444"/>
            <a:ext cx="117698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itchFamily="18" charset="0"/>
              </a:rPr>
              <a:t>Дошкольный возраст </a:t>
            </a:r>
            <a:r>
              <a:rPr lang="ru-RU" sz="2400" b="1" dirty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– уникальный в своем роде период жизни человека.</a:t>
            </a:r>
          </a:p>
          <a:p>
            <a:r>
              <a:rPr lang="ru-RU" sz="2400" b="1" dirty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Освоение мира осуществляется в процессе познавательного развития, основная цель которого – приобщение ребенка к опыту, накопленному человечеством.</a:t>
            </a:r>
          </a:p>
          <a:p>
            <a:r>
              <a:rPr lang="ru-RU" sz="2400" b="1" dirty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Самым важным для дошкольников является развитие познавательного интереса и математического мышления, умения рассуждать, аргументировать, доказывать правильность выполненных действий. Математика оттачивает ум ребенка, развивает гибкость мышления, учит логике, формирует память, внимание, воображение, речь </a:t>
            </a:r>
          </a:p>
        </p:txBody>
      </p:sp>
    </p:spTree>
    <p:extLst>
      <p:ext uri="{BB962C8B-B14F-4D97-AF65-F5344CB8AC3E}">
        <p14:creationId xmlns:p14="http://schemas.microsoft.com/office/powerpoint/2010/main" val="366524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7399" y="1988496"/>
            <a:ext cx="6773163" cy="13095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Деревянный конструктор                   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«</a:t>
            </a:r>
            <a:r>
              <a:rPr lang="ru-RU" b="1" dirty="0" err="1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Стройкайе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»</a:t>
            </a:r>
            <a:endParaRPr lang="ru-RU" b="1" dirty="0">
              <a:solidFill>
                <a:srgbClr val="C00000"/>
              </a:solidFill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14338" name="Picture 2" descr="http://www.rosfirm.ru/goods/images/22/22.4042793/1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97376" y="3488653"/>
            <a:ext cx="2416541" cy="22514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gelios-kids.ru/upload/iblock/26b/26bfbc5894d1f7a14139baf8370e869c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379" y="1885465"/>
            <a:ext cx="5669281" cy="4045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5065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4890" y="1938272"/>
            <a:ext cx="7877110" cy="1859806"/>
          </a:xfrm>
        </p:spPr>
        <p:txBody>
          <a:bodyPr/>
          <a:lstStyle/>
          <a:p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Математический </a:t>
            </a:r>
            <a:b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                            планшет</a:t>
            </a:r>
            <a:endParaRPr lang="ru-RU" sz="5400" b="1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10244" name="Picture 4" descr="https://2.bp.blogspot.com/-0qcHxGCo2FU/UZKgPUCNTlI/AAAAAAAAV8I/DJ0lk_gcVqw/s640/Volc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16544" y="196240"/>
            <a:ext cx="325149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0" name="Picture 20" descr="https://im3-tub-ru.yandex.net/i?id=81d5bf99a32070512d248e02c43829d2&amp;n=33&amp;h=215&amp;w=3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837" y="1883536"/>
            <a:ext cx="3685432" cy="2589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2" name="Picture 22" descr="https://im1-tub-ru.yandex.net/i?id=4f9467b6a5d6559cfd7de3c63f03250b&amp;n=33&amp;h=215&amp;w=3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7960" y="4030967"/>
            <a:ext cx="3822179" cy="2712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4" name="Picture 24" descr="https://im3-tub-ru.yandex.net/i?id=2975e4689ed12fe08538d14ecf66b282&amp;n=33&amp;h=215&amp;w=29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9124" y="3518055"/>
            <a:ext cx="3203362" cy="234259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9093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2739" y="1633737"/>
            <a:ext cx="6588224" cy="1143000"/>
          </a:xfrm>
        </p:spPr>
        <p:txBody>
          <a:bodyPr/>
          <a:lstStyle/>
          <a:p>
            <a:pPr algn="ctr"/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Маленький дизайнер</a:t>
            </a:r>
          </a:p>
        </p:txBody>
      </p:sp>
      <p:pic>
        <p:nvPicPr>
          <p:cNvPr id="15364" name="Picture 4" descr="http://www.inteltoys.ru/files/catalog/2007/06/794/big/794-2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17022" y="2707344"/>
            <a:ext cx="2724554" cy="25147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5366" name="Picture 6" descr="http://www.ukazka.ru/img/b/uk727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31" y="1869278"/>
            <a:ext cx="2381250" cy="3352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5370" name="Picture 10" descr="http://umachka.ua/razvivayushie-igrushki/7748/%D0%A3%D1%87%D0%B5%D0%B1%D0%BD%D0%BE%D0%B5-%D0%B8%D0%B3%D1%80%D0%BE%D0%B2%D0%BE%D0%B5-%D0%BF%D0%BE%D1%81%D0%BE%D0%B1%D0%B8%D0%B5-%D0%9C%D0%B0%D0%BB%D0%B5%D0%BD%D1%8C%D0%BA%D0%B8%D0%B9-%D0%B4%D0%B8%D0%B7%D0%B0%D0%B9%D0%BD%D0%B5%D1%80-3-7-%D0%BB%D0%B5%D1%8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1715" y="1817366"/>
            <a:ext cx="2053652" cy="1918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http://umachka.ua/razvivayushie-igrushki/7748/%D0%A3%D1%87%D0%B5%D0%B1%D0%BD%D0%BE%D0%B5-%D0%B8%D0%B3%D1%80%D0%BE%D0%B2%D0%BE%D0%B5-%D0%BF%D0%BE%D1%81%D0%BE%D0%B1%D0%B8%D0%B5-%D0%9C%D0%B0%D0%BB%D0%B5%D0%BD%D1%8C%D0%BA%D0%B8%D0%B9-%D0%B4%D0%B8%D0%B7%D0%B0%D0%B9%D0%BD%D0%B5%D1%80-3-7-%D0%BB%D0%B5%D1%8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90210" y="3736108"/>
            <a:ext cx="2003009" cy="1877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s://static12.insales.ru/images/products/1/5225/11818089/large_albom_13_full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2950" y="3953065"/>
            <a:ext cx="2538028" cy="2538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9312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://static.rasprodaga.ru/pictures/goods/big/12544/713037/1259/1837konstruktor-geometricheskij-bolshoj_1-51934516.maybe.jp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9672" y="1741960"/>
            <a:ext cx="2525782" cy="24783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" name="Рисунок 12" descr="http://ideaplay.ru/upload/iblock/ab5/ab556581a57d1a8e06210ce246915b66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2315" y="3040636"/>
            <a:ext cx="2435777" cy="2359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http://www.mastertoys.ru/files/image/product/00/00333_417_417_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28" y="2736861"/>
            <a:ext cx="3450105" cy="30859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274" name="Picture 10" descr="http://i2.artishka.ru/1/4647/46467805/eb5c13/magnitnaya-mozaika-v-ramk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104" y="4535468"/>
            <a:ext cx="2150917" cy="212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41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66" y="1599574"/>
            <a:ext cx="10328857" cy="502815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6"/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 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По словам автора, его игры призваны развивать у детей фантазию, воображение, глазомер, архитектурно-художественный вкус, творческое начало, индивидуальность в сочетании с умением работать со сверстниками. Они формируют исследовательское поведение, поисковую деятельность и такие волевые качества, как аккуратность, сосредоточенность, усидчивость, терпение.</a:t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   Развивающие игры и игрушки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Кайе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 смогут разнообразить досуг ребенка, снять эмоциональное и физическое напряжение, помогут развить многие умения и навыки и вывести скрытые возможности и таланты ребенка.</a:t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schemeClr val="accent6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6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1050" y="2075902"/>
            <a:ext cx="8228013" cy="385078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СПАСИБО</a:t>
            </a:r>
            <a:br>
              <a:rPr lang="ru-RU" sz="72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72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 ЗА </a:t>
            </a:r>
            <a:br>
              <a:rPr lang="ru-RU" sz="72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</a:br>
            <a:r>
              <a:rPr lang="ru-RU" sz="72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ВНИМАНИЕ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6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915" y="1627932"/>
            <a:ext cx="5427320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FF99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Автор шаблона презентации: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FF99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FF99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МОУ СОШ №25 </a:t>
            </a:r>
            <a:r>
              <a:rPr lang="ru-RU" sz="32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FF99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г.Сочи</a:t>
            </a:r>
            <a:endParaRPr lang="ru-RU" sz="3200" b="1" cap="none" spc="0" dirty="0" smtClean="0">
              <a:ln w="12700">
                <a:solidFill>
                  <a:schemeClr val="accent1"/>
                </a:solidFill>
                <a:prstDash val="solid"/>
              </a:ln>
              <a:solidFill>
                <a:srgbClr val="00FF99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FF99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Мухина М.В.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FF99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529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167425" y="1579833"/>
            <a:ext cx="10637950" cy="4788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650"/>
              </a:spcBef>
              <a:buClr>
                <a:srgbClr val="0070C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Задачи и содержание образовательной деятельности </a:t>
            </a:r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</a:rPr>
              <a:t>«Познавательное развитие»</a:t>
            </a:r>
          </a:p>
          <a:p>
            <a:pPr marL="285750" indent="-285750">
              <a:spcBef>
                <a:spcPts val="650"/>
              </a:spcBef>
              <a:buClr>
                <a:srgbClr val="0070C0"/>
              </a:buClr>
              <a:buFont typeface="Wingdings" panose="05000000000000000000" pitchFamily="2" charset="2"/>
              <a:buChar char="v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развитие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интересов детей, любознательности и познавательной мотивации;</a:t>
            </a:r>
          </a:p>
          <a:p>
            <a:pPr marL="285750" indent="-285750">
              <a:spcBef>
                <a:spcPts val="650"/>
              </a:spcBef>
              <a:buClr>
                <a:srgbClr val="0070C0"/>
              </a:buClr>
              <a:buFont typeface="Wingdings" panose="05000000000000000000" pitchFamily="2" charset="2"/>
              <a:buChar char="v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формирование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познавательных действий, становление сознания; </a:t>
            </a:r>
          </a:p>
          <a:p>
            <a:pPr marL="285750" indent="-285750">
              <a:spcBef>
                <a:spcPts val="650"/>
              </a:spcBef>
              <a:buClr>
                <a:srgbClr val="0070C0"/>
              </a:buClr>
              <a:buFont typeface="Wingdings" panose="05000000000000000000" pitchFamily="2" charset="2"/>
              <a:buChar char="v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развитие воображения и творческой активности;</a:t>
            </a:r>
          </a:p>
          <a:p>
            <a:pPr marL="285750" indent="-285750">
              <a:spcBef>
                <a:spcPts val="650"/>
              </a:spcBef>
              <a:buClr>
                <a:srgbClr val="0070C0"/>
              </a:buClr>
              <a:buFont typeface="Wingdings" panose="05000000000000000000" pitchFamily="2" charset="2"/>
              <a:buChar char="v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формирование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первичных представлений о себе, других людях, объектах окружающего мира, о свойствах и отношениях объектов окружающего мира(форме, цвете, размере, материале и др.), о малой родине и Отечестве, представлений о социокультурных ценностях нашего народа, отечественных традициях и праздниках, о планете Земля как об общем  доме людей, особенностях ее природы, многообразии стран и народов мира.</a:t>
            </a:r>
          </a:p>
          <a:p>
            <a:pPr algn="ctr">
              <a:spcBef>
                <a:spcPts val="650"/>
              </a:spcBef>
              <a:buClr>
                <a:srgbClr val="0070C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Извлечение из Федерального государственного стандарта дошкольного образования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248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314994" y="1524913"/>
            <a:ext cx="10889626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itchFamily="18" charset="0"/>
              </a:rPr>
              <a:t>Игра </a:t>
            </a:r>
            <a:r>
              <a:rPr lang="ru-RU" sz="2400" b="1" dirty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– наиболее доступный для детей вид деятельности, способ переработки полученных из окружающего мира впечатлений, знаний. В игре ярко проявляются особенности мышления и воображения ребенка, его эмоциональность, активность. Огромную роль в развитии математических способностей и в развитии интеллекта играют интеллектуальные игры.</a:t>
            </a:r>
          </a:p>
          <a:p>
            <a:endParaRPr lang="ru-RU" sz="2400" b="1" dirty="0">
              <a:solidFill>
                <a:srgbClr val="2D2DB9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2D2DB9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2D2DB9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2D2DB9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2D2DB9"/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</a:p>
          <a:p>
            <a:endParaRPr lang="ru-RU" sz="28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4994" y="3956113"/>
            <a:ext cx="8640960" cy="2677656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</a:rPr>
              <a:t>«</a:t>
            </a:r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Без игры нет, и не может быть полноценного умственного развития. Игра – это огромное светлое окно, через которое в духовный мир ребенка вливается живительный поток представлений, понятий. Игра – это искра, зажигающая огонек пытливости и любознательности». 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В.А. Сухомлинский.</a:t>
            </a:r>
          </a:p>
        </p:txBody>
      </p:sp>
    </p:spTree>
    <p:extLst>
      <p:ext uri="{BB962C8B-B14F-4D97-AF65-F5344CB8AC3E}">
        <p14:creationId xmlns:p14="http://schemas.microsoft.com/office/powerpoint/2010/main" val="340628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Объект 1"/>
          <p:cNvSpPr>
            <a:spLocks noGrp="1"/>
          </p:cNvSpPr>
          <p:nvPr>
            <p:ph sz="half" idx="1"/>
          </p:nvPr>
        </p:nvSpPr>
        <p:spPr>
          <a:xfrm>
            <a:off x="1775520" y="2492897"/>
            <a:ext cx="4176464" cy="3087167"/>
          </a:xfrm>
        </p:spPr>
        <p:txBody>
          <a:bodyPr/>
          <a:lstStyle/>
          <a:p>
            <a:pPr marL="0" indent="0"/>
            <a:endParaRPr lang="ru-RU" sz="20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Объект 2"/>
          <p:cNvSpPr>
            <a:spLocks noGrp="1"/>
          </p:cNvSpPr>
          <p:nvPr>
            <p:ph sz="half" idx="2"/>
          </p:nvPr>
        </p:nvSpPr>
        <p:spPr>
          <a:xfrm>
            <a:off x="210356" y="3705577"/>
            <a:ext cx="8964489" cy="3312369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Академик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Академии изобретательства c 1997 г.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Научный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сотрудник лаборатории игры и развивающей предметной среды НИИ Дошкольного Образования им. А.В. Запорожца (с 2008г. по2013г.)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  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С 1979 года начал изобретать игрушки и игры различного 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ассортимента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. На сегодня около 1000 проектов. Освоено в производстве 22 проекта. 3 игры делают по лицензии Виктора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Августовича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 в ФРГ.</a:t>
            </a:r>
          </a:p>
        </p:txBody>
      </p:sp>
      <p:sp>
        <p:nvSpPr>
          <p:cNvPr id="16390" name="Заголовок 1"/>
          <p:cNvSpPr>
            <a:spLocks noGrp="1"/>
          </p:cNvSpPr>
          <p:nvPr>
            <p:ph type="title"/>
          </p:nvPr>
        </p:nvSpPr>
        <p:spPr>
          <a:xfrm>
            <a:off x="1235460" y="1664805"/>
            <a:ext cx="5256584" cy="1656184"/>
          </a:xfrm>
        </p:spPr>
        <p:txBody>
          <a:bodyPr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Виктор </a:t>
            </a:r>
            <a:r>
              <a:rPr lang="ru-RU" sz="5400" b="1" dirty="0" err="1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Августович</a:t>
            </a:r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5400" b="1" dirty="0" err="1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Кайе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8" name="Рисунок 7" descr="http://www.filippok.ru/images/all/7/185/big/img_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6703" y="1594806"/>
            <a:ext cx="3096344" cy="2520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5899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Объект 1"/>
          <p:cNvSpPr>
            <a:spLocks noGrp="1"/>
          </p:cNvSpPr>
          <p:nvPr>
            <p:ph sz="half" idx="1"/>
          </p:nvPr>
        </p:nvSpPr>
        <p:spPr>
          <a:xfrm>
            <a:off x="1963043" y="2492897"/>
            <a:ext cx="4176464" cy="3087167"/>
          </a:xfrm>
        </p:spPr>
        <p:txBody>
          <a:bodyPr/>
          <a:lstStyle/>
          <a:p>
            <a:pPr marL="0" indent="0"/>
            <a:endParaRPr lang="ru-RU" sz="20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Объект 2"/>
          <p:cNvSpPr>
            <a:spLocks noGrp="1"/>
          </p:cNvSpPr>
          <p:nvPr>
            <p:ph sz="half" idx="2"/>
          </p:nvPr>
        </p:nvSpPr>
        <p:spPr>
          <a:xfrm>
            <a:off x="1963043" y="3041197"/>
            <a:ext cx="8676457" cy="4248473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>Лесной 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b="1" dirty="0" smtClean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>Радужный</a:t>
            </a:r>
            <a:endParaRPr lang="ru-RU" b="1" dirty="0">
              <a:solidFill>
                <a:schemeClr val="accent6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0" indent="0"/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>Речной   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b="1" dirty="0" smtClean="0">
                <a:solidFill>
                  <a:schemeClr val="accent6"/>
                </a:solidFill>
                <a:latin typeface="Comic Sans MS" panose="030F0702030302020204" pitchFamily="66" charset="0"/>
                <a:cs typeface="Times New Roman" pitchFamily="18" charset="0"/>
              </a:rPr>
              <a:t>Солнечный  </a:t>
            </a:r>
            <a:endParaRPr lang="ru-RU" b="1" dirty="0">
              <a:solidFill>
                <a:schemeClr val="accent6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  <p:sp>
        <p:nvSpPr>
          <p:cNvPr id="16390" name="Заголовок 1"/>
          <p:cNvSpPr>
            <a:spLocks noGrp="1"/>
          </p:cNvSpPr>
          <p:nvPr>
            <p:ph type="title"/>
          </p:nvPr>
        </p:nvSpPr>
        <p:spPr>
          <a:xfrm>
            <a:off x="158905" y="1468710"/>
            <a:ext cx="11307651" cy="1476400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Удивительные лабиринты</a:t>
            </a:r>
            <a:r>
              <a:rPr lang="ru-RU" sz="48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изобретателя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                                                     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Виктора </a:t>
            </a:r>
            <a:r>
              <a:rPr lang="ru-RU" sz="4800" b="1" dirty="0" err="1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Августовича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4800" b="1" dirty="0" err="1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Кайе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16392" name="Picture 8" descr="http://litgenshop.ru/Upload/Photo/38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045" y="2772527"/>
            <a:ext cx="1916463" cy="15700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://orangeshar.ru/photos/9018/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16310" y="2814165"/>
            <a:ext cx="1985400" cy="15700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http://www.igrocity.ru/pics/igra-rechnoj-labirint-malenkij-genij_p01_big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516" y="4917243"/>
            <a:ext cx="1916463" cy="1476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8" name="Picture 14" descr="https://educationmanagers.ru/files/folder_1/00017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85195" y="4917243"/>
            <a:ext cx="1916515" cy="1476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cdn2.rf-sp.ru/cf/c6/cfc6813e9da8c8df73c2d36bef32ec6a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81827" y="3557570"/>
            <a:ext cx="2934361" cy="23793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44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sz="3200"/>
              <a:t/>
            </a:r>
            <a:br>
              <a:rPr lang="ru-RU" sz="3200"/>
            </a:br>
            <a:endParaRPr lang="ru-RU" sz="2400"/>
          </a:p>
        </p:txBody>
      </p:sp>
      <p:sp>
        <p:nvSpPr>
          <p:cNvPr id="20485" name="Объект 2"/>
          <p:cNvSpPr>
            <a:spLocks noGrp="1"/>
          </p:cNvSpPr>
          <p:nvPr>
            <p:ph sz="half" idx="2"/>
          </p:nvPr>
        </p:nvSpPr>
        <p:spPr>
          <a:xfrm>
            <a:off x="-43510" y="5158731"/>
            <a:ext cx="9120275" cy="187220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Складывать карточки нужно так, чтобы линии и цвета соприкасались. 160 карточек-это миллиарды вариантов соединения.                                                                                                   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В каждой коробочке есть инструкция с подробным 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описанием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вариантов игры.</a:t>
            </a:r>
          </a:p>
        </p:txBody>
      </p:sp>
      <p:sp>
        <p:nvSpPr>
          <p:cNvPr id="20486" name="Объект 1"/>
          <p:cNvSpPr>
            <a:spLocks noGrp="1"/>
          </p:cNvSpPr>
          <p:nvPr>
            <p:ph sz="half" idx="1"/>
          </p:nvPr>
        </p:nvSpPr>
        <p:spPr>
          <a:xfrm>
            <a:off x="-43509" y="1630339"/>
            <a:ext cx="11268099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Все 4 игры из серии основаны на едином принципе.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Times New Roman" pitchFamily="18" charset="0"/>
              </a:rPr>
              <a:t>Каждая игра состоит из 160 карточек с разными линиями Например в игре </a:t>
            </a:r>
            <a:r>
              <a:rPr lang="ru-RU" sz="2400" b="1" i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itchFamily="18" charset="0"/>
              </a:rPr>
              <a:t>«Радужный лабиринт».</a:t>
            </a:r>
          </a:p>
        </p:txBody>
      </p:sp>
      <p:pic>
        <p:nvPicPr>
          <p:cNvPr id="20488" name="Picture 8" descr="http://galzn.ru/d/175439/d/image_11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38451"/>
            <a:ext cx="1023851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96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7452" y="1670841"/>
            <a:ext cx="8228013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Пасьянс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 (для одного игрока) или </a:t>
            </a:r>
            <a:br>
              <a:rPr lang="ru-RU" sz="40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+mn-ea"/>
                <a:cs typeface="+mn-cs"/>
              </a:rPr>
              <a:t>домино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 (для группы)</a:t>
            </a:r>
          </a:p>
        </p:txBody>
      </p:sp>
      <p:pic>
        <p:nvPicPr>
          <p:cNvPr id="95234" name="Picture 2" descr="http://orangeshar.ru/photos/9018/1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463" y="2164142"/>
            <a:ext cx="255905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orangeshar.ru/photos/9018/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60956" y="2956230"/>
            <a:ext cx="1478676" cy="225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5236" name="Picture 4" descr="http://images.by.prom.st/13523074_w640_h640_12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23356" y="1889810"/>
            <a:ext cx="1884218" cy="184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44" name="Picture 12" descr="http://images.by.prom.st/13523100_w640_h640_14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9013" y="4519026"/>
            <a:ext cx="1095056" cy="160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46" name="Picture 14" descr="http://images.by.prom.st/13523100_w640_h640_144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36519" y="4569077"/>
            <a:ext cx="1022399" cy="15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48" name="Picture 16" descr="http://images.by.prom.st/13523100_w640_h640_144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52" y="4337365"/>
            <a:ext cx="1781877" cy="196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50" name="Picture 18" descr="http://images.by.prom.st/13523100_w640_h640_144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2725" y="3328658"/>
            <a:ext cx="1782617" cy="184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1919" y="1613249"/>
            <a:ext cx="8228013" cy="14277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ea typeface="+mn-ea"/>
                <a:cs typeface="+mn-cs"/>
              </a:rPr>
              <a:t>Графический конструктор</a:t>
            </a: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4000" b="1" dirty="0">
                <a:solidFill>
                  <a:srgbClr val="00B050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Times New Roman" pitchFamily="18" charset="0"/>
              </a:rPr>
              <a:t>Нужно собрать орнамент или фигуру (букву, цифру, любой предмет). Собирать можно по образцу или самостоятельно, из центра или с края.</a:t>
            </a:r>
          </a:p>
        </p:txBody>
      </p:sp>
      <p:pic>
        <p:nvPicPr>
          <p:cNvPr id="97282" name="Picture 2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97447" y="5268652"/>
            <a:ext cx="1152654" cy="115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84" name="Picture 4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94179" y="5283720"/>
            <a:ext cx="1114423" cy="115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86" name="Picture 6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09874" y="5285826"/>
            <a:ext cx="1202008" cy="117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88" name="Picture 8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05865" y="5278635"/>
            <a:ext cx="1164152" cy="117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0" name="Picture 10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94707" y="4180654"/>
            <a:ext cx="1152654" cy="108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2" name="Picture 12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8943" y="4180654"/>
            <a:ext cx="1155410" cy="107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4" name="Picture 14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9498" y="4221964"/>
            <a:ext cx="1182384" cy="106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6" name="Picture 16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11370" y="4208643"/>
            <a:ext cx="1118833" cy="106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98" name="Picture 18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6415" y="3006011"/>
            <a:ext cx="114082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300" name="Picture 20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32"/>
          <a:stretch/>
        </p:blipFill>
        <p:spPr bwMode="auto">
          <a:xfrm>
            <a:off x="4090138" y="2979381"/>
            <a:ext cx="1122506" cy="121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302" name="Picture 22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2518" y="3021092"/>
            <a:ext cx="1181872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304" name="Picture 24" descr="http://images.by.prom.st/13523075_w640_h640_133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7928" y="3021092"/>
            <a:ext cx="1128767" cy="11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86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7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7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7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7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7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7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7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7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7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783</Words>
  <Application>Microsoft Office PowerPoint</Application>
  <PresentationFormat>Широкоэкранный</PresentationFormat>
  <Paragraphs>65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Comic Sans MS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Виктор Августович Кайе</vt:lpstr>
      <vt:lpstr>Удивительные лабиринты изобретателя                                                        Виктора Августовича Кайе</vt:lpstr>
      <vt:lpstr> </vt:lpstr>
      <vt:lpstr>Пасьянс (для одного игрока) или  домино (для группы)</vt:lpstr>
      <vt:lpstr>Графический конструктор Нужно собрать орнамент или фигуру (букву, цифру, любой предмет). Собирать можно по образцу или самостоятельно, из центра или с края.</vt:lpstr>
      <vt:lpstr>1. На картинку кладут аппликацию.           2. Карточку поворачивают на 90, 180 или 270 градусов.</vt:lpstr>
      <vt:lpstr>Графический трансформер 3. Один ряд карточек передвигают.        4.Между карточками вставляют ещё одну ли несколько.</vt:lpstr>
      <vt:lpstr> Развивающая предметно-игровая система    «Радуга Кайе» </vt:lpstr>
      <vt:lpstr>Соты Кайе</vt:lpstr>
      <vt:lpstr>Презентация PowerPoint</vt:lpstr>
      <vt:lpstr>Презентация PowerPoint</vt:lpstr>
      <vt:lpstr>  Развивающая предметно - игровая система "Колечки Кайе" </vt:lpstr>
      <vt:lpstr>Презентация PowerPoint</vt:lpstr>
      <vt:lpstr>                        Дуги Кайе                                                                                           Ромбики Кайе  Занимательные         волчки</vt:lpstr>
      <vt:lpstr>Развивающая предметно-игровая среда «Стройкайе»</vt:lpstr>
      <vt:lpstr>Деревянный конструктор                    «Стройкайе»</vt:lpstr>
      <vt:lpstr>Математический                              планшет</vt:lpstr>
      <vt:lpstr>Маленький дизайнер</vt:lpstr>
      <vt:lpstr>Презентация PowerPoint</vt:lpstr>
      <vt:lpstr>   По словам автора, его игры призваны развивать у детей фантазию, воображение, глазомер, архитектурно-художественный вкус, творческое начало, индивидуальность в сочетании с умением работать со сверстниками. Они формируют исследовательское поведение, поисковую деятельность и такие волевые качества, как аккуратность, сосредоточенность, усидчивость, терпение.     Развивающие игры и игрушки Кайе смогут разнообразить досуг ребенка, снять эмоциональное и физическое напряжение, помогут развить многие умения и навыки и вывести скрытые возможности и таланты ребенка.  </vt:lpstr>
      <vt:lpstr>СПАСИБО  ЗА  ВНИМАНИЕ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 Marina</dc:creator>
  <cp:lastModifiedBy>Роман</cp:lastModifiedBy>
  <cp:revision>20</cp:revision>
  <dcterms:created xsi:type="dcterms:W3CDTF">2015-11-01T17:52:26Z</dcterms:created>
  <dcterms:modified xsi:type="dcterms:W3CDTF">2020-04-01T04:31:40Z</dcterms:modified>
</cp:coreProperties>
</file>