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61" r:id="rId5"/>
    <p:sldId id="258" r:id="rId6"/>
    <p:sldId id="262" r:id="rId7"/>
    <p:sldId id="263" r:id="rId8"/>
    <p:sldId id="264" r:id="rId9"/>
    <p:sldId id="265" r:id="rId10"/>
    <p:sldId id="266" r:id="rId11"/>
    <p:sldId id="268" r:id="rId12"/>
    <p:sldId id="267" r:id="rId13"/>
    <p:sldId id="259" r:id="rId14"/>
    <p:sldId id="269" r:id="rId15"/>
    <p:sldId id="270" r:id="rId16"/>
  </p:sldIdLst>
  <p:sldSz cx="3997325" cy="5545138"/>
  <p:notesSz cx="6858000" cy="9144000"/>
  <p:defaultTextStyle>
    <a:defPPr>
      <a:defRPr lang="ru-RU"/>
    </a:defPPr>
    <a:lvl1pPr marL="0" algn="l" defTabSz="545257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272628" algn="l" defTabSz="545257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545257" algn="l" defTabSz="545257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817885" algn="l" defTabSz="545257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090513" algn="l" defTabSz="545257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1363142" algn="l" defTabSz="545257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1635770" algn="l" defTabSz="545257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1908399" algn="l" defTabSz="545257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2181027" algn="l" defTabSz="545257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47">
          <p15:clr>
            <a:srgbClr val="A4A3A4"/>
          </p15:clr>
        </p15:guide>
        <p15:guide id="2" pos="125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81B1"/>
    <a:srgbClr val="8E231C"/>
    <a:srgbClr val="FFE100"/>
    <a:srgbClr val="F47A20"/>
    <a:srgbClr val="F6EB00"/>
    <a:srgbClr val="FFAA01"/>
    <a:srgbClr val="09ADE9"/>
    <a:srgbClr val="C8DA2C"/>
    <a:srgbClr val="F55596"/>
    <a:srgbClr val="F43F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1896" y="48"/>
      </p:cViewPr>
      <p:guideLst>
        <p:guide orient="horz" pos="1747"/>
        <p:guide pos="125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E09C60-80C0-4696-AB61-4243E8230447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A19B293-BEF4-434D-8D78-3921DDEAB102}">
      <dgm:prSet phldrT="[Текст]"/>
      <dgm:spPr>
        <a:solidFill>
          <a:srgbClr val="92D050"/>
        </a:solidFill>
      </dgm:spPr>
      <dgm:t>
        <a:bodyPr/>
        <a:lstStyle/>
        <a:p>
          <a:r>
            <a:rPr lang="ru-RU" b="1" dirty="0"/>
            <a:t>Периметр прямоугольника</a:t>
          </a:r>
        </a:p>
      </dgm:t>
    </dgm:pt>
    <dgm:pt modelId="{324811F7-6191-4009-8CF3-BD62D4E57FC3}" type="parTrans" cxnId="{4A446402-74C4-4655-B1B6-781B9D0A9ADB}">
      <dgm:prSet/>
      <dgm:spPr/>
      <dgm:t>
        <a:bodyPr/>
        <a:lstStyle/>
        <a:p>
          <a:endParaRPr lang="ru-RU"/>
        </a:p>
      </dgm:t>
    </dgm:pt>
    <dgm:pt modelId="{E02814F7-BB4F-49A9-8C34-9A512B6859D4}" type="sibTrans" cxnId="{4A446402-74C4-4655-B1B6-781B9D0A9ADB}">
      <dgm:prSet/>
      <dgm:spPr/>
      <dgm:t>
        <a:bodyPr/>
        <a:lstStyle/>
        <a:p>
          <a:endParaRPr lang="ru-RU"/>
        </a:p>
      </dgm:t>
    </dgm:pt>
    <dgm:pt modelId="{B70B0F77-9317-4F59-98E4-8FB82D3394A2}">
      <dgm:prSet phldrT="[Текст]" custT="1"/>
      <dgm:spPr>
        <a:solidFill>
          <a:srgbClr val="92D050"/>
        </a:solidFill>
      </dgm:spPr>
      <dgm:t>
        <a:bodyPr/>
        <a:lstStyle/>
        <a:p>
          <a:r>
            <a:rPr lang="ru-RU" sz="900" b="1" dirty="0"/>
            <a:t>Площадь прямоугольника</a:t>
          </a:r>
        </a:p>
      </dgm:t>
    </dgm:pt>
    <dgm:pt modelId="{71323CB1-6E85-43A8-AC4D-E445270A4C2A}" type="parTrans" cxnId="{4F3D545E-79B4-4447-B9CA-7E5766062C7E}">
      <dgm:prSet/>
      <dgm:spPr/>
      <dgm:t>
        <a:bodyPr/>
        <a:lstStyle/>
        <a:p>
          <a:endParaRPr lang="ru-RU"/>
        </a:p>
      </dgm:t>
    </dgm:pt>
    <dgm:pt modelId="{981E9FFA-EA03-42C8-A3C1-D3713AAB5744}" type="sibTrans" cxnId="{4F3D545E-79B4-4447-B9CA-7E5766062C7E}">
      <dgm:prSet/>
      <dgm:spPr/>
      <dgm:t>
        <a:bodyPr/>
        <a:lstStyle/>
        <a:p>
          <a:endParaRPr lang="ru-RU"/>
        </a:p>
      </dgm:t>
    </dgm:pt>
    <dgm:pt modelId="{D7DF1783-0CE1-4B2A-8640-80A72828D849}">
      <dgm:prSet phldrT="[Текст]"/>
      <dgm:spPr>
        <a:solidFill>
          <a:srgbClr val="92D050"/>
        </a:solidFill>
      </dgm:spPr>
      <dgm:t>
        <a:bodyPr/>
        <a:lstStyle/>
        <a:p>
          <a:r>
            <a:rPr lang="ru-RU" b="1" dirty="0"/>
            <a:t>Действия с рациональными числами</a:t>
          </a:r>
        </a:p>
      </dgm:t>
    </dgm:pt>
    <dgm:pt modelId="{14E3CBB5-C227-42A3-BBCC-E8C7D02FDF75}" type="parTrans" cxnId="{26A67100-2EA6-4DD2-ACDC-01FEC5907349}">
      <dgm:prSet/>
      <dgm:spPr/>
      <dgm:t>
        <a:bodyPr/>
        <a:lstStyle/>
        <a:p>
          <a:endParaRPr lang="ru-RU"/>
        </a:p>
      </dgm:t>
    </dgm:pt>
    <dgm:pt modelId="{E71DFFCF-0BCA-4C89-BA8E-7E3D027B675D}" type="sibTrans" cxnId="{26A67100-2EA6-4DD2-ACDC-01FEC5907349}">
      <dgm:prSet/>
      <dgm:spPr/>
      <dgm:t>
        <a:bodyPr/>
        <a:lstStyle/>
        <a:p>
          <a:endParaRPr lang="ru-RU"/>
        </a:p>
      </dgm:t>
    </dgm:pt>
    <dgm:pt modelId="{8BE7306E-90A2-4395-9771-EAE7427F237B}">
      <dgm:prSet phldrT="[Текст]" custT="1"/>
      <dgm:spPr>
        <a:solidFill>
          <a:srgbClr val="92D050"/>
        </a:solidFill>
      </dgm:spPr>
      <dgm:t>
        <a:bodyPr/>
        <a:lstStyle/>
        <a:p>
          <a:r>
            <a:rPr lang="ru-RU" sz="1000" b="1" dirty="0"/>
            <a:t>Проценты</a:t>
          </a:r>
        </a:p>
      </dgm:t>
    </dgm:pt>
    <dgm:pt modelId="{A6C324FA-EA75-419C-96FA-6E483A2E3408}" type="parTrans" cxnId="{F06DEBD8-1196-4CD9-A216-193FA3921784}">
      <dgm:prSet/>
      <dgm:spPr/>
      <dgm:t>
        <a:bodyPr/>
        <a:lstStyle/>
        <a:p>
          <a:endParaRPr lang="ru-RU"/>
        </a:p>
      </dgm:t>
    </dgm:pt>
    <dgm:pt modelId="{834E22EA-A0B0-4199-9DA8-7193B6B0A451}" type="sibTrans" cxnId="{F06DEBD8-1196-4CD9-A216-193FA3921784}">
      <dgm:prSet/>
      <dgm:spPr/>
      <dgm:t>
        <a:bodyPr/>
        <a:lstStyle/>
        <a:p>
          <a:endParaRPr lang="ru-RU"/>
        </a:p>
      </dgm:t>
    </dgm:pt>
    <dgm:pt modelId="{5EF1113E-4726-42C0-89E7-D77649594F36}">
      <dgm:prSet phldrT="[Текст]" custT="1"/>
      <dgm:spPr>
        <a:solidFill>
          <a:srgbClr val="92D050"/>
        </a:solidFill>
      </dgm:spPr>
      <dgm:t>
        <a:bodyPr/>
        <a:lstStyle/>
        <a:p>
          <a:r>
            <a:rPr lang="ru-RU" sz="1000" b="1" dirty="0"/>
            <a:t>Пропорция</a:t>
          </a:r>
        </a:p>
      </dgm:t>
    </dgm:pt>
    <dgm:pt modelId="{A762EFA3-9CB1-4C65-9BD9-EBD35C871EFC}" type="parTrans" cxnId="{A357B0C6-9325-43E3-921A-D54D049DBBCC}">
      <dgm:prSet/>
      <dgm:spPr/>
      <dgm:t>
        <a:bodyPr/>
        <a:lstStyle/>
        <a:p>
          <a:endParaRPr lang="ru-RU"/>
        </a:p>
      </dgm:t>
    </dgm:pt>
    <dgm:pt modelId="{458B33ED-D489-4047-9CEF-117339780EF1}" type="sibTrans" cxnId="{A357B0C6-9325-43E3-921A-D54D049DBBCC}">
      <dgm:prSet/>
      <dgm:spPr/>
      <dgm:t>
        <a:bodyPr/>
        <a:lstStyle/>
        <a:p>
          <a:endParaRPr lang="ru-RU"/>
        </a:p>
      </dgm:t>
    </dgm:pt>
    <dgm:pt modelId="{B5BF879D-DFAC-4D31-AA06-0EC65555F738}" type="pres">
      <dgm:prSet presAssocID="{56E09C60-80C0-4696-AB61-4243E8230447}" presName="cycle" presStyleCnt="0">
        <dgm:presLayoutVars>
          <dgm:dir/>
          <dgm:resizeHandles val="exact"/>
        </dgm:presLayoutVars>
      </dgm:prSet>
      <dgm:spPr/>
    </dgm:pt>
    <dgm:pt modelId="{389111DD-8CB3-4EAD-A112-F445BC693AD8}" type="pres">
      <dgm:prSet presAssocID="{BA19B293-BEF4-434D-8D78-3921DDEAB102}" presName="node" presStyleLbl="node1" presStyleIdx="0" presStyleCnt="5" custRadScaleRad="96958" custRadScaleInc="-4363">
        <dgm:presLayoutVars>
          <dgm:bulletEnabled val="1"/>
        </dgm:presLayoutVars>
      </dgm:prSet>
      <dgm:spPr/>
    </dgm:pt>
    <dgm:pt modelId="{84AC3A56-0A22-4DE6-AE64-EF40CD295855}" type="pres">
      <dgm:prSet presAssocID="{BA19B293-BEF4-434D-8D78-3921DDEAB102}" presName="spNode" presStyleCnt="0"/>
      <dgm:spPr/>
    </dgm:pt>
    <dgm:pt modelId="{CD74DCD5-70BF-460D-BC40-035014FE8E2F}" type="pres">
      <dgm:prSet presAssocID="{E02814F7-BB4F-49A9-8C34-9A512B6859D4}" presName="sibTrans" presStyleLbl="sibTrans1D1" presStyleIdx="0" presStyleCnt="5"/>
      <dgm:spPr/>
    </dgm:pt>
    <dgm:pt modelId="{C4573F08-F912-4120-9720-0888CB126721}" type="pres">
      <dgm:prSet presAssocID="{B70B0F77-9317-4F59-98E4-8FB82D3394A2}" presName="node" presStyleLbl="node1" presStyleIdx="1" presStyleCnt="5">
        <dgm:presLayoutVars>
          <dgm:bulletEnabled val="1"/>
        </dgm:presLayoutVars>
      </dgm:prSet>
      <dgm:spPr/>
    </dgm:pt>
    <dgm:pt modelId="{250E925B-A021-4720-8B0E-06A0D7B3CB48}" type="pres">
      <dgm:prSet presAssocID="{B70B0F77-9317-4F59-98E4-8FB82D3394A2}" presName="spNode" presStyleCnt="0"/>
      <dgm:spPr/>
    </dgm:pt>
    <dgm:pt modelId="{B81B0C58-0AC3-43D4-AC98-A8DBEDC970C4}" type="pres">
      <dgm:prSet presAssocID="{981E9FFA-EA03-42C8-A3C1-D3713AAB5744}" presName="sibTrans" presStyleLbl="sibTrans1D1" presStyleIdx="1" presStyleCnt="5"/>
      <dgm:spPr/>
    </dgm:pt>
    <dgm:pt modelId="{6C9DA0A0-A9F3-4454-8644-23D4C78EB192}" type="pres">
      <dgm:prSet presAssocID="{D7DF1783-0CE1-4B2A-8640-80A72828D849}" presName="node" presStyleLbl="node1" presStyleIdx="2" presStyleCnt="5" custRadScaleRad="99854" custRadScaleInc="162">
        <dgm:presLayoutVars>
          <dgm:bulletEnabled val="1"/>
        </dgm:presLayoutVars>
      </dgm:prSet>
      <dgm:spPr/>
    </dgm:pt>
    <dgm:pt modelId="{4775A925-9863-4A91-88F3-7DE23CB69FA4}" type="pres">
      <dgm:prSet presAssocID="{D7DF1783-0CE1-4B2A-8640-80A72828D849}" presName="spNode" presStyleCnt="0"/>
      <dgm:spPr/>
    </dgm:pt>
    <dgm:pt modelId="{5EF03E7D-D0FE-4BA1-AD93-28B462A0408A}" type="pres">
      <dgm:prSet presAssocID="{E71DFFCF-0BCA-4C89-BA8E-7E3D027B675D}" presName="sibTrans" presStyleLbl="sibTrans1D1" presStyleIdx="2" presStyleCnt="5"/>
      <dgm:spPr/>
    </dgm:pt>
    <dgm:pt modelId="{939E621C-92A1-4A77-BB60-415A50523B7E}" type="pres">
      <dgm:prSet presAssocID="{8BE7306E-90A2-4395-9771-EAE7427F237B}" presName="node" presStyleLbl="node1" presStyleIdx="3" presStyleCnt="5">
        <dgm:presLayoutVars>
          <dgm:bulletEnabled val="1"/>
        </dgm:presLayoutVars>
      </dgm:prSet>
      <dgm:spPr/>
    </dgm:pt>
    <dgm:pt modelId="{0D75DF78-915F-42CF-B474-CB61E72A6ACF}" type="pres">
      <dgm:prSet presAssocID="{8BE7306E-90A2-4395-9771-EAE7427F237B}" presName="spNode" presStyleCnt="0"/>
      <dgm:spPr/>
    </dgm:pt>
    <dgm:pt modelId="{097A20F7-4AE3-4B90-B064-1DBBBB5A61B7}" type="pres">
      <dgm:prSet presAssocID="{834E22EA-A0B0-4199-9DA8-7193B6B0A451}" presName="sibTrans" presStyleLbl="sibTrans1D1" presStyleIdx="3" presStyleCnt="5"/>
      <dgm:spPr/>
    </dgm:pt>
    <dgm:pt modelId="{7317E85F-D4B9-4FDA-9BF5-36F8D7FAB1EF}" type="pres">
      <dgm:prSet presAssocID="{5EF1113E-4726-42C0-89E7-D77649594F36}" presName="node" presStyleLbl="node1" presStyleIdx="4" presStyleCnt="5" custRadScaleRad="97802" custRadScaleInc="-6911">
        <dgm:presLayoutVars>
          <dgm:bulletEnabled val="1"/>
        </dgm:presLayoutVars>
      </dgm:prSet>
      <dgm:spPr/>
    </dgm:pt>
    <dgm:pt modelId="{00DC2137-D597-4BE1-8511-A2417CBE69BB}" type="pres">
      <dgm:prSet presAssocID="{5EF1113E-4726-42C0-89E7-D77649594F36}" presName="spNode" presStyleCnt="0"/>
      <dgm:spPr/>
    </dgm:pt>
    <dgm:pt modelId="{19490555-49A2-431E-A9AA-E6774501B6E3}" type="pres">
      <dgm:prSet presAssocID="{458B33ED-D489-4047-9CEF-117339780EF1}" presName="sibTrans" presStyleLbl="sibTrans1D1" presStyleIdx="4" presStyleCnt="5"/>
      <dgm:spPr/>
    </dgm:pt>
  </dgm:ptLst>
  <dgm:cxnLst>
    <dgm:cxn modelId="{26A67100-2EA6-4DD2-ACDC-01FEC5907349}" srcId="{56E09C60-80C0-4696-AB61-4243E8230447}" destId="{D7DF1783-0CE1-4B2A-8640-80A72828D849}" srcOrd="2" destOrd="0" parTransId="{14E3CBB5-C227-42A3-BBCC-E8C7D02FDF75}" sibTransId="{E71DFFCF-0BCA-4C89-BA8E-7E3D027B675D}"/>
    <dgm:cxn modelId="{4A446402-74C4-4655-B1B6-781B9D0A9ADB}" srcId="{56E09C60-80C0-4696-AB61-4243E8230447}" destId="{BA19B293-BEF4-434D-8D78-3921DDEAB102}" srcOrd="0" destOrd="0" parTransId="{324811F7-6191-4009-8CF3-BD62D4E57FC3}" sibTransId="{E02814F7-BB4F-49A9-8C34-9A512B6859D4}"/>
    <dgm:cxn modelId="{609E8604-FEC6-4A96-9B8F-D25FC4D0016B}" type="presOf" srcId="{56E09C60-80C0-4696-AB61-4243E8230447}" destId="{B5BF879D-DFAC-4D31-AA06-0EC65555F738}" srcOrd="0" destOrd="0" presId="urn:microsoft.com/office/officeart/2005/8/layout/cycle6"/>
    <dgm:cxn modelId="{A36F7515-EBA0-4874-9A66-97EAF8BC50EE}" type="presOf" srcId="{8BE7306E-90A2-4395-9771-EAE7427F237B}" destId="{939E621C-92A1-4A77-BB60-415A50523B7E}" srcOrd="0" destOrd="0" presId="urn:microsoft.com/office/officeart/2005/8/layout/cycle6"/>
    <dgm:cxn modelId="{4F3D545E-79B4-4447-B9CA-7E5766062C7E}" srcId="{56E09C60-80C0-4696-AB61-4243E8230447}" destId="{B70B0F77-9317-4F59-98E4-8FB82D3394A2}" srcOrd="1" destOrd="0" parTransId="{71323CB1-6E85-43A8-AC4D-E445270A4C2A}" sibTransId="{981E9FFA-EA03-42C8-A3C1-D3713AAB5744}"/>
    <dgm:cxn modelId="{77A48860-F827-4757-A0FC-3426DFF0A830}" type="presOf" srcId="{834E22EA-A0B0-4199-9DA8-7193B6B0A451}" destId="{097A20F7-4AE3-4B90-B064-1DBBBB5A61B7}" srcOrd="0" destOrd="0" presId="urn:microsoft.com/office/officeart/2005/8/layout/cycle6"/>
    <dgm:cxn modelId="{D8EB1E76-4B25-4C9A-93AD-01135862E67F}" type="presOf" srcId="{D7DF1783-0CE1-4B2A-8640-80A72828D849}" destId="{6C9DA0A0-A9F3-4454-8644-23D4C78EB192}" srcOrd="0" destOrd="0" presId="urn:microsoft.com/office/officeart/2005/8/layout/cycle6"/>
    <dgm:cxn modelId="{CCE0B885-8C4E-4D84-9329-AB58C3D763D8}" type="presOf" srcId="{BA19B293-BEF4-434D-8D78-3921DDEAB102}" destId="{389111DD-8CB3-4EAD-A112-F445BC693AD8}" srcOrd="0" destOrd="0" presId="urn:microsoft.com/office/officeart/2005/8/layout/cycle6"/>
    <dgm:cxn modelId="{93FF7194-655E-400D-A24E-EE0F876A0080}" type="presOf" srcId="{E02814F7-BB4F-49A9-8C34-9A512B6859D4}" destId="{CD74DCD5-70BF-460D-BC40-035014FE8E2F}" srcOrd="0" destOrd="0" presId="urn:microsoft.com/office/officeart/2005/8/layout/cycle6"/>
    <dgm:cxn modelId="{65658398-DC5A-4465-8D58-A60BE85A1AC5}" type="presOf" srcId="{E71DFFCF-0BCA-4C89-BA8E-7E3D027B675D}" destId="{5EF03E7D-D0FE-4BA1-AD93-28B462A0408A}" srcOrd="0" destOrd="0" presId="urn:microsoft.com/office/officeart/2005/8/layout/cycle6"/>
    <dgm:cxn modelId="{2C6C91B2-0FC1-4FE8-8380-3CBA8E81B7A1}" type="presOf" srcId="{981E9FFA-EA03-42C8-A3C1-D3713AAB5744}" destId="{B81B0C58-0AC3-43D4-AC98-A8DBEDC970C4}" srcOrd="0" destOrd="0" presId="urn:microsoft.com/office/officeart/2005/8/layout/cycle6"/>
    <dgm:cxn modelId="{A357B0C6-9325-43E3-921A-D54D049DBBCC}" srcId="{56E09C60-80C0-4696-AB61-4243E8230447}" destId="{5EF1113E-4726-42C0-89E7-D77649594F36}" srcOrd="4" destOrd="0" parTransId="{A762EFA3-9CB1-4C65-9BD9-EBD35C871EFC}" sibTransId="{458B33ED-D489-4047-9CEF-117339780EF1}"/>
    <dgm:cxn modelId="{A3075AD7-E478-4E11-ABFC-239E25758271}" type="presOf" srcId="{458B33ED-D489-4047-9CEF-117339780EF1}" destId="{19490555-49A2-431E-A9AA-E6774501B6E3}" srcOrd="0" destOrd="0" presId="urn:microsoft.com/office/officeart/2005/8/layout/cycle6"/>
    <dgm:cxn modelId="{F06DEBD8-1196-4CD9-A216-193FA3921784}" srcId="{56E09C60-80C0-4696-AB61-4243E8230447}" destId="{8BE7306E-90A2-4395-9771-EAE7427F237B}" srcOrd="3" destOrd="0" parTransId="{A6C324FA-EA75-419C-96FA-6E483A2E3408}" sibTransId="{834E22EA-A0B0-4199-9DA8-7193B6B0A451}"/>
    <dgm:cxn modelId="{B3B08AF4-472A-408D-9D1D-FE2F1804553A}" type="presOf" srcId="{5EF1113E-4726-42C0-89E7-D77649594F36}" destId="{7317E85F-D4B9-4FDA-9BF5-36F8D7FAB1EF}" srcOrd="0" destOrd="0" presId="urn:microsoft.com/office/officeart/2005/8/layout/cycle6"/>
    <dgm:cxn modelId="{C186A8F8-2931-4AED-859B-77BF6232E371}" type="presOf" srcId="{B70B0F77-9317-4F59-98E4-8FB82D3394A2}" destId="{C4573F08-F912-4120-9720-0888CB126721}" srcOrd="0" destOrd="0" presId="urn:microsoft.com/office/officeart/2005/8/layout/cycle6"/>
    <dgm:cxn modelId="{C1505E5D-DF58-40A6-B0E4-148FC4290FD1}" type="presParOf" srcId="{B5BF879D-DFAC-4D31-AA06-0EC65555F738}" destId="{389111DD-8CB3-4EAD-A112-F445BC693AD8}" srcOrd="0" destOrd="0" presId="urn:microsoft.com/office/officeart/2005/8/layout/cycle6"/>
    <dgm:cxn modelId="{7A6F894C-EB86-4FE6-9358-62F355215899}" type="presParOf" srcId="{B5BF879D-DFAC-4D31-AA06-0EC65555F738}" destId="{84AC3A56-0A22-4DE6-AE64-EF40CD295855}" srcOrd="1" destOrd="0" presId="urn:microsoft.com/office/officeart/2005/8/layout/cycle6"/>
    <dgm:cxn modelId="{BFFA863C-9B09-4293-A154-DF0C65338084}" type="presParOf" srcId="{B5BF879D-DFAC-4D31-AA06-0EC65555F738}" destId="{CD74DCD5-70BF-460D-BC40-035014FE8E2F}" srcOrd="2" destOrd="0" presId="urn:microsoft.com/office/officeart/2005/8/layout/cycle6"/>
    <dgm:cxn modelId="{81523DEB-9286-4AD6-8195-A091582760AD}" type="presParOf" srcId="{B5BF879D-DFAC-4D31-AA06-0EC65555F738}" destId="{C4573F08-F912-4120-9720-0888CB126721}" srcOrd="3" destOrd="0" presId="urn:microsoft.com/office/officeart/2005/8/layout/cycle6"/>
    <dgm:cxn modelId="{21D7E4B4-D417-482A-A636-195F35202DD7}" type="presParOf" srcId="{B5BF879D-DFAC-4D31-AA06-0EC65555F738}" destId="{250E925B-A021-4720-8B0E-06A0D7B3CB48}" srcOrd="4" destOrd="0" presId="urn:microsoft.com/office/officeart/2005/8/layout/cycle6"/>
    <dgm:cxn modelId="{3510A448-1789-42D8-9B55-64187751ACB6}" type="presParOf" srcId="{B5BF879D-DFAC-4D31-AA06-0EC65555F738}" destId="{B81B0C58-0AC3-43D4-AC98-A8DBEDC970C4}" srcOrd="5" destOrd="0" presId="urn:microsoft.com/office/officeart/2005/8/layout/cycle6"/>
    <dgm:cxn modelId="{4CBC1080-B9D2-444F-8580-D88F883780E5}" type="presParOf" srcId="{B5BF879D-DFAC-4D31-AA06-0EC65555F738}" destId="{6C9DA0A0-A9F3-4454-8644-23D4C78EB192}" srcOrd="6" destOrd="0" presId="urn:microsoft.com/office/officeart/2005/8/layout/cycle6"/>
    <dgm:cxn modelId="{78B1670F-598B-45CD-AB5D-375F28FFF324}" type="presParOf" srcId="{B5BF879D-DFAC-4D31-AA06-0EC65555F738}" destId="{4775A925-9863-4A91-88F3-7DE23CB69FA4}" srcOrd="7" destOrd="0" presId="urn:microsoft.com/office/officeart/2005/8/layout/cycle6"/>
    <dgm:cxn modelId="{C6107EC0-81BE-4987-AA11-4C64A972BD7F}" type="presParOf" srcId="{B5BF879D-DFAC-4D31-AA06-0EC65555F738}" destId="{5EF03E7D-D0FE-4BA1-AD93-28B462A0408A}" srcOrd="8" destOrd="0" presId="urn:microsoft.com/office/officeart/2005/8/layout/cycle6"/>
    <dgm:cxn modelId="{62EEDA60-9F23-45A6-A758-427D8B698388}" type="presParOf" srcId="{B5BF879D-DFAC-4D31-AA06-0EC65555F738}" destId="{939E621C-92A1-4A77-BB60-415A50523B7E}" srcOrd="9" destOrd="0" presId="urn:microsoft.com/office/officeart/2005/8/layout/cycle6"/>
    <dgm:cxn modelId="{CE097C29-3785-476F-9912-97B065163A44}" type="presParOf" srcId="{B5BF879D-DFAC-4D31-AA06-0EC65555F738}" destId="{0D75DF78-915F-42CF-B474-CB61E72A6ACF}" srcOrd="10" destOrd="0" presId="urn:microsoft.com/office/officeart/2005/8/layout/cycle6"/>
    <dgm:cxn modelId="{23BC28CA-6812-4768-8093-EF126191BD21}" type="presParOf" srcId="{B5BF879D-DFAC-4D31-AA06-0EC65555F738}" destId="{097A20F7-4AE3-4B90-B064-1DBBBB5A61B7}" srcOrd="11" destOrd="0" presId="urn:microsoft.com/office/officeart/2005/8/layout/cycle6"/>
    <dgm:cxn modelId="{DF203F80-0249-4420-AE13-1D3C01E0089D}" type="presParOf" srcId="{B5BF879D-DFAC-4D31-AA06-0EC65555F738}" destId="{7317E85F-D4B9-4FDA-9BF5-36F8D7FAB1EF}" srcOrd="12" destOrd="0" presId="urn:microsoft.com/office/officeart/2005/8/layout/cycle6"/>
    <dgm:cxn modelId="{D8FF686D-4AD8-42D8-ADE9-1BA4694EFF4D}" type="presParOf" srcId="{B5BF879D-DFAC-4D31-AA06-0EC65555F738}" destId="{00DC2137-D597-4BE1-8511-A2417CBE69BB}" srcOrd="13" destOrd="0" presId="urn:microsoft.com/office/officeart/2005/8/layout/cycle6"/>
    <dgm:cxn modelId="{91CA5C7D-FDCD-406C-8EC4-ECDAFB032123}" type="presParOf" srcId="{B5BF879D-DFAC-4D31-AA06-0EC65555F738}" destId="{19490555-49A2-431E-A9AA-E6774501B6E3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9111DD-8CB3-4EAD-A112-F445BC693AD8}">
      <dsp:nvSpPr>
        <dsp:cNvPr id="0" name=""/>
        <dsp:cNvSpPr/>
      </dsp:nvSpPr>
      <dsp:spPr>
        <a:xfrm>
          <a:off x="1429489" y="40507"/>
          <a:ext cx="993611" cy="645847"/>
        </a:xfrm>
        <a:prstGeom prst="round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900" b="1" kern="1200" dirty="0"/>
            <a:t>Периметр прямоугольника</a:t>
          </a:r>
        </a:p>
      </dsp:txBody>
      <dsp:txXfrm>
        <a:off x="1461017" y="72035"/>
        <a:ext cx="930555" cy="582791"/>
      </dsp:txXfrm>
    </dsp:sp>
    <dsp:sp modelId="{CD74DCD5-70BF-460D-BC40-035014FE8E2F}">
      <dsp:nvSpPr>
        <dsp:cNvPr id="0" name=""/>
        <dsp:cNvSpPr/>
      </dsp:nvSpPr>
      <dsp:spPr>
        <a:xfrm>
          <a:off x="700506" y="381810"/>
          <a:ext cx="2580067" cy="2580067"/>
        </a:xfrm>
        <a:custGeom>
          <a:avLst/>
          <a:gdLst/>
          <a:ahLst/>
          <a:cxnLst/>
          <a:rect l="0" t="0" r="0" b="0"/>
          <a:pathLst>
            <a:path>
              <a:moveTo>
                <a:pt x="1729539" y="77176"/>
              </a:moveTo>
              <a:arcTo wR="1290033" hR="1290033" stAng="17395146" swAng="195504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573F08-F912-4120-9720-0888CB126721}">
      <dsp:nvSpPr>
        <dsp:cNvPr id="0" name=""/>
        <dsp:cNvSpPr/>
      </dsp:nvSpPr>
      <dsp:spPr>
        <a:xfrm>
          <a:off x="2679242" y="892447"/>
          <a:ext cx="993611" cy="645847"/>
        </a:xfrm>
        <a:prstGeom prst="round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900" b="1" kern="1200" dirty="0"/>
            <a:t>Площадь прямоугольника</a:t>
          </a:r>
        </a:p>
      </dsp:txBody>
      <dsp:txXfrm>
        <a:off x="2710770" y="923975"/>
        <a:ext cx="930555" cy="582791"/>
      </dsp:txXfrm>
    </dsp:sp>
    <dsp:sp modelId="{B81B0C58-0AC3-43D4-AC98-A8DBEDC970C4}">
      <dsp:nvSpPr>
        <dsp:cNvPr id="0" name=""/>
        <dsp:cNvSpPr/>
      </dsp:nvSpPr>
      <dsp:spPr>
        <a:xfrm>
          <a:off x="658940" y="320877"/>
          <a:ext cx="2580067" cy="2580067"/>
        </a:xfrm>
        <a:custGeom>
          <a:avLst/>
          <a:gdLst/>
          <a:ahLst/>
          <a:cxnLst/>
          <a:rect l="0" t="0" r="0" b="0"/>
          <a:pathLst>
            <a:path>
              <a:moveTo>
                <a:pt x="2578460" y="1225656"/>
              </a:moveTo>
              <a:arcTo wR="1290033" hR="1290033" stAng="21428373" swAng="219429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9DA0A0-A9F3-4454-8644-23D4C78EB192}">
      <dsp:nvSpPr>
        <dsp:cNvPr id="0" name=""/>
        <dsp:cNvSpPr/>
      </dsp:nvSpPr>
      <dsp:spPr>
        <a:xfrm>
          <a:off x="2208795" y="2333738"/>
          <a:ext cx="993611" cy="645847"/>
        </a:xfrm>
        <a:prstGeom prst="round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900" b="1" kern="1200" dirty="0"/>
            <a:t>Действия с рациональными числами</a:t>
          </a:r>
        </a:p>
      </dsp:txBody>
      <dsp:txXfrm>
        <a:off x="2240323" y="2365266"/>
        <a:ext cx="930555" cy="582791"/>
      </dsp:txXfrm>
    </dsp:sp>
    <dsp:sp modelId="{5EF03E7D-D0FE-4BA1-AD93-28B462A0408A}">
      <dsp:nvSpPr>
        <dsp:cNvPr id="0" name=""/>
        <dsp:cNvSpPr/>
      </dsp:nvSpPr>
      <dsp:spPr>
        <a:xfrm>
          <a:off x="654456" y="323023"/>
          <a:ext cx="2580067" cy="2580067"/>
        </a:xfrm>
        <a:custGeom>
          <a:avLst/>
          <a:gdLst/>
          <a:ahLst/>
          <a:cxnLst/>
          <a:rect l="0" t="0" r="0" b="0"/>
          <a:pathLst>
            <a:path>
              <a:moveTo>
                <a:pt x="1549236" y="2553759"/>
              </a:moveTo>
              <a:arcTo wR="1290033" hR="1290033" stAng="4704530" swAng="137050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9E621C-92A1-4A77-BB60-415A50523B7E}">
      <dsp:nvSpPr>
        <dsp:cNvPr id="0" name=""/>
        <dsp:cNvSpPr/>
      </dsp:nvSpPr>
      <dsp:spPr>
        <a:xfrm>
          <a:off x="694084" y="2334748"/>
          <a:ext cx="993611" cy="645847"/>
        </a:xfrm>
        <a:prstGeom prst="round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b="1" kern="1200" dirty="0"/>
            <a:t>Проценты</a:t>
          </a:r>
        </a:p>
      </dsp:txBody>
      <dsp:txXfrm>
        <a:off x="725612" y="2366276"/>
        <a:ext cx="930555" cy="582791"/>
      </dsp:txXfrm>
    </dsp:sp>
    <dsp:sp modelId="{097A20F7-4AE3-4B90-B064-1DBBBB5A61B7}">
      <dsp:nvSpPr>
        <dsp:cNvPr id="0" name=""/>
        <dsp:cNvSpPr/>
      </dsp:nvSpPr>
      <dsp:spPr>
        <a:xfrm>
          <a:off x="685795" y="365254"/>
          <a:ext cx="2580067" cy="2580067"/>
        </a:xfrm>
        <a:custGeom>
          <a:avLst/>
          <a:gdLst/>
          <a:ahLst/>
          <a:cxnLst/>
          <a:rect l="0" t="0" r="0" b="0"/>
          <a:pathLst>
            <a:path>
              <a:moveTo>
                <a:pt x="189367" y="1962878"/>
              </a:moveTo>
              <a:arcTo wR="1290033" hR="1290033" stAng="8913736" swAng="206110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17E85F-D4B9-4FDA-9BF5-36F8D7FAB1EF}">
      <dsp:nvSpPr>
        <dsp:cNvPr id="0" name=""/>
        <dsp:cNvSpPr/>
      </dsp:nvSpPr>
      <dsp:spPr>
        <a:xfrm>
          <a:off x="241637" y="936104"/>
          <a:ext cx="993611" cy="645847"/>
        </a:xfrm>
        <a:prstGeom prst="round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b="1" kern="1200" dirty="0"/>
            <a:t>Пропорция</a:t>
          </a:r>
        </a:p>
      </dsp:txBody>
      <dsp:txXfrm>
        <a:off x="273165" y="967632"/>
        <a:ext cx="930555" cy="582791"/>
      </dsp:txXfrm>
    </dsp:sp>
    <dsp:sp modelId="{19490555-49A2-431E-A9AA-E6774501B6E3}">
      <dsp:nvSpPr>
        <dsp:cNvPr id="0" name=""/>
        <dsp:cNvSpPr/>
      </dsp:nvSpPr>
      <dsp:spPr>
        <a:xfrm>
          <a:off x="667263" y="363367"/>
          <a:ext cx="2580067" cy="2580067"/>
        </a:xfrm>
        <a:custGeom>
          <a:avLst/>
          <a:gdLst/>
          <a:ahLst/>
          <a:cxnLst/>
          <a:rect l="0" t="0" r="0" b="0"/>
          <a:pathLst>
            <a:path>
              <a:moveTo>
                <a:pt x="221785" y="566824"/>
              </a:moveTo>
              <a:arcTo wR="1290033" hR="1290033" stAng="12845891" swAng="188606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9800" y="1722587"/>
            <a:ext cx="3397726" cy="1188611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9599" y="3142245"/>
            <a:ext cx="2798128" cy="141709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726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452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178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905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3631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6357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9083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1810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BD654-9A9D-42DE-AAE7-F4BB38C568C6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145F3-30FE-4373-9F26-BBD60523C4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4670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BD654-9A9D-42DE-AAE7-F4BB38C568C6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145F3-30FE-4373-9F26-BBD60523C4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6719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267208" y="179704"/>
            <a:ext cx="392793" cy="382511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7441" y="179704"/>
            <a:ext cx="1113144" cy="382511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BD654-9A9D-42DE-AAE7-F4BB38C568C6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145F3-30FE-4373-9F26-BBD60523C4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9726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BD654-9A9D-42DE-AAE7-F4BB38C568C6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145F3-30FE-4373-9F26-BBD60523C4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381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5761" y="3563265"/>
            <a:ext cx="3397726" cy="1101326"/>
          </a:xfrm>
        </p:spPr>
        <p:txBody>
          <a:bodyPr anchor="t"/>
          <a:lstStyle>
            <a:lvl1pPr algn="l">
              <a:defRPr sz="24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15761" y="2350266"/>
            <a:ext cx="3397726" cy="1212999"/>
          </a:xfrm>
        </p:spPr>
        <p:txBody>
          <a:bodyPr anchor="b"/>
          <a:lstStyle>
            <a:lvl1pPr marL="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  <a:lvl2pPr marL="27262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2pPr>
            <a:lvl3pPr marL="545257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3pPr>
            <a:lvl4pPr marL="817885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4pPr>
            <a:lvl5pPr marL="1090513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5pPr>
            <a:lvl6pPr marL="1363142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6pPr>
            <a:lvl7pPr marL="163577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7pPr>
            <a:lvl8pPr marL="1908399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8pPr>
            <a:lvl9pPr marL="2181027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BD654-9A9D-42DE-AAE7-F4BB38C568C6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145F3-30FE-4373-9F26-BBD60523C4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821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7441" y="1046132"/>
            <a:ext cx="752969" cy="2958690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907032" y="1046132"/>
            <a:ext cx="752968" cy="2958690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BD654-9A9D-42DE-AAE7-F4BB38C568C6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145F3-30FE-4373-9F26-BBD60523C4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2738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9866" y="222062"/>
            <a:ext cx="3597593" cy="92419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9866" y="1241239"/>
            <a:ext cx="1766179" cy="517289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72628" indent="0">
              <a:buNone/>
              <a:defRPr sz="1200" b="1"/>
            </a:lvl2pPr>
            <a:lvl3pPr marL="545257" indent="0">
              <a:buNone/>
              <a:defRPr sz="1100" b="1"/>
            </a:lvl3pPr>
            <a:lvl4pPr marL="817885" indent="0">
              <a:buNone/>
              <a:defRPr sz="1000" b="1"/>
            </a:lvl4pPr>
            <a:lvl5pPr marL="1090513" indent="0">
              <a:buNone/>
              <a:defRPr sz="1000" b="1"/>
            </a:lvl5pPr>
            <a:lvl6pPr marL="1363142" indent="0">
              <a:buNone/>
              <a:defRPr sz="1000" b="1"/>
            </a:lvl6pPr>
            <a:lvl7pPr marL="1635770" indent="0">
              <a:buNone/>
              <a:defRPr sz="1000" b="1"/>
            </a:lvl7pPr>
            <a:lvl8pPr marL="1908399" indent="0">
              <a:buNone/>
              <a:defRPr sz="1000" b="1"/>
            </a:lvl8pPr>
            <a:lvl9pPr marL="2181027" indent="0">
              <a:buNone/>
              <a:defRPr sz="10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99866" y="1758527"/>
            <a:ext cx="1766179" cy="3194873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2030586" y="1241239"/>
            <a:ext cx="1766873" cy="517289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72628" indent="0">
              <a:buNone/>
              <a:defRPr sz="1200" b="1"/>
            </a:lvl2pPr>
            <a:lvl3pPr marL="545257" indent="0">
              <a:buNone/>
              <a:defRPr sz="1100" b="1"/>
            </a:lvl3pPr>
            <a:lvl4pPr marL="817885" indent="0">
              <a:buNone/>
              <a:defRPr sz="1000" b="1"/>
            </a:lvl4pPr>
            <a:lvl5pPr marL="1090513" indent="0">
              <a:buNone/>
              <a:defRPr sz="1000" b="1"/>
            </a:lvl5pPr>
            <a:lvl6pPr marL="1363142" indent="0">
              <a:buNone/>
              <a:defRPr sz="1000" b="1"/>
            </a:lvl6pPr>
            <a:lvl7pPr marL="1635770" indent="0">
              <a:buNone/>
              <a:defRPr sz="1000" b="1"/>
            </a:lvl7pPr>
            <a:lvl8pPr marL="1908399" indent="0">
              <a:buNone/>
              <a:defRPr sz="1000" b="1"/>
            </a:lvl8pPr>
            <a:lvl9pPr marL="2181027" indent="0">
              <a:buNone/>
              <a:defRPr sz="10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30586" y="1758527"/>
            <a:ext cx="1766873" cy="3194873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BD654-9A9D-42DE-AAE7-F4BB38C568C6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145F3-30FE-4373-9F26-BBD60523C4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114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BD654-9A9D-42DE-AAE7-F4BB38C568C6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145F3-30FE-4373-9F26-BBD60523C4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4834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BD654-9A9D-42DE-AAE7-F4BB38C568C6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145F3-30FE-4373-9F26-BBD60523C4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3627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9867" y="220779"/>
            <a:ext cx="1315092" cy="939593"/>
          </a:xfrm>
        </p:spPr>
        <p:txBody>
          <a:bodyPr anchor="b"/>
          <a:lstStyle>
            <a:lvl1pPr algn="l">
              <a:defRPr sz="12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62843" y="220779"/>
            <a:ext cx="2234616" cy="4732622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9867" y="1160372"/>
            <a:ext cx="1315092" cy="3793029"/>
          </a:xfrm>
        </p:spPr>
        <p:txBody>
          <a:bodyPr/>
          <a:lstStyle>
            <a:lvl1pPr marL="0" indent="0">
              <a:buNone/>
              <a:defRPr sz="800"/>
            </a:lvl1pPr>
            <a:lvl2pPr marL="272628" indent="0">
              <a:buNone/>
              <a:defRPr sz="700"/>
            </a:lvl2pPr>
            <a:lvl3pPr marL="545257" indent="0">
              <a:buNone/>
              <a:defRPr sz="600"/>
            </a:lvl3pPr>
            <a:lvl4pPr marL="817885" indent="0">
              <a:buNone/>
              <a:defRPr sz="500"/>
            </a:lvl4pPr>
            <a:lvl5pPr marL="1090513" indent="0">
              <a:buNone/>
              <a:defRPr sz="500"/>
            </a:lvl5pPr>
            <a:lvl6pPr marL="1363142" indent="0">
              <a:buNone/>
              <a:defRPr sz="500"/>
            </a:lvl6pPr>
            <a:lvl7pPr marL="1635770" indent="0">
              <a:buNone/>
              <a:defRPr sz="500"/>
            </a:lvl7pPr>
            <a:lvl8pPr marL="1908399" indent="0">
              <a:buNone/>
              <a:defRPr sz="500"/>
            </a:lvl8pPr>
            <a:lvl9pPr marL="2181027" indent="0">
              <a:buNone/>
              <a:defRPr sz="5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BD654-9A9D-42DE-AAE7-F4BB38C568C6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145F3-30FE-4373-9F26-BBD60523C4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887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3504" y="3881597"/>
            <a:ext cx="2398395" cy="458244"/>
          </a:xfrm>
        </p:spPr>
        <p:txBody>
          <a:bodyPr anchor="b"/>
          <a:lstStyle>
            <a:lvl1pPr algn="l">
              <a:defRPr sz="12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783504" y="495468"/>
            <a:ext cx="2398395" cy="3327083"/>
          </a:xfrm>
        </p:spPr>
        <p:txBody>
          <a:bodyPr/>
          <a:lstStyle>
            <a:lvl1pPr marL="0" indent="0">
              <a:buNone/>
              <a:defRPr sz="1900"/>
            </a:lvl1pPr>
            <a:lvl2pPr marL="272628" indent="0">
              <a:buNone/>
              <a:defRPr sz="1700"/>
            </a:lvl2pPr>
            <a:lvl3pPr marL="545257" indent="0">
              <a:buNone/>
              <a:defRPr sz="1400"/>
            </a:lvl3pPr>
            <a:lvl4pPr marL="817885" indent="0">
              <a:buNone/>
              <a:defRPr sz="1200"/>
            </a:lvl4pPr>
            <a:lvl5pPr marL="1090513" indent="0">
              <a:buNone/>
              <a:defRPr sz="1200"/>
            </a:lvl5pPr>
            <a:lvl6pPr marL="1363142" indent="0">
              <a:buNone/>
              <a:defRPr sz="1200"/>
            </a:lvl6pPr>
            <a:lvl7pPr marL="1635770" indent="0">
              <a:buNone/>
              <a:defRPr sz="1200"/>
            </a:lvl7pPr>
            <a:lvl8pPr marL="1908399" indent="0">
              <a:buNone/>
              <a:defRPr sz="1200"/>
            </a:lvl8pPr>
            <a:lvl9pPr marL="2181027" indent="0">
              <a:buNone/>
              <a:defRPr sz="12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83504" y="4339841"/>
            <a:ext cx="2398395" cy="650783"/>
          </a:xfrm>
        </p:spPr>
        <p:txBody>
          <a:bodyPr/>
          <a:lstStyle>
            <a:lvl1pPr marL="0" indent="0">
              <a:buNone/>
              <a:defRPr sz="800"/>
            </a:lvl1pPr>
            <a:lvl2pPr marL="272628" indent="0">
              <a:buNone/>
              <a:defRPr sz="700"/>
            </a:lvl2pPr>
            <a:lvl3pPr marL="545257" indent="0">
              <a:buNone/>
              <a:defRPr sz="600"/>
            </a:lvl3pPr>
            <a:lvl4pPr marL="817885" indent="0">
              <a:buNone/>
              <a:defRPr sz="500"/>
            </a:lvl4pPr>
            <a:lvl5pPr marL="1090513" indent="0">
              <a:buNone/>
              <a:defRPr sz="500"/>
            </a:lvl5pPr>
            <a:lvl6pPr marL="1363142" indent="0">
              <a:buNone/>
              <a:defRPr sz="500"/>
            </a:lvl6pPr>
            <a:lvl7pPr marL="1635770" indent="0">
              <a:buNone/>
              <a:defRPr sz="500"/>
            </a:lvl7pPr>
            <a:lvl8pPr marL="1908399" indent="0">
              <a:buNone/>
              <a:defRPr sz="500"/>
            </a:lvl8pPr>
            <a:lvl9pPr marL="2181027" indent="0">
              <a:buNone/>
              <a:defRPr sz="5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BD654-9A9D-42DE-AAE7-F4BB38C568C6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145F3-30FE-4373-9F26-BBD60523C4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4568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9866" y="222062"/>
            <a:ext cx="3597593" cy="924190"/>
          </a:xfrm>
          <a:prstGeom prst="rect">
            <a:avLst/>
          </a:prstGeom>
        </p:spPr>
        <p:txBody>
          <a:bodyPr vert="horz" lIns="54526" tIns="27263" rIns="54526" bIns="27263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9866" y="1293866"/>
            <a:ext cx="3597593" cy="3659535"/>
          </a:xfrm>
          <a:prstGeom prst="rect">
            <a:avLst/>
          </a:prstGeom>
        </p:spPr>
        <p:txBody>
          <a:bodyPr vert="horz" lIns="54526" tIns="27263" rIns="54526" bIns="27263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99866" y="5139522"/>
            <a:ext cx="932709" cy="295227"/>
          </a:xfrm>
          <a:prstGeom prst="rect">
            <a:avLst/>
          </a:prstGeom>
        </p:spPr>
        <p:txBody>
          <a:bodyPr vert="horz" lIns="54526" tIns="27263" rIns="54526" bIns="27263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DBD654-9A9D-42DE-AAE7-F4BB38C568C6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365753" y="5139522"/>
            <a:ext cx="1265820" cy="295227"/>
          </a:xfrm>
          <a:prstGeom prst="rect">
            <a:avLst/>
          </a:prstGeom>
        </p:spPr>
        <p:txBody>
          <a:bodyPr vert="horz" lIns="54526" tIns="27263" rIns="54526" bIns="27263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2864750" y="5139522"/>
            <a:ext cx="932709" cy="295227"/>
          </a:xfrm>
          <a:prstGeom prst="rect">
            <a:avLst/>
          </a:prstGeom>
        </p:spPr>
        <p:txBody>
          <a:bodyPr vert="horz" lIns="54526" tIns="27263" rIns="54526" bIns="27263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7145F3-30FE-4373-9F26-BBD60523C4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478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45257" rtl="0" eaLnBrk="1" latinLnBrk="0" hangingPunct="1">
        <a:spcBef>
          <a:spcPct val="0"/>
        </a:spcBef>
        <a:buNone/>
        <a:defRPr sz="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4471" indent="-204471" algn="l" defTabSz="545257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43021" indent="-170393" algn="l" defTabSz="545257" rtl="0" eaLnBrk="1" latinLnBrk="0" hangingPunct="1">
        <a:spcBef>
          <a:spcPct val="20000"/>
        </a:spcBef>
        <a:buFont typeface="Arial" pitchFamily="34" charset="0"/>
        <a:buChar char="–"/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681571" indent="-136314" algn="l" defTabSz="545257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54199" indent="-136314" algn="l" defTabSz="545257" rtl="0" eaLnBrk="1" latinLnBrk="0" hangingPunct="1">
        <a:spcBef>
          <a:spcPct val="20000"/>
        </a:spcBef>
        <a:buFont typeface="Arial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26828" indent="-136314" algn="l" defTabSz="545257" rtl="0" eaLnBrk="1" latinLnBrk="0" hangingPunct="1">
        <a:spcBef>
          <a:spcPct val="20000"/>
        </a:spcBef>
        <a:buFont typeface="Arial" pitchFamily="34" charset="0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499456" indent="-136314" algn="l" defTabSz="545257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772084" indent="-136314" algn="l" defTabSz="545257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044713" indent="-136314" algn="l" defTabSz="545257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317341" indent="-136314" algn="l" defTabSz="545257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545257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72628" algn="l" defTabSz="545257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2pPr>
      <a:lvl3pPr marL="545257" algn="l" defTabSz="545257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817885" algn="l" defTabSz="545257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090513" algn="l" defTabSz="545257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363142" algn="l" defTabSz="545257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35770" algn="l" defTabSz="545257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08399" algn="l" defTabSz="545257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181027" algn="l" defTabSz="545257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g"/><Relationship Id="rId4" Type="http://schemas.openxmlformats.org/officeDocument/2006/relationships/image" Target="../media/image29.jp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11" Type="http://schemas.openxmlformats.org/officeDocument/2006/relationships/image" Target="../media/image39.jpeg"/><Relationship Id="rId5" Type="http://schemas.openxmlformats.org/officeDocument/2006/relationships/image" Target="../media/image33.jpeg"/><Relationship Id="rId10" Type="http://schemas.openxmlformats.org/officeDocument/2006/relationships/image" Target="../media/image38.jpeg"/><Relationship Id="rId4" Type="http://schemas.openxmlformats.org/officeDocument/2006/relationships/image" Target="../media/image32.jpeg"/><Relationship Id="rId9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7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7.png"/><Relationship Id="rId7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/>
        </p:nvSpPr>
        <p:spPr>
          <a:xfrm>
            <a:off x="-40246" y="681501"/>
            <a:ext cx="4022847" cy="3246032"/>
          </a:xfrm>
          <a:prstGeom prst="rect">
            <a:avLst/>
          </a:prstGeom>
          <a:gradFill flip="none" rotWithShape="1">
            <a:gsLst>
              <a:gs pos="100000">
                <a:srgbClr val="F47A20"/>
              </a:gs>
              <a:gs pos="0">
                <a:srgbClr val="F47A20"/>
              </a:gs>
              <a:gs pos="44000">
                <a:srgbClr val="FFAA0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6822" y="2615776"/>
            <a:ext cx="1270731" cy="109071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704" y="1048096"/>
            <a:ext cx="2174985" cy="27777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9922" y="756345"/>
            <a:ext cx="1257403" cy="936104"/>
          </a:xfrm>
          <a:prstGeom prst="rect">
            <a:avLst/>
          </a:prstGeom>
        </p:spPr>
      </p:pic>
      <p:sp>
        <p:nvSpPr>
          <p:cNvPr id="30" name="Прямоугольник 29"/>
          <p:cNvSpPr/>
          <p:nvPr/>
        </p:nvSpPr>
        <p:spPr>
          <a:xfrm>
            <a:off x="-1588" y="4049281"/>
            <a:ext cx="3999141" cy="149585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-1587" y="-1"/>
            <a:ext cx="3997325" cy="4683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 rot="21355358">
            <a:off x="-84284" y="294316"/>
            <a:ext cx="4203312" cy="577033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 rot="21334105">
            <a:off x="1017181" y="227484"/>
            <a:ext cx="1915076" cy="707886"/>
          </a:xfrm>
          <a:prstGeom prst="rect">
            <a:avLst/>
          </a:prstGeom>
          <a:noFill/>
          <a:effectLst>
            <a:outerShdw dist="12700" dir="13140000" algn="tl" rotWithShape="0">
              <a:schemeClr val="bg1">
                <a:alpha val="72000"/>
              </a:schemeClr>
            </a:outerShdw>
          </a:effectLst>
        </p:spPr>
        <p:txBody>
          <a:bodyPr wrap="none" rtlCol="0">
            <a:spAutoFit/>
          </a:bodyPr>
          <a:lstStyle/>
          <a:p>
            <a:r>
              <a:rPr lang="ru-RU" sz="4000" b="1" dirty="0">
                <a:solidFill>
                  <a:srgbClr val="8E231C"/>
                </a:solidFill>
              </a:rPr>
              <a:t>ПРОЕКТ</a:t>
            </a:r>
            <a:endParaRPr lang="ru-RU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488116" y="4481597"/>
            <a:ext cx="258711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b="1" dirty="0">
                <a:solidFill>
                  <a:srgbClr val="FFCA0A"/>
                </a:solidFill>
              </a:rPr>
              <a:t>Проект подготовили</a:t>
            </a:r>
          </a:p>
          <a:p>
            <a:pPr algn="ctr"/>
            <a:r>
              <a:rPr lang="ru-RU" sz="1400" b="1" dirty="0">
                <a:solidFill>
                  <a:schemeClr val="bg1"/>
                </a:solidFill>
              </a:rPr>
              <a:t>Ученицы 6-А класса: </a:t>
            </a:r>
          </a:p>
          <a:p>
            <a:pPr algn="ctr"/>
            <a:r>
              <a:rPr lang="ru-RU" sz="1400" b="1" dirty="0" err="1">
                <a:solidFill>
                  <a:schemeClr val="bg1"/>
                </a:solidFill>
              </a:rPr>
              <a:t>Трофименкова</a:t>
            </a:r>
            <a:r>
              <a:rPr lang="ru-RU" sz="1400" b="1" dirty="0">
                <a:solidFill>
                  <a:schemeClr val="bg1"/>
                </a:solidFill>
              </a:rPr>
              <a:t> В., Захарова Н.,</a:t>
            </a:r>
          </a:p>
          <a:p>
            <a:pPr algn="ctr"/>
            <a:r>
              <a:rPr lang="ru-RU" sz="1400" b="1" dirty="0" err="1">
                <a:solidFill>
                  <a:schemeClr val="bg1"/>
                </a:solidFill>
              </a:rPr>
              <a:t>Верпека</a:t>
            </a:r>
            <a:r>
              <a:rPr lang="ru-RU" sz="1400" b="1" dirty="0">
                <a:solidFill>
                  <a:schemeClr val="bg1"/>
                </a:solidFill>
              </a:rPr>
              <a:t> Е., Филатова Н.</a:t>
            </a:r>
            <a:endParaRPr lang="ru-RU" sz="1400" b="1" dirty="0">
              <a:solidFill>
                <a:srgbClr val="FFE500"/>
              </a:solidFill>
            </a:endParaRPr>
          </a:p>
        </p:txBody>
      </p:sp>
      <p:sp>
        <p:nvSpPr>
          <p:cNvPr id="15" name="Стрелка вправо 14"/>
          <p:cNvSpPr/>
          <p:nvPr/>
        </p:nvSpPr>
        <p:spPr>
          <a:xfrm>
            <a:off x="1848045" y="4243053"/>
            <a:ext cx="2113386" cy="291368"/>
          </a:xfrm>
          <a:prstGeom prst="rightArrow">
            <a:avLst>
              <a:gd name="adj1" fmla="val 23937"/>
              <a:gd name="adj2" fmla="val 121673"/>
            </a:avLst>
          </a:prstGeom>
          <a:solidFill>
            <a:srgbClr val="E216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 rot="21355358">
            <a:off x="-67367" y="3642657"/>
            <a:ext cx="4186373" cy="577033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 rot="21334105">
            <a:off x="231010" y="3668760"/>
            <a:ext cx="3715761" cy="523220"/>
          </a:xfrm>
          <a:prstGeom prst="rect">
            <a:avLst/>
          </a:prstGeom>
          <a:noFill/>
          <a:effectLst>
            <a:outerShdw dist="12700" dir="13140000" algn="tl" rotWithShape="0">
              <a:schemeClr val="bg1">
                <a:alpha val="72000"/>
              </a:schemeClr>
            </a:outerShdw>
          </a:effectLst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8E231C"/>
                </a:solidFill>
              </a:rPr>
              <a:t>Ремонт моей комнаты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9922" y="1692449"/>
            <a:ext cx="1257631" cy="93599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470" y="4533542"/>
            <a:ext cx="1062558" cy="860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3011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2763" y="970"/>
            <a:ext cx="4022847" cy="5544167"/>
          </a:xfrm>
          <a:prstGeom prst="rect">
            <a:avLst/>
          </a:prstGeom>
          <a:gradFill flip="none" rotWithShape="1">
            <a:gsLst>
              <a:gs pos="100000">
                <a:srgbClr val="F47A20"/>
              </a:gs>
              <a:gs pos="0">
                <a:srgbClr val="F47A20"/>
              </a:gs>
              <a:gs pos="44000">
                <a:srgbClr val="FFAA0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-12763" y="-1"/>
            <a:ext cx="4022847" cy="4683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4871" y="31133"/>
            <a:ext cx="4340226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 rot="21357092">
            <a:off x="-54466" y="197087"/>
            <a:ext cx="41062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8E231C"/>
                </a:solidFill>
              </a:rPr>
              <a:t>Этап 3. </a:t>
            </a:r>
            <a:r>
              <a:rPr lang="ru-RU" sz="2000" b="1" dirty="0">
                <a:solidFill>
                  <a:srgbClr val="00B050"/>
                </a:solidFill>
              </a:rPr>
              <a:t>Подбор цветовой гаммы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405829">
            <a:off x="2822085" y="881305"/>
            <a:ext cx="1082659" cy="796624"/>
          </a:xfrm>
          <a:prstGeom prst="rect">
            <a:avLst/>
          </a:prstGeom>
          <a:solidFill>
            <a:srgbClr val="FFFFFF">
              <a:shade val="85000"/>
            </a:srgbClr>
          </a:solidFill>
          <a:ln w="50800" cap="sq" cmpd="sng">
            <a:solidFill>
              <a:srgbClr val="FFE100"/>
            </a:solidFill>
            <a:prstDash val="solid"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31774">
            <a:off x="2834414" y="1652016"/>
            <a:ext cx="1083652" cy="801677"/>
          </a:xfrm>
          <a:prstGeom prst="rect">
            <a:avLst/>
          </a:prstGeom>
          <a:solidFill>
            <a:srgbClr val="FFFFFF">
              <a:shade val="85000"/>
            </a:srgbClr>
          </a:solidFill>
          <a:ln w="50800" cap="sq" cmpd="sng">
            <a:solidFill>
              <a:srgbClr val="FFE1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400603">
            <a:off x="2814579" y="2456948"/>
            <a:ext cx="1134026" cy="787470"/>
          </a:xfrm>
          <a:prstGeom prst="rect">
            <a:avLst/>
          </a:prstGeom>
          <a:solidFill>
            <a:srgbClr val="FFFFFF">
              <a:shade val="85000"/>
            </a:srgbClr>
          </a:solidFill>
          <a:ln w="50800" cap="sq" cmpd="sng">
            <a:solidFill>
              <a:srgbClr val="FFE1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60"/>
          <a:stretch/>
        </p:blipFill>
        <p:spPr>
          <a:xfrm rot="300896">
            <a:off x="2795280" y="3260180"/>
            <a:ext cx="1151898" cy="807667"/>
          </a:xfrm>
          <a:prstGeom prst="rect">
            <a:avLst/>
          </a:prstGeom>
          <a:solidFill>
            <a:srgbClr val="FFFFFF">
              <a:shade val="85000"/>
            </a:srgbClr>
          </a:solidFill>
          <a:ln w="50800" cap="sq" cmpd="sng">
            <a:solidFill>
              <a:srgbClr val="FFE1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142483">
            <a:off x="2953200" y="3880057"/>
            <a:ext cx="820426" cy="1136474"/>
          </a:xfrm>
          <a:prstGeom prst="rect">
            <a:avLst/>
          </a:prstGeom>
          <a:solidFill>
            <a:srgbClr val="FFFFFF">
              <a:shade val="85000"/>
            </a:srgbClr>
          </a:solidFill>
          <a:ln w="50800" cap="sq" cmpd="sng">
            <a:solidFill>
              <a:srgbClr val="FFE1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54445" y="1012208"/>
            <a:ext cx="2711623" cy="4385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900" b="1" dirty="0">
                <a:solidFill>
                  <a:schemeClr val="bg1"/>
                </a:solidFill>
              </a:rPr>
              <a:t>От ассортимента обоев в «Эпицентре» разбегаются глаза и трудно остановить свой выбор на чем-то конкретном.</a:t>
            </a:r>
          </a:p>
          <a:p>
            <a:pPr algn="just"/>
            <a:endParaRPr lang="ru-RU" sz="900" b="1" dirty="0">
              <a:solidFill>
                <a:schemeClr val="bg1"/>
              </a:solidFill>
            </a:endParaRPr>
          </a:p>
          <a:p>
            <a:pPr algn="just"/>
            <a:r>
              <a:rPr lang="ru-RU" sz="900" b="1" dirty="0">
                <a:solidFill>
                  <a:schemeClr val="bg1"/>
                </a:solidFill>
              </a:rPr>
              <a:t>Но поскольку моя комната маленькая,  к тому же  </a:t>
            </a:r>
            <a:r>
              <a:rPr lang="ru-RU" sz="900" b="1" dirty="0" err="1">
                <a:solidFill>
                  <a:schemeClr val="bg1"/>
                </a:solidFill>
              </a:rPr>
              <a:t>малоосвещенная</a:t>
            </a:r>
            <a:r>
              <a:rPr lang="ru-RU" sz="900" b="1" dirty="0">
                <a:solidFill>
                  <a:schemeClr val="bg1"/>
                </a:solidFill>
              </a:rPr>
              <a:t>, нужны светлые обои, зрительно увеличивающие размер комнаты и  делающие ее просторнее и ярче.</a:t>
            </a:r>
          </a:p>
          <a:p>
            <a:pPr algn="just"/>
            <a:endParaRPr lang="ru-RU" sz="900" b="1" dirty="0">
              <a:solidFill>
                <a:schemeClr val="bg1"/>
              </a:solidFill>
            </a:endParaRPr>
          </a:p>
          <a:p>
            <a:pPr algn="just"/>
            <a:r>
              <a:rPr lang="ru-RU" sz="900" b="1" dirty="0">
                <a:solidFill>
                  <a:schemeClr val="bg1"/>
                </a:solidFill>
              </a:rPr>
              <a:t>Мы посмотрели в каталоге много вариантов готового оформления комнат и мне очень понравилась идея с разделением комнаты на две зоны за счет использования разных обоев.</a:t>
            </a:r>
          </a:p>
          <a:p>
            <a:pPr algn="just"/>
            <a:endParaRPr lang="ru-RU" sz="900" b="1" dirty="0">
              <a:solidFill>
                <a:schemeClr val="bg1"/>
              </a:solidFill>
            </a:endParaRPr>
          </a:p>
          <a:p>
            <a:pPr algn="just"/>
            <a:r>
              <a:rPr lang="ru-RU" sz="900" b="1" dirty="0">
                <a:solidFill>
                  <a:schemeClr val="bg1"/>
                </a:solidFill>
              </a:rPr>
              <a:t>Наш выбор остановился на одинаковых по фактуре, но разных по стилю, виниловых обоях. В рабочей зоне мы поклеим обои с вертикальными полосами, а вот в зоне отдыха обои будут с красивыми объемными цветками для создания уютной расслабляющей обстановки.</a:t>
            </a:r>
          </a:p>
          <a:p>
            <a:pPr algn="just"/>
            <a:endParaRPr lang="ru-RU" sz="900" b="1" dirty="0">
              <a:solidFill>
                <a:schemeClr val="bg1"/>
              </a:solidFill>
            </a:endParaRPr>
          </a:p>
          <a:p>
            <a:pPr algn="just"/>
            <a:r>
              <a:rPr lang="ru-RU" sz="900" b="1" dirty="0">
                <a:solidFill>
                  <a:schemeClr val="bg1"/>
                </a:solidFill>
              </a:rPr>
              <a:t>В качестве переходящего материала между двумя стилями обоев мы выбрали рулон фактурных обоев шириной 0,53 м под цвет основного фона. На  нем я развешу все свои работы из </a:t>
            </a:r>
            <a:r>
              <a:rPr lang="ru-RU" sz="900" b="1" dirty="0" err="1">
                <a:solidFill>
                  <a:schemeClr val="bg1"/>
                </a:solidFill>
              </a:rPr>
              <a:t>квилинга</a:t>
            </a:r>
            <a:r>
              <a:rPr lang="ru-RU" sz="900" b="1" dirty="0">
                <a:solidFill>
                  <a:schemeClr val="bg1"/>
                </a:solidFill>
              </a:rPr>
              <a:t>. </a:t>
            </a:r>
          </a:p>
          <a:p>
            <a:pPr algn="just"/>
            <a:endParaRPr lang="ru-RU" sz="900" b="1" dirty="0">
              <a:solidFill>
                <a:schemeClr val="bg1"/>
              </a:solidFill>
            </a:endParaRPr>
          </a:p>
          <a:p>
            <a:pPr algn="just"/>
            <a:r>
              <a:rPr lang="ru-RU" sz="900" b="1" dirty="0">
                <a:solidFill>
                  <a:schemeClr val="bg1"/>
                </a:solidFill>
              </a:rPr>
              <a:t>В оформлении интерьера мне нравится стиль минимализма – минимум мебели и максимум свободного пространства. Я считаю, что это самое оптимальное решение для моей комнаты.</a:t>
            </a:r>
          </a:p>
        </p:txBody>
      </p:sp>
    </p:spTree>
    <p:extLst>
      <p:ext uri="{BB962C8B-B14F-4D97-AF65-F5344CB8AC3E}">
        <p14:creationId xmlns:p14="http://schemas.microsoft.com/office/powerpoint/2010/main" val="7159831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12763" y="970"/>
            <a:ext cx="4022847" cy="5544167"/>
          </a:xfrm>
          <a:prstGeom prst="rect">
            <a:avLst/>
          </a:prstGeom>
          <a:gradFill flip="none" rotWithShape="1">
            <a:gsLst>
              <a:gs pos="100000">
                <a:srgbClr val="F47A20"/>
              </a:gs>
              <a:gs pos="0">
                <a:srgbClr val="F47A20"/>
              </a:gs>
              <a:gs pos="44000">
                <a:srgbClr val="FFAA0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-12763" y="-1"/>
            <a:ext cx="4022847" cy="4683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4871" y="31133"/>
            <a:ext cx="4340226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8462" y="1012208"/>
            <a:ext cx="36724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>
                <a:solidFill>
                  <a:schemeClr val="bg1"/>
                </a:solidFill>
              </a:rPr>
              <a:t>Итак, что же мы в результате выбрали?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462" y="1260401"/>
            <a:ext cx="1572768" cy="10631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1926654" y="1332409"/>
            <a:ext cx="20162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b="1" dirty="0">
                <a:solidFill>
                  <a:schemeClr val="bg1"/>
                </a:solidFill>
              </a:rPr>
              <a:t>Виниловые обои, выполненные из экологически чистых материалов, с использованием безвредных красителей на водной основе.  Они свето – и влагоустойчивы, имеют долгий срок эксплуатации и практичны в уходе, их можно протирать влажной тряпкой.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4446" y="2439491"/>
            <a:ext cx="19307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b="1" dirty="0">
                <a:solidFill>
                  <a:schemeClr val="bg1"/>
                </a:solidFill>
              </a:rPr>
              <a:t>Вместо привычных штор на окно мы повесим тканевые жалюзи – волну. Они имеют рельефный силуэт за счет использования волнистых краев ламелей, что создает необычную игру света и тени в комнате. К тому же очень практичны в использовании и устойчивы к высоким температурам.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462" y="3625372"/>
            <a:ext cx="1512168" cy="10194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1072" y="2475638"/>
            <a:ext cx="1507385" cy="10049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6" name="TextBox 15"/>
          <p:cNvSpPr txBox="1"/>
          <p:nvPr/>
        </p:nvSpPr>
        <p:spPr>
          <a:xfrm>
            <a:off x="1854646" y="3708673"/>
            <a:ext cx="2088232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b="1" dirty="0">
                <a:solidFill>
                  <a:schemeClr val="bg1"/>
                </a:solidFill>
              </a:rPr>
              <a:t>В качестве декора интерьера мы выбрали  красивый торшер на высокой ножке  и такие же настенные бра</a:t>
            </a:r>
            <a:r>
              <a:rPr lang="ru-RU" sz="900" b="1" dirty="0">
                <a:solidFill>
                  <a:schemeClr val="bg1"/>
                </a:solidFill>
              </a:rPr>
              <a:t>. </a:t>
            </a:r>
            <a:r>
              <a:rPr lang="ru-RU" sz="800" b="1" dirty="0">
                <a:solidFill>
                  <a:schemeClr val="bg1"/>
                </a:solidFill>
              </a:rPr>
              <a:t>Они создадут дополнительное освещение в комнате и удачно дополнят  картину интерьера. Мне очень понравилось оформление самих светильников в виде колокольчиков, смотрится очень красиво и естественно.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26452" y="4932809"/>
            <a:ext cx="37444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>
                <a:solidFill>
                  <a:schemeClr val="bg1"/>
                </a:solidFill>
              </a:rPr>
              <a:t>Мебель в моей комнате мы менять не будем, там современный диван-малютка и два кресла, шкаф, горка и письменный стол из модульной системы «Орион». Соответственно, расцветку обоев мы подбирали с учетом цветовой палитры мебели, на мой взгляд, получилось очень удачное сочетание  в едином стиле.</a:t>
            </a:r>
          </a:p>
        </p:txBody>
      </p:sp>
      <p:sp>
        <p:nvSpPr>
          <p:cNvPr id="18" name="TextBox 17"/>
          <p:cNvSpPr txBox="1"/>
          <p:nvPr/>
        </p:nvSpPr>
        <p:spPr>
          <a:xfrm rot="21380422">
            <a:off x="344620" y="288791"/>
            <a:ext cx="3380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800" b="1" dirty="0">
                <a:solidFill>
                  <a:srgbClr val="00B050"/>
                </a:solidFill>
              </a:rPr>
              <a:t>Результаты выбора материалов</a:t>
            </a:r>
          </a:p>
        </p:txBody>
      </p:sp>
    </p:spTree>
    <p:extLst>
      <p:ext uri="{BB962C8B-B14F-4D97-AF65-F5344CB8AC3E}">
        <p14:creationId xmlns:p14="http://schemas.microsoft.com/office/powerpoint/2010/main" val="28267801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2763" y="970"/>
            <a:ext cx="4022847" cy="5544167"/>
          </a:xfrm>
          <a:prstGeom prst="rect">
            <a:avLst/>
          </a:prstGeom>
          <a:gradFill flip="none" rotWithShape="1">
            <a:gsLst>
              <a:gs pos="100000">
                <a:srgbClr val="F47A20"/>
              </a:gs>
              <a:gs pos="0">
                <a:srgbClr val="F47A20"/>
              </a:gs>
              <a:gs pos="44000">
                <a:srgbClr val="FFAA0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12763" y="-1"/>
            <a:ext cx="4022847" cy="4683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4871" y="31133"/>
            <a:ext cx="4340226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 rot="21347403">
            <a:off x="352372" y="257246"/>
            <a:ext cx="35523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rgbClr val="00B050"/>
                </a:solidFill>
              </a:rPr>
              <a:t>Результат выбора материалов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446" y="1044377"/>
            <a:ext cx="39556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>
                <a:solidFill>
                  <a:schemeClr val="bg1"/>
                </a:solidFill>
              </a:rPr>
              <a:t>Выбор ремонтных сухих и готовых смесей в «Эпицентре» просто огромен. Мы, исходя из соотношения цена-качество, выбрали следующие :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13" y="1548433"/>
            <a:ext cx="1416093" cy="83634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5385" y="1543216"/>
            <a:ext cx="1368151" cy="79489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1515" y="1547310"/>
            <a:ext cx="1267829" cy="74797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1" name="TextBox 10"/>
          <p:cNvSpPr txBox="1"/>
          <p:nvPr/>
        </p:nvSpPr>
        <p:spPr>
          <a:xfrm>
            <a:off x="21002" y="2542221"/>
            <a:ext cx="38987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solidFill>
                  <a:schemeClr val="bg1"/>
                </a:solidFill>
              </a:rPr>
              <a:t>Багеты, клей, плинтус, крепежные детали плюс набор для поклейки обоев…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433" y="2813818"/>
            <a:ext cx="1319173" cy="78266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035" y="3856733"/>
            <a:ext cx="1169047" cy="75083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3862" y="2791644"/>
            <a:ext cx="1203134" cy="75556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4536" y="2791644"/>
            <a:ext cx="1239952" cy="77994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5385" y="3834792"/>
            <a:ext cx="1296130" cy="75531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3862" y="3834792"/>
            <a:ext cx="1170787" cy="74127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9" name="TextBox 18"/>
          <p:cNvSpPr txBox="1"/>
          <p:nvPr/>
        </p:nvSpPr>
        <p:spPr>
          <a:xfrm>
            <a:off x="202035" y="4788793"/>
            <a:ext cx="359682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>
                <a:solidFill>
                  <a:schemeClr val="bg1"/>
                </a:solidFill>
              </a:rPr>
              <a:t>Теперь, когда нам известно не только количество необходимых материалов, а и цены на них, можно составить полную смету расходов на ремонт комнаты. </a:t>
            </a:r>
          </a:p>
        </p:txBody>
      </p:sp>
    </p:spTree>
    <p:extLst>
      <p:ext uri="{BB962C8B-B14F-4D97-AF65-F5344CB8AC3E}">
        <p14:creationId xmlns:p14="http://schemas.microsoft.com/office/powerpoint/2010/main" val="10035241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2763" y="970"/>
            <a:ext cx="4022847" cy="5544167"/>
          </a:xfrm>
          <a:prstGeom prst="rect">
            <a:avLst/>
          </a:prstGeom>
          <a:gradFill flip="none" rotWithShape="1">
            <a:gsLst>
              <a:gs pos="100000">
                <a:srgbClr val="F47A20"/>
              </a:gs>
              <a:gs pos="0">
                <a:srgbClr val="F47A20"/>
              </a:gs>
              <a:gs pos="44000">
                <a:srgbClr val="FFAA0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12763" y="-1"/>
            <a:ext cx="4022847" cy="4683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4871" y="31133"/>
            <a:ext cx="4340226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0768938"/>
              </p:ext>
            </p:extLst>
          </p:nvPr>
        </p:nvGraphicFramePr>
        <p:xfrm>
          <a:off x="113034" y="972369"/>
          <a:ext cx="3757836" cy="43822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55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r>
                        <a:rPr lang="ru-RU" sz="900" dirty="0">
                          <a:solidFill>
                            <a:schemeClr val="bg1"/>
                          </a:solidFill>
                        </a:rPr>
                        <a:t>Наименование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err="1"/>
                        <a:t>Ед.изм</a:t>
                      </a:r>
                      <a:r>
                        <a:rPr lang="ru-RU" sz="90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/>
                        <a:t>Кол-во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/>
                        <a:t>Стоимость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/>
                        <a:t>    Сумма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3360">
                <a:tc>
                  <a:txBody>
                    <a:bodyPr/>
                    <a:lstStyle/>
                    <a:p>
                      <a:r>
                        <a:rPr lang="ru-RU" sz="800" dirty="0"/>
                        <a:t>Обои виниловые</a:t>
                      </a:r>
                    </a:p>
                    <a:p>
                      <a:r>
                        <a:rPr lang="ru-RU" sz="800" dirty="0"/>
                        <a:t>1,06 м Х</a:t>
                      </a:r>
                      <a:r>
                        <a:rPr lang="ru-RU" sz="800" baseline="0" dirty="0"/>
                        <a:t> 10,05 м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/>
                        <a:t>  рулон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/>
                        <a:t>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/>
                        <a:t>199.00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/>
                        <a:t>597.00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8120">
                <a:tc>
                  <a:txBody>
                    <a:bodyPr/>
                    <a:lstStyle/>
                    <a:p>
                      <a:r>
                        <a:rPr lang="ru-RU" sz="800" dirty="0"/>
                        <a:t>Обои виниловые</a:t>
                      </a:r>
                    </a:p>
                    <a:p>
                      <a:r>
                        <a:rPr lang="ru-RU" sz="800" dirty="0"/>
                        <a:t>0,53</a:t>
                      </a:r>
                      <a:r>
                        <a:rPr lang="ru-RU" sz="800" baseline="0" dirty="0"/>
                        <a:t> м Х 10,05м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/>
                        <a:t>  рулон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/>
                        <a:t>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/>
                        <a:t> 102.00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/>
                        <a:t>102.00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9343">
                <a:tc>
                  <a:txBody>
                    <a:bodyPr/>
                    <a:lstStyle/>
                    <a:p>
                      <a:r>
                        <a:rPr lang="ru-RU" sz="800" dirty="0"/>
                        <a:t>Шпатлевка «Старт»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/>
                        <a:t>  мешок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/>
                        <a:t>89.90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/>
                        <a:t>179.80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2007">
                <a:tc>
                  <a:txBody>
                    <a:bodyPr/>
                    <a:lstStyle/>
                    <a:p>
                      <a:r>
                        <a:rPr lang="ru-RU" sz="800" dirty="0"/>
                        <a:t>Шпатлевка «Финиш»</a:t>
                      </a:r>
                      <a:r>
                        <a:rPr lang="en-US" sz="800" dirty="0"/>
                        <a:t> 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/>
                        <a:t>  мешок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/>
                        <a:t>95.70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/>
                        <a:t>95.70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8776">
                <a:tc>
                  <a:txBody>
                    <a:bodyPr/>
                    <a:lstStyle/>
                    <a:p>
                      <a:r>
                        <a:rPr lang="ru-RU" sz="800" dirty="0"/>
                        <a:t>Грунтовка</a:t>
                      </a:r>
                      <a:r>
                        <a:rPr lang="ru-RU" sz="800" baseline="0" dirty="0"/>
                        <a:t> «Реал» 5л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/>
                        <a:t>канистра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/>
                        <a:t>97.50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/>
                        <a:t>97.50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3536">
                <a:tc>
                  <a:txBody>
                    <a:bodyPr/>
                    <a:lstStyle/>
                    <a:p>
                      <a:r>
                        <a:rPr lang="ru-RU" sz="800" dirty="0"/>
                        <a:t>Багет полистирол 2м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/>
                        <a:t>шт.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/>
                        <a:t>14.50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/>
                        <a:t>101.50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6288">
                <a:tc>
                  <a:txBody>
                    <a:bodyPr/>
                    <a:lstStyle/>
                    <a:p>
                      <a:r>
                        <a:rPr lang="ru-RU" sz="800" dirty="0"/>
                        <a:t>Плинтус </a:t>
                      </a:r>
                      <a:r>
                        <a:rPr lang="ru-RU" sz="800" dirty="0" err="1"/>
                        <a:t>напол</a:t>
                      </a:r>
                      <a:r>
                        <a:rPr lang="ru-RU" sz="800" dirty="0"/>
                        <a:t>.</a:t>
                      </a:r>
                      <a:r>
                        <a:rPr lang="ru-RU" sz="800" baseline="0" dirty="0"/>
                        <a:t> </a:t>
                      </a:r>
                      <a:r>
                        <a:rPr lang="ru-RU" sz="800" dirty="0"/>
                        <a:t>2,5 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/>
                        <a:t>шт.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/>
                        <a:t>22.80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/>
                        <a:t>136.80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1048">
                <a:tc>
                  <a:txBody>
                    <a:bodyPr/>
                    <a:lstStyle/>
                    <a:p>
                      <a:r>
                        <a:rPr lang="ru-RU" sz="800" dirty="0"/>
                        <a:t>Угол</a:t>
                      </a:r>
                      <a:r>
                        <a:rPr lang="ru-RU" sz="800" baseline="0" dirty="0"/>
                        <a:t> </a:t>
                      </a:r>
                      <a:r>
                        <a:rPr lang="ru-RU" sz="800" baseline="0" dirty="0" err="1"/>
                        <a:t>внутр</a:t>
                      </a:r>
                      <a:r>
                        <a:rPr lang="ru-RU" sz="800" baseline="0" dirty="0"/>
                        <a:t>.  (плинтус)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/>
                        <a:t>шт.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/>
                        <a:t>6.00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/>
                        <a:t>24.00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5808">
                <a:tc>
                  <a:txBody>
                    <a:bodyPr/>
                    <a:lstStyle/>
                    <a:p>
                      <a:r>
                        <a:rPr lang="ru-RU" sz="800" dirty="0"/>
                        <a:t>Заглушка д/плинтуса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/>
                        <a:t>шт.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/>
                        <a:t>6.00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/>
                        <a:t>12.00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0568">
                <a:tc>
                  <a:txBody>
                    <a:bodyPr/>
                    <a:lstStyle/>
                    <a:p>
                      <a:r>
                        <a:rPr lang="ru-RU" sz="800" dirty="0"/>
                        <a:t>Стык для плинтуса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/>
                        <a:t>шт.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/>
                        <a:t>5.00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/>
                        <a:t>25.00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71832">
                <a:tc>
                  <a:txBody>
                    <a:bodyPr/>
                    <a:lstStyle/>
                    <a:p>
                      <a:r>
                        <a:rPr lang="ru-RU" sz="800" dirty="0"/>
                        <a:t>Крепежи</a:t>
                      </a:r>
                      <a:r>
                        <a:rPr lang="ru-RU" sz="800" baseline="0" dirty="0"/>
                        <a:t> д/плинтуса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err="1"/>
                        <a:t>уп</a:t>
                      </a:r>
                      <a:r>
                        <a:rPr lang="ru-RU" sz="80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/>
                        <a:t>28.40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/>
                        <a:t>28.40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74496">
                <a:tc>
                  <a:txBody>
                    <a:bodyPr/>
                    <a:lstStyle/>
                    <a:p>
                      <a:r>
                        <a:rPr lang="ru-RU" sz="800" dirty="0"/>
                        <a:t>Клей обойный</a:t>
                      </a:r>
                      <a:r>
                        <a:rPr lang="ru-RU" sz="800" baseline="0" dirty="0"/>
                        <a:t> </a:t>
                      </a:r>
                      <a:r>
                        <a:rPr lang="ru-RU" sz="800" dirty="0"/>
                        <a:t>(винил)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/>
                        <a:t>пачка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/>
                        <a:t>39.00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/>
                        <a:t>39.00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r>
                        <a:rPr lang="ru-RU" sz="800" dirty="0"/>
                        <a:t>Клей для декора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err="1"/>
                        <a:t>фл</a:t>
                      </a:r>
                      <a:r>
                        <a:rPr lang="ru-RU" sz="80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/>
                        <a:t>27.80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/>
                        <a:t>27.80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4976">
                <a:tc>
                  <a:txBody>
                    <a:bodyPr/>
                    <a:lstStyle/>
                    <a:p>
                      <a:r>
                        <a:rPr lang="ru-RU" sz="800" dirty="0"/>
                        <a:t>Набор д/</a:t>
                      </a:r>
                      <a:r>
                        <a:rPr lang="ru-RU" sz="800" dirty="0" err="1"/>
                        <a:t>покл</a:t>
                      </a:r>
                      <a:r>
                        <a:rPr lang="ru-RU" sz="800" dirty="0"/>
                        <a:t>. обоев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err="1"/>
                        <a:t>компл</a:t>
                      </a:r>
                      <a:r>
                        <a:rPr lang="ru-RU" sz="80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/>
                        <a:t>42.20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/>
                        <a:t>42.20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85544">
                <a:tc>
                  <a:txBody>
                    <a:bodyPr/>
                    <a:lstStyle/>
                    <a:p>
                      <a:r>
                        <a:rPr lang="ru-RU" sz="800" dirty="0"/>
                        <a:t>Жалюзи </a:t>
                      </a:r>
                      <a:r>
                        <a:rPr lang="ru-RU" sz="800" dirty="0" err="1"/>
                        <a:t>тк</a:t>
                      </a:r>
                      <a:r>
                        <a:rPr lang="ru-RU" sz="800" dirty="0"/>
                        <a:t>.</a:t>
                      </a:r>
                      <a:r>
                        <a:rPr lang="ru-RU" sz="800" baseline="0" dirty="0"/>
                        <a:t> «Волна»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/>
                        <a:t>м2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/>
                        <a:t>110.00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/>
                        <a:t>660.00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85544">
                <a:tc>
                  <a:txBody>
                    <a:bodyPr/>
                    <a:lstStyle/>
                    <a:p>
                      <a:r>
                        <a:rPr lang="ru-RU" sz="800" dirty="0"/>
                        <a:t>Торшер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/>
                        <a:t>шт.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/>
                        <a:t>499.00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/>
                        <a:t>499.00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85544">
                <a:tc>
                  <a:txBody>
                    <a:bodyPr/>
                    <a:lstStyle/>
                    <a:p>
                      <a:r>
                        <a:rPr lang="ru-RU" sz="800" dirty="0"/>
                        <a:t>Бра на стену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/>
                        <a:t>шт.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/>
                        <a:t>302.00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/>
                        <a:t>302.00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85544">
                <a:tc>
                  <a:txBody>
                    <a:bodyPr/>
                    <a:lstStyle/>
                    <a:p>
                      <a:r>
                        <a:rPr lang="ru-RU" sz="800" dirty="0"/>
                        <a:t>Итого: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/>
                        <a:t>2969.70</a:t>
                      </a:r>
                    </a:p>
                  </a:txBody>
                  <a:tcPr>
                    <a:solidFill>
                      <a:srgbClr val="0181B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 rot="21346038">
            <a:off x="159405" y="283645"/>
            <a:ext cx="36785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800" b="1" dirty="0">
                <a:solidFill>
                  <a:srgbClr val="00B050"/>
                </a:solidFill>
              </a:rPr>
              <a:t>Смета расхода на ремонт комнаты</a:t>
            </a:r>
          </a:p>
        </p:txBody>
      </p:sp>
    </p:spTree>
    <p:extLst>
      <p:ext uri="{BB962C8B-B14F-4D97-AF65-F5344CB8AC3E}">
        <p14:creationId xmlns:p14="http://schemas.microsoft.com/office/powerpoint/2010/main" val="4618399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2763" y="970"/>
            <a:ext cx="4022847" cy="5544167"/>
          </a:xfrm>
          <a:prstGeom prst="rect">
            <a:avLst/>
          </a:prstGeom>
          <a:gradFill flip="none" rotWithShape="1">
            <a:gsLst>
              <a:gs pos="100000">
                <a:srgbClr val="F47A20"/>
              </a:gs>
              <a:gs pos="0">
                <a:srgbClr val="F47A20"/>
              </a:gs>
              <a:gs pos="44000">
                <a:srgbClr val="FFAA0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12763" y="-1"/>
            <a:ext cx="4022847" cy="4683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4871" y="16983"/>
            <a:ext cx="4340226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 rot="21361786">
            <a:off x="-57525" y="192067"/>
            <a:ext cx="43300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8E231C"/>
                </a:solidFill>
              </a:rPr>
              <a:t>Этап 4. </a:t>
            </a:r>
            <a:r>
              <a:rPr lang="ru-RU" sz="1800" b="1" dirty="0">
                <a:solidFill>
                  <a:srgbClr val="00B050"/>
                </a:solidFill>
              </a:rPr>
              <a:t>Можно приступать к ремонту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443" y="998058"/>
            <a:ext cx="388843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800" b="1" dirty="0">
                <a:solidFill>
                  <a:schemeClr val="bg1"/>
                </a:solidFill>
              </a:rPr>
              <a:t>Теперь, когда подготовительный этап миновал, когда позади все расчеты и выбор материалов, можно взять тайм-аут и еще раз «примерить» новый интерьер к своей комнате.</a:t>
            </a:r>
          </a:p>
          <a:p>
            <a:pPr algn="just"/>
            <a:endParaRPr lang="ru-RU" sz="800" b="1" dirty="0">
              <a:solidFill>
                <a:schemeClr val="bg1"/>
              </a:solidFill>
            </a:endParaRPr>
          </a:p>
          <a:p>
            <a:pPr algn="just"/>
            <a:r>
              <a:rPr lang="ru-RU" sz="800" b="1" dirty="0">
                <a:solidFill>
                  <a:schemeClr val="bg1"/>
                </a:solidFill>
              </a:rPr>
              <a:t>Так, здесь рабочая зона, здесь зона отдыха, здесь небольшое пространство для творчества и настенной выставки моих работ. В углу возле дивана поставим  новый торшер, над креслами повесим бра. Все подобрано в одной цветовой гамме: нежное сочетание сиреневого с салатовым. </a:t>
            </a:r>
          </a:p>
          <a:p>
            <a:pPr algn="just"/>
            <a:endParaRPr lang="ru-RU" sz="800" b="1" dirty="0">
              <a:solidFill>
                <a:schemeClr val="bg1"/>
              </a:solidFill>
            </a:endParaRPr>
          </a:p>
          <a:p>
            <a:pPr algn="just"/>
            <a:r>
              <a:rPr lang="ru-RU" sz="800" b="1" dirty="0">
                <a:solidFill>
                  <a:schemeClr val="bg1"/>
                </a:solidFill>
              </a:rPr>
              <a:t>Салатовый  - нейтральный, мягкий цвет, оказывает освежающее и одновременно успокаивающее воздействие, не утомляет, не вызывает усталость глаз, а в сочетании с сиреневым повышает творческий потенциал человека. Это то, что надо!</a:t>
            </a:r>
          </a:p>
          <a:p>
            <a:pPr algn="just"/>
            <a:endParaRPr lang="ru-RU" sz="800" b="1" dirty="0">
              <a:solidFill>
                <a:schemeClr val="bg1"/>
              </a:solidFill>
            </a:endParaRPr>
          </a:p>
          <a:p>
            <a:pPr algn="just"/>
            <a:r>
              <a:rPr lang="ru-RU" sz="800" b="1" dirty="0">
                <a:solidFill>
                  <a:schemeClr val="bg1"/>
                </a:solidFill>
              </a:rPr>
              <a:t>Но главной изюминкой  в новом интерьере я считаю волнистые жалюзи, именно они придадут комнате оригинальность и стильность. Их расцветка подобрана в тон общему дизайну. </a:t>
            </a:r>
          </a:p>
          <a:p>
            <a:pPr algn="just"/>
            <a:endParaRPr lang="ru-RU" sz="800" b="1" dirty="0">
              <a:solidFill>
                <a:schemeClr val="bg1"/>
              </a:solidFill>
            </a:endParaRPr>
          </a:p>
          <a:p>
            <a:pPr algn="just"/>
            <a:r>
              <a:rPr lang="ru-RU" sz="800" b="1" dirty="0">
                <a:solidFill>
                  <a:schemeClr val="bg1"/>
                </a:solidFill>
              </a:rPr>
              <a:t>Изначально, мы хотели сэкономить и сделать жалюзи только на проем окна, но потом решили все-таки оформить их в виде штор от потолка до пола, так намного эффектнее.</a:t>
            </a:r>
          </a:p>
          <a:p>
            <a:pPr algn="just"/>
            <a:endParaRPr lang="ru-RU" sz="800" b="1" dirty="0">
              <a:solidFill>
                <a:schemeClr val="bg1"/>
              </a:solidFill>
            </a:endParaRPr>
          </a:p>
          <a:p>
            <a:pPr algn="just"/>
            <a:r>
              <a:rPr lang="ru-RU" sz="800" b="1" dirty="0">
                <a:solidFill>
                  <a:schemeClr val="bg1"/>
                </a:solidFill>
              </a:rPr>
              <a:t>Ширина оконного проема 2,2 м, мы добавили по 10 см с двух сторон, чтобы жалюзи плотнее закрывали окно. Длина 2,5 м  позволит им закрыть все пространство  оконного проема  от потолка до пола. Итого, получили площадь 2,4 Х 2,5 = 6 м</a:t>
            </a:r>
            <a:r>
              <a:rPr lang="ru-RU" sz="800" b="1" baseline="30000" dirty="0">
                <a:solidFill>
                  <a:schemeClr val="bg1"/>
                </a:solidFill>
              </a:rPr>
              <a:t>2</a:t>
            </a:r>
            <a:r>
              <a:rPr lang="ru-RU" sz="800" b="1" dirty="0">
                <a:solidFill>
                  <a:schemeClr val="bg1"/>
                </a:solidFill>
              </a:rPr>
              <a:t>. Обойдется это в 660 </a:t>
            </a:r>
            <a:r>
              <a:rPr lang="ru-RU" sz="800" b="1" dirty="0" err="1">
                <a:solidFill>
                  <a:schemeClr val="bg1"/>
                </a:solidFill>
              </a:rPr>
              <a:t>грн</a:t>
            </a:r>
            <a:r>
              <a:rPr lang="ru-RU" sz="800" b="1" dirty="0">
                <a:solidFill>
                  <a:schemeClr val="bg1"/>
                </a:solidFill>
              </a:rPr>
              <a:t>, при этом в цену включены все крепежные детали для установки жалюзи. Отлично!</a:t>
            </a:r>
          </a:p>
          <a:p>
            <a:pPr algn="just"/>
            <a:endParaRPr lang="ru-RU" sz="800" b="1" dirty="0">
              <a:solidFill>
                <a:schemeClr val="bg1"/>
              </a:solidFill>
            </a:endParaRPr>
          </a:p>
          <a:p>
            <a:pPr algn="just"/>
            <a:r>
              <a:rPr lang="ru-RU" sz="800" b="1" dirty="0">
                <a:solidFill>
                  <a:schemeClr val="bg1"/>
                </a:solidFill>
              </a:rPr>
              <a:t>Итак, ремонт моей комнаты обойдется в сумму около трех тысяч, это разумная цена за новый интерьер в нынешнее время. Мы выбрали недорогие, но в тоже время качественные и безопасные материалы для ремонта, сделав акцент на  оригинальных  шторах-жалюзи и красивых светильниках  в тон общему интерьеру.</a:t>
            </a:r>
          </a:p>
          <a:p>
            <a:pPr algn="just"/>
            <a:endParaRPr lang="ru-RU" sz="800" b="1" dirty="0">
              <a:solidFill>
                <a:schemeClr val="bg1"/>
              </a:solidFill>
            </a:endParaRPr>
          </a:p>
          <a:p>
            <a:pPr algn="just"/>
            <a:r>
              <a:rPr lang="ru-RU" sz="800" b="1" dirty="0">
                <a:solidFill>
                  <a:schemeClr val="bg1"/>
                </a:solidFill>
              </a:rPr>
              <a:t>Я уверена,  новый дизайн  моей комнаты понравится не только мне, но и моим друзьям, ведь они часто приходят ко мне в гости. </a:t>
            </a:r>
          </a:p>
        </p:txBody>
      </p:sp>
    </p:spTree>
    <p:extLst>
      <p:ext uri="{BB962C8B-B14F-4D97-AF65-F5344CB8AC3E}">
        <p14:creationId xmlns:p14="http://schemas.microsoft.com/office/powerpoint/2010/main" val="18548459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91" y="971"/>
            <a:ext cx="4022847" cy="5544167"/>
          </a:xfrm>
          <a:prstGeom prst="rect">
            <a:avLst/>
          </a:prstGeom>
          <a:gradFill flip="none" rotWithShape="1">
            <a:gsLst>
              <a:gs pos="100000">
                <a:srgbClr val="F47A20"/>
              </a:gs>
              <a:gs pos="0">
                <a:srgbClr val="F47A20"/>
              </a:gs>
              <a:gs pos="44000">
                <a:srgbClr val="FFAA0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-6920" y="-1"/>
            <a:ext cx="4030858" cy="4683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7599" y="108273"/>
            <a:ext cx="4340226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 rot="21346769">
            <a:off x="751592" y="294097"/>
            <a:ext cx="25218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Проект завершен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5818" y="4080535"/>
            <a:ext cx="2151507" cy="14630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47" y="1059420"/>
            <a:ext cx="2304256" cy="447883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070671" y="1548433"/>
            <a:ext cx="192665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1">
                    <a:lumMod val="95000"/>
                  </a:schemeClr>
                </a:solidFill>
              </a:rPr>
              <a:t>Спасибо</a:t>
            </a:r>
          </a:p>
          <a:p>
            <a:pPr algn="ctr"/>
            <a:r>
              <a:rPr lang="ru-RU" sz="2800" b="1" dirty="0">
                <a:solidFill>
                  <a:schemeClr val="bg1">
                    <a:lumMod val="95000"/>
                  </a:schemeClr>
                </a:solidFill>
              </a:rPr>
              <a:t>за</a:t>
            </a:r>
          </a:p>
          <a:p>
            <a:pPr algn="ctr"/>
            <a:r>
              <a:rPr lang="ru-RU" sz="2800" b="1" dirty="0">
                <a:solidFill>
                  <a:schemeClr val="bg1">
                    <a:lumMod val="95000"/>
                  </a:schemeClr>
                </a:solidFill>
              </a:rPr>
              <a:t>просмотр!</a:t>
            </a:r>
          </a:p>
        </p:txBody>
      </p:sp>
    </p:spTree>
    <p:extLst>
      <p:ext uri="{BB962C8B-B14F-4D97-AF65-F5344CB8AC3E}">
        <p14:creationId xmlns:p14="http://schemas.microsoft.com/office/powerpoint/2010/main" val="1062821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0605"/>
            <a:ext cx="4022847" cy="5544167"/>
          </a:xfrm>
          <a:prstGeom prst="rect">
            <a:avLst/>
          </a:prstGeom>
          <a:gradFill flip="none" rotWithShape="1">
            <a:gsLst>
              <a:gs pos="100000">
                <a:srgbClr val="F47A20"/>
              </a:gs>
              <a:gs pos="0">
                <a:srgbClr val="F47A20"/>
              </a:gs>
              <a:gs pos="44000">
                <a:srgbClr val="FFAA0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-1587" y="-1"/>
            <a:ext cx="3997325" cy="4683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199" y="2772083"/>
            <a:ext cx="1962407" cy="172867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4873" y="20605"/>
            <a:ext cx="4340226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 rot="21366879">
            <a:off x="789562" y="187027"/>
            <a:ext cx="23422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8E231C"/>
                </a:solidFill>
              </a:rPr>
              <a:t>Цель</a:t>
            </a:r>
            <a:r>
              <a:rPr lang="ru-RU" dirty="0"/>
              <a:t> </a:t>
            </a:r>
            <a:r>
              <a:rPr lang="ru-RU" sz="2800" b="1" dirty="0">
                <a:solidFill>
                  <a:srgbClr val="8E231C"/>
                </a:solidFill>
              </a:rPr>
              <a:t>проекта</a:t>
            </a:r>
            <a:r>
              <a:rPr lang="ru-RU" sz="2800" dirty="0">
                <a:solidFill>
                  <a:srgbClr val="8E231C"/>
                </a:solidFill>
              </a:rPr>
              <a:t>: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460215852"/>
              </p:ext>
            </p:extLst>
          </p:nvPr>
        </p:nvGraphicFramePr>
        <p:xfrm>
          <a:off x="36087" y="2052489"/>
          <a:ext cx="3898306" cy="3024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462" y="831257"/>
            <a:ext cx="4176464" cy="237336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80029" y="1116385"/>
            <a:ext cx="30243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>
                <a:solidFill>
                  <a:schemeClr val="bg1"/>
                </a:solidFill>
              </a:rPr>
              <a:t>Составить смету расходов  на ремонт</a:t>
            </a:r>
          </a:p>
          <a:p>
            <a:r>
              <a:rPr lang="ru-RU" sz="1200" b="1" dirty="0">
                <a:solidFill>
                  <a:schemeClr val="bg1"/>
                </a:solidFill>
              </a:rPr>
              <a:t>комнаты с минимальными затратами, используя полученные математические знания, умения </a:t>
            </a:r>
            <a:r>
              <a:rPr lang="en-US" sz="1200" b="1" dirty="0">
                <a:solidFill>
                  <a:schemeClr val="bg1"/>
                </a:solidFill>
              </a:rPr>
              <a:t> </a:t>
            </a:r>
            <a:r>
              <a:rPr lang="ru-RU" sz="1200" b="1" dirty="0">
                <a:solidFill>
                  <a:schemeClr val="bg1"/>
                </a:solidFill>
              </a:rPr>
              <a:t>и навыки работы с ПК</a:t>
            </a:r>
          </a:p>
        </p:txBody>
      </p:sp>
    </p:spTree>
    <p:extLst>
      <p:ext uri="{BB962C8B-B14F-4D97-AF65-F5344CB8AC3E}">
        <p14:creationId xmlns:p14="http://schemas.microsoft.com/office/powerpoint/2010/main" val="3534527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33"/>
          <p:cNvSpPr/>
          <p:nvPr/>
        </p:nvSpPr>
        <p:spPr>
          <a:xfrm>
            <a:off x="-12763" y="970"/>
            <a:ext cx="4022847" cy="5544167"/>
          </a:xfrm>
          <a:prstGeom prst="rect">
            <a:avLst/>
          </a:prstGeom>
          <a:gradFill flip="none" rotWithShape="1">
            <a:gsLst>
              <a:gs pos="100000">
                <a:srgbClr val="F47A20"/>
              </a:gs>
              <a:gs pos="0">
                <a:srgbClr val="F47A20"/>
              </a:gs>
              <a:gs pos="44000">
                <a:srgbClr val="FFAA0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12763" y="-1"/>
            <a:ext cx="4022847" cy="4683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763" y="684337"/>
            <a:ext cx="4022847" cy="2665273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04073" y="3440891"/>
            <a:ext cx="3811622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>
                <a:solidFill>
                  <a:schemeClr val="bg1"/>
                </a:solidFill>
              </a:rPr>
              <a:t>Ремонт – это серьезный технологический процесс, состоящий из разных связанных между собой операций, где каждая из них влияет на конечный итог и, в свою очередь,  содержит в себе множество важных элементов.</a:t>
            </a:r>
          </a:p>
          <a:p>
            <a:pPr algn="ctr"/>
            <a:endParaRPr lang="ru-RU" sz="900" b="1" dirty="0">
              <a:solidFill>
                <a:schemeClr val="bg1"/>
              </a:solidFill>
            </a:endParaRPr>
          </a:p>
          <a:p>
            <a:pPr algn="ctr"/>
            <a:r>
              <a:rPr lang="ru-RU" sz="900" b="1" dirty="0">
                <a:solidFill>
                  <a:schemeClr val="bg1"/>
                </a:solidFill>
              </a:rPr>
              <a:t>Правильный выбор технологии при проведении тех или иных работ, расчет и подбор материалов для их выполнения, а также обеспечение грамотными вычислениями позволят  существенно сэкономить деньги, время, силы, а порой и нервы.  </a:t>
            </a:r>
          </a:p>
          <a:p>
            <a:pPr algn="ctr"/>
            <a:endParaRPr lang="ru-RU" sz="900" b="1" dirty="0">
              <a:solidFill>
                <a:schemeClr val="bg1"/>
              </a:solidFill>
            </a:endParaRPr>
          </a:p>
          <a:p>
            <a:pPr algn="ctr"/>
            <a:r>
              <a:rPr lang="ru-RU" sz="900" b="1" dirty="0">
                <a:solidFill>
                  <a:schemeClr val="bg1"/>
                </a:solidFill>
              </a:rPr>
              <a:t>Для того, чтобы наши планы по ремонту  комнаты не были сорваны из-за нехватки того или иного материала, мы сделаем  точные расчеты и составим план намеченных работ.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0229" y="84189"/>
            <a:ext cx="4340226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 rot="21344327">
            <a:off x="68361" y="249525"/>
            <a:ext cx="39963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8E231C"/>
                </a:solidFill>
              </a:rPr>
              <a:t>Ремонт – дело нелегкое   </a:t>
            </a:r>
          </a:p>
        </p:txBody>
      </p:sp>
    </p:spTree>
    <p:extLst>
      <p:ext uri="{BB962C8B-B14F-4D97-AF65-F5344CB8AC3E}">
        <p14:creationId xmlns:p14="http://schemas.microsoft.com/office/powerpoint/2010/main" val="11120753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2763" y="970"/>
            <a:ext cx="4022847" cy="5544167"/>
          </a:xfrm>
          <a:prstGeom prst="rect">
            <a:avLst/>
          </a:prstGeom>
          <a:gradFill flip="none" rotWithShape="1">
            <a:gsLst>
              <a:gs pos="100000">
                <a:srgbClr val="F47A20"/>
              </a:gs>
              <a:gs pos="0">
                <a:srgbClr val="F47A20"/>
              </a:gs>
              <a:gs pos="44000">
                <a:srgbClr val="FFAA0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-12763" y="-1"/>
            <a:ext cx="4022847" cy="4683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905" y="1403381"/>
            <a:ext cx="1134503" cy="113450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4871" y="31133"/>
            <a:ext cx="4340226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663" y="1463139"/>
            <a:ext cx="1014986" cy="101498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4726" y="1332409"/>
            <a:ext cx="1134503" cy="113450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9065" y="2499817"/>
            <a:ext cx="1134503" cy="113450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9482" y="3420641"/>
            <a:ext cx="1134503" cy="1134503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4680" y="3447130"/>
            <a:ext cx="1109163" cy="1134503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1408" y="880463"/>
            <a:ext cx="1134503" cy="113450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24" y="2537884"/>
            <a:ext cx="1134503" cy="1134503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1092" y="1388775"/>
            <a:ext cx="1021769" cy="1021769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4606" y="945376"/>
            <a:ext cx="978475" cy="1011961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359" y="3509534"/>
            <a:ext cx="995213" cy="1009693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354" y="2601358"/>
            <a:ext cx="1006242" cy="1007379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1443" y="3492649"/>
            <a:ext cx="999298" cy="989405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6699" y="2564940"/>
            <a:ext cx="999234" cy="1004255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 rot="21335264">
            <a:off x="434681" y="269135"/>
            <a:ext cx="31490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8E231C"/>
                </a:solidFill>
              </a:rPr>
              <a:t>Подготовка к ремонту</a:t>
            </a:r>
          </a:p>
        </p:txBody>
      </p:sp>
      <p:pic>
        <p:nvPicPr>
          <p:cNvPr id="28" name="Рисунок 2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0368" y="1940049"/>
            <a:ext cx="1629146" cy="1629146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126454" y="4716785"/>
            <a:ext cx="374441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>
                <a:solidFill>
                  <a:schemeClr val="bg1"/>
                </a:solidFill>
              </a:rPr>
              <a:t>Подготовительный этап – самый важный в любых ремонтных работах. От того, насколько верными окажутся расчеты материалов, насколько разумно будут они выбраны  по соотношению цена/качество, насколько удачно будет подобрана цветовая гамма,  зависит итоговый результат ремонта.</a:t>
            </a:r>
          </a:p>
        </p:txBody>
      </p:sp>
    </p:spTree>
    <p:extLst>
      <p:ext uri="{BB962C8B-B14F-4D97-AF65-F5344CB8AC3E}">
        <p14:creationId xmlns:p14="http://schemas.microsoft.com/office/powerpoint/2010/main" val="38447500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12763" y="970"/>
            <a:ext cx="4022847" cy="5544167"/>
          </a:xfrm>
          <a:prstGeom prst="rect">
            <a:avLst/>
          </a:prstGeom>
          <a:gradFill flip="none" rotWithShape="1">
            <a:gsLst>
              <a:gs pos="100000">
                <a:srgbClr val="F47A20"/>
              </a:gs>
              <a:gs pos="0">
                <a:srgbClr val="F47A20"/>
              </a:gs>
              <a:gs pos="44000">
                <a:srgbClr val="FFAA0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-12763" y="-1"/>
            <a:ext cx="4022847" cy="4683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763" y="426838"/>
            <a:ext cx="4022847" cy="3004689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4871" y="31133"/>
            <a:ext cx="4340226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 rot="21361791">
            <a:off x="123560" y="165228"/>
            <a:ext cx="37984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8E231C"/>
                </a:solidFill>
              </a:rPr>
              <a:t>План ремонтных работ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42268" y="3492649"/>
            <a:ext cx="3672408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50" b="1" dirty="0">
                <a:solidFill>
                  <a:schemeClr val="bg1"/>
                </a:solidFill>
              </a:rPr>
              <a:t>    1.  Произвести точные измерения комнаты с целью определения объемов необходимых  материалов: обоев, шпатлевки, грунтовки, багетов, плинтусов, клея и др.</a:t>
            </a:r>
          </a:p>
          <a:p>
            <a:pPr algn="ctr"/>
            <a:endParaRPr lang="ru-RU" sz="1050" b="1" dirty="0">
              <a:solidFill>
                <a:schemeClr val="bg1"/>
              </a:solidFill>
            </a:endParaRPr>
          </a:p>
          <a:p>
            <a:pPr algn="ctr"/>
            <a:r>
              <a:rPr lang="ru-RU" sz="1050" b="1" dirty="0">
                <a:solidFill>
                  <a:schemeClr val="bg1"/>
                </a:solidFill>
              </a:rPr>
              <a:t> 2.  Выбрать современные </a:t>
            </a:r>
            <a:r>
              <a:rPr lang="ru-RU" sz="1050" b="1" dirty="0" err="1">
                <a:solidFill>
                  <a:schemeClr val="bg1"/>
                </a:solidFill>
              </a:rPr>
              <a:t>экологичные</a:t>
            </a:r>
            <a:r>
              <a:rPr lang="ru-RU" sz="1050" b="1" dirty="0">
                <a:solidFill>
                  <a:schemeClr val="bg1"/>
                </a:solidFill>
              </a:rPr>
              <a:t> и практичные материалы для ремонтных работ</a:t>
            </a:r>
          </a:p>
          <a:p>
            <a:pPr algn="ctr"/>
            <a:endParaRPr lang="ru-RU" sz="1050" b="1" dirty="0">
              <a:solidFill>
                <a:schemeClr val="bg1"/>
              </a:solidFill>
            </a:endParaRPr>
          </a:p>
          <a:p>
            <a:pPr algn="ctr"/>
            <a:r>
              <a:rPr lang="ru-RU" sz="1050" b="1" dirty="0">
                <a:solidFill>
                  <a:schemeClr val="bg1"/>
                </a:solidFill>
              </a:rPr>
              <a:t>       3.  Подобрать цветовую гамму обоев с учетом </a:t>
            </a:r>
          </a:p>
          <a:p>
            <a:pPr algn="ctr"/>
            <a:r>
              <a:rPr lang="ru-RU" sz="1050" b="1" dirty="0">
                <a:solidFill>
                  <a:schemeClr val="bg1"/>
                </a:solidFill>
              </a:rPr>
              <a:t>интерьера комнаты и влияния цвета на эмоциональное состояние человека</a:t>
            </a:r>
          </a:p>
        </p:txBody>
      </p:sp>
    </p:spTree>
    <p:extLst>
      <p:ext uri="{BB962C8B-B14F-4D97-AF65-F5344CB8AC3E}">
        <p14:creationId xmlns:p14="http://schemas.microsoft.com/office/powerpoint/2010/main" val="19128600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2763" y="970"/>
            <a:ext cx="4022847" cy="5544167"/>
          </a:xfrm>
          <a:prstGeom prst="rect">
            <a:avLst/>
          </a:prstGeom>
          <a:gradFill flip="none" rotWithShape="1">
            <a:gsLst>
              <a:gs pos="100000">
                <a:srgbClr val="F47A20"/>
              </a:gs>
              <a:gs pos="0">
                <a:srgbClr val="F47A20"/>
              </a:gs>
              <a:gs pos="44000">
                <a:srgbClr val="FFAA0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12763" y="-1"/>
            <a:ext cx="4022847" cy="4683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4871" y="31133"/>
            <a:ext cx="4340226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 rot="21360037">
            <a:off x="-23163" y="173541"/>
            <a:ext cx="41018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8E231C"/>
                </a:solidFill>
              </a:rPr>
              <a:t>Этап 1. </a:t>
            </a:r>
            <a:r>
              <a:rPr lang="ru-RU" sz="2400" b="1" dirty="0">
                <a:solidFill>
                  <a:srgbClr val="00B050"/>
                </a:solidFill>
              </a:rPr>
              <a:t>Расчеты материалов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447" y="1044377"/>
            <a:ext cx="3888432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900" b="1" dirty="0">
                <a:solidFill>
                  <a:schemeClr val="bg1"/>
                </a:solidFill>
              </a:rPr>
              <a:t>Чтобы узнать необходимое количество материалов для ремонта комнаты, нам нужно произвести некоторые математические расчеты.</a:t>
            </a:r>
          </a:p>
          <a:p>
            <a:pPr algn="just"/>
            <a:endParaRPr lang="ru-RU" sz="900" b="1" dirty="0">
              <a:solidFill>
                <a:schemeClr val="bg1"/>
              </a:solidFill>
            </a:endParaRPr>
          </a:p>
          <a:p>
            <a:pPr algn="just"/>
            <a:r>
              <a:rPr lang="ru-RU" sz="900" b="1" dirty="0">
                <a:solidFill>
                  <a:schemeClr val="bg1"/>
                </a:solidFill>
              </a:rPr>
              <a:t>Для начала мы вычислим площадь самой комнаты. Для этого измерим  длину </a:t>
            </a:r>
            <a:r>
              <a:rPr lang="en-US" sz="900" b="1" dirty="0">
                <a:solidFill>
                  <a:schemeClr val="bg1"/>
                </a:solidFill>
              </a:rPr>
              <a:t> </a:t>
            </a:r>
            <a:r>
              <a:rPr lang="ru-RU" sz="900" b="1" dirty="0">
                <a:solidFill>
                  <a:schemeClr val="bg1"/>
                </a:solidFill>
              </a:rPr>
              <a:t>и высоту стен и используя формулу для нахождения площади прямоугольника (</a:t>
            </a:r>
            <a:r>
              <a:rPr lang="en-US" sz="900" b="1" dirty="0">
                <a:solidFill>
                  <a:schemeClr val="bg1"/>
                </a:solidFill>
              </a:rPr>
              <a:t>S</a:t>
            </a:r>
            <a:r>
              <a:rPr lang="ru-RU" sz="900" b="1" dirty="0">
                <a:solidFill>
                  <a:schemeClr val="bg1"/>
                </a:solidFill>
              </a:rPr>
              <a:t> =</a:t>
            </a:r>
            <a:r>
              <a:rPr lang="en-US" sz="900" b="1" dirty="0">
                <a:solidFill>
                  <a:schemeClr val="bg1"/>
                </a:solidFill>
              </a:rPr>
              <a:t> a</a:t>
            </a:r>
            <a:r>
              <a:rPr lang="ru-RU" sz="900" b="1" dirty="0">
                <a:solidFill>
                  <a:schemeClr val="bg1"/>
                </a:solidFill>
              </a:rPr>
              <a:t> </a:t>
            </a:r>
            <a:r>
              <a:rPr lang="ru-RU" sz="600" b="1" dirty="0">
                <a:solidFill>
                  <a:schemeClr val="bg1"/>
                </a:solidFill>
              </a:rPr>
              <a:t>х</a:t>
            </a:r>
            <a:r>
              <a:rPr lang="ru-RU" sz="900" b="1" dirty="0">
                <a:solidFill>
                  <a:schemeClr val="bg1"/>
                </a:solidFill>
              </a:rPr>
              <a:t> </a:t>
            </a:r>
            <a:r>
              <a:rPr lang="en-US" sz="900" b="1" dirty="0">
                <a:solidFill>
                  <a:schemeClr val="bg1"/>
                </a:solidFill>
              </a:rPr>
              <a:t>b</a:t>
            </a:r>
            <a:r>
              <a:rPr lang="ru-RU" sz="900" b="1" dirty="0">
                <a:solidFill>
                  <a:schemeClr val="bg1"/>
                </a:solidFill>
              </a:rPr>
              <a:t>),  найдем площадь каждой стены.</a:t>
            </a:r>
          </a:p>
          <a:p>
            <a:pPr algn="just"/>
            <a:endParaRPr lang="ru-RU" sz="900" b="1" dirty="0">
              <a:solidFill>
                <a:schemeClr val="bg1"/>
              </a:solidFill>
            </a:endParaRPr>
          </a:p>
          <a:p>
            <a:pPr algn="just"/>
            <a:r>
              <a:rPr lang="en-US" sz="900" b="1" dirty="0">
                <a:solidFill>
                  <a:schemeClr val="bg1"/>
                </a:solidFill>
              </a:rPr>
              <a:t>S</a:t>
            </a:r>
            <a:r>
              <a:rPr lang="en-US" sz="600" b="1" dirty="0">
                <a:solidFill>
                  <a:schemeClr val="bg1"/>
                </a:solidFill>
              </a:rPr>
              <a:t>1</a:t>
            </a:r>
            <a:r>
              <a:rPr lang="en-US" sz="900" b="1" dirty="0">
                <a:solidFill>
                  <a:schemeClr val="bg1"/>
                </a:solidFill>
              </a:rPr>
              <a:t>=</a:t>
            </a:r>
            <a:r>
              <a:rPr lang="ru-RU" sz="900" b="1" dirty="0">
                <a:solidFill>
                  <a:schemeClr val="bg1"/>
                </a:solidFill>
              </a:rPr>
              <a:t> </a:t>
            </a:r>
            <a:r>
              <a:rPr lang="en-US" sz="900" b="1" dirty="0">
                <a:solidFill>
                  <a:schemeClr val="bg1"/>
                </a:solidFill>
              </a:rPr>
              <a:t>3,3</a:t>
            </a:r>
            <a:r>
              <a:rPr lang="ru-RU" sz="900" b="1" dirty="0">
                <a:solidFill>
                  <a:schemeClr val="bg1"/>
                </a:solidFill>
              </a:rPr>
              <a:t> </a:t>
            </a:r>
            <a:r>
              <a:rPr lang="ru-RU" sz="600" b="1" dirty="0">
                <a:solidFill>
                  <a:schemeClr val="bg1"/>
                </a:solidFill>
              </a:rPr>
              <a:t>Х</a:t>
            </a:r>
            <a:r>
              <a:rPr lang="ru-RU" sz="900" b="1" dirty="0">
                <a:solidFill>
                  <a:schemeClr val="bg1"/>
                </a:solidFill>
              </a:rPr>
              <a:t> 2,55 = 8,415 м</a:t>
            </a:r>
            <a:r>
              <a:rPr lang="ru-RU" sz="900" b="1" baseline="30000" dirty="0">
                <a:solidFill>
                  <a:schemeClr val="bg1"/>
                </a:solidFill>
              </a:rPr>
              <a:t>2</a:t>
            </a:r>
          </a:p>
          <a:p>
            <a:pPr algn="just"/>
            <a:r>
              <a:rPr lang="en-US" sz="900" b="1" dirty="0">
                <a:solidFill>
                  <a:schemeClr val="bg1"/>
                </a:solidFill>
              </a:rPr>
              <a:t>S</a:t>
            </a:r>
            <a:r>
              <a:rPr lang="ru-RU" sz="600" b="1" dirty="0">
                <a:solidFill>
                  <a:schemeClr val="bg1"/>
                </a:solidFill>
              </a:rPr>
              <a:t>2</a:t>
            </a:r>
            <a:r>
              <a:rPr lang="ru-RU" sz="900" b="1" dirty="0">
                <a:solidFill>
                  <a:schemeClr val="bg1"/>
                </a:solidFill>
              </a:rPr>
              <a:t>= 3,7 </a:t>
            </a:r>
            <a:r>
              <a:rPr lang="ru-RU" sz="600" b="1" dirty="0">
                <a:solidFill>
                  <a:schemeClr val="bg1"/>
                </a:solidFill>
              </a:rPr>
              <a:t>Х</a:t>
            </a:r>
            <a:r>
              <a:rPr lang="ru-RU" sz="900" b="1" dirty="0">
                <a:solidFill>
                  <a:schemeClr val="bg1"/>
                </a:solidFill>
              </a:rPr>
              <a:t> 2,55 = 9,435 м</a:t>
            </a:r>
            <a:r>
              <a:rPr lang="ru-RU" sz="900" b="1" baseline="30000" dirty="0">
                <a:solidFill>
                  <a:schemeClr val="bg1"/>
                </a:solidFill>
              </a:rPr>
              <a:t>2</a:t>
            </a:r>
          </a:p>
          <a:p>
            <a:pPr algn="just"/>
            <a:r>
              <a:rPr lang="en-US" sz="900" b="1" dirty="0">
                <a:solidFill>
                  <a:schemeClr val="bg1"/>
                </a:solidFill>
              </a:rPr>
              <a:t>S</a:t>
            </a:r>
            <a:r>
              <a:rPr lang="ru-RU" sz="600" b="1" dirty="0">
                <a:solidFill>
                  <a:schemeClr val="bg1"/>
                </a:solidFill>
              </a:rPr>
              <a:t>3</a:t>
            </a:r>
            <a:r>
              <a:rPr lang="ru-RU" sz="900" b="1" dirty="0">
                <a:solidFill>
                  <a:schemeClr val="bg1"/>
                </a:solidFill>
              </a:rPr>
              <a:t>= </a:t>
            </a:r>
            <a:r>
              <a:rPr lang="en-US" sz="900" b="1" dirty="0">
                <a:solidFill>
                  <a:schemeClr val="bg1"/>
                </a:solidFill>
              </a:rPr>
              <a:t>S</a:t>
            </a:r>
            <a:r>
              <a:rPr lang="ru-RU" sz="600" b="1" dirty="0">
                <a:solidFill>
                  <a:schemeClr val="bg1"/>
                </a:solidFill>
              </a:rPr>
              <a:t>1</a:t>
            </a:r>
            <a:r>
              <a:rPr lang="ru-RU" sz="900" b="1" dirty="0">
                <a:solidFill>
                  <a:schemeClr val="bg1"/>
                </a:solidFill>
              </a:rPr>
              <a:t> = 8,415 м</a:t>
            </a:r>
            <a:r>
              <a:rPr lang="ru-RU" sz="900" b="1" baseline="30000" dirty="0">
                <a:solidFill>
                  <a:schemeClr val="bg1"/>
                </a:solidFill>
              </a:rPr>
              <a:t>2</a:t>
            </a:r>
          </a:p>
          <a:p>
            <a:pPr algn="just"/>
            <a:r>
              <a:rPr lang="en-US" sz="900" b="1" dirty="0">
                <a:solidFill>
                  <a:schemeClr val="bg1"/>
                </a:solidFill>
              </a:rPr>
              <a:t>S</a:t>
            </a:r>
            <a:r>
              <a:rPr lang="ru-RU" sz="600" b="1" dirty="0">
                <a:solidFill>
                  <a:schemeClr val="bg1"/>
                </a:solidFill>
              </a:rPr>
              <a:t>4</a:t>
            </a:r>
            <a:r>
              <a:rPr lang="ru-RU" sz="900" b="1" dirty="0">
                <a:solidFill>
                  <a:schemeClr val="bg1"/>
                </a:solidFill>
              </a:rPr>
              <a:t>= </a:t>
            </a:r>
            <a:r>
              <a:rPr lang="en-US" sz="900" b="1" dirty="0">
                <a:solidFill>
                  <a:schemeClr val="bg1"/>
                </a:solidFill>
              </a:rPr>
              <a:t>S</a:t>
            </a:r>
            <a:r>
              <a:rPr lang="ru-RU" sz="600" b="1" dirty="0">
                <a:solidFill>
                  <a:schemeClr val="bg1"/>
                </a:solidFill>
              </a:rPr>
              <a:t>2</a:t>
            </a:r>
            <a:r>
              <a:rPr lang="ru-RU" sz="900" b="1" dirty="0">
                <a:solidFill>
                  <a:schemeClr val="bg1"/>
                </a:solidFill>
              </a:rPr>
              <a:t> = 9,435 м</a:t>
            </a:r>
            <a:r>
              <a:rPr lang="ru-RU" sz="900" b="1" baseline="30000" dirty="0">
                <a:solidFill>
                  <a:schemeClr val="bg1"/>
                </a:solidFill>
              </a:rPr>
              <a:t>2</a:t>
            </a:r>
          </a:p>
          <a:p>
            <a:pPr algn="just"/>
            <a:endParaRPr lang="ru-RU" sz="900" b="1" baseline="30000" dirty="0">
              <a:solidFill>
                <a:schemeClr val="bg1"/>
              </a:solidFill>
            </a:endParaRPr>
          </a:p>
          <a:p>
            <a:pPr algn="just"/>
            <a:r>
              <a:rPr lang="en-US" sz="900" b="1" dirty="0">
                <a:solidFill>
                  <a:schemeClr val="bg1"/>
                </a:solidFill>
              </a:rPr>
              <a:t>S</a:t>
            </a:r>
            <a:r>
              <a:rPr lang="ru-RU" sz="900" b="1" dirty="0">
                <a:solidFill>
                  <a:schemeClr val="bg1"/>
                </a:solidFill>
              </a:rPr>
              <a:t> стен = 8,415 </a:t>
            </a:r>
            <a:r>
              <a:rPr lang="ru-RU" sz="600" b="1" dirty="0">
                <a:solidFill>
                  <a:schemeClr val="bg1"/>
                </a:solidFill>
              </a:rPr>
              <a:t>Х</a:t>
            </a:r>
            <a:r>
              <a:rPr lang="ru-RU" sz="900" b="1" dirty="0">
                <a:solidFill>
                  <a:schemeClr val="bg1"/>
                </a:solidFill>
              </a:rPr>
              <a:t> 2 + 9,435 Х 2 = 35,7 м</a:t>
            </a:r>
            <a:r>
              <a:rPr lang="ru-RU" sz="900" b="1" baseline="30000" dirty="0">
                <a:solidFill>
                  <a:schemeClr val="bg1"/>
                </a:solidFill>
              </a:rPr>
              <a:t>2</a:t>
            </a:r>
          </a:p>
          <a:p>
            <a:pPr algn="just"/>
            <a:r>
              <a:rPr lang="en-US" sz="900" b="1" dirty="0">
                <a:solidFill>
                  <a:schemeClr val="bg1"/>
                </a:solidFill>
              </a:rPr>
              <a:t>S</a:t>
            </a:r>
            <a:r>
              <a:rPr lang="ru-RU" sz="900" b="1" dirty="0">
                <a:solidFill>
                  <a:schemeClr val="bg1"/>
                </a:solidFill>
              </a:rPr>
              <a:t> оконного проема = 2,2 </a:t>
            </a:r>
            <a:r>
              <a:rPr lang="ru-RU" sz="600" b="1" dirty="0">
                <a:solidFill>
                  <a:schemeClr val="bg1"/>
                </a:solidFill>
              </a:rPr>
              <a:t>Х </a:t>
            </a:r>
            <a:r>
              <a:rPr lang="ru-RU" sz="900" b="1" dirty="0">
                <a:solidFill>
                  <a:schemeClr val="bg1"/>
                </a:solidFill>
              </a:rPr>
              <a:t>1.5 = 3,3 м</a:t>
            </a:r>
            <a:r>
              <a:rPr lang="ru-RU" sz="900" b="1" baseline="30000" dirty="0">
                <a:solidFill>
                  <a:schemeClr val="bg1"/>
                </a:solidFill>
              </a:rPr>
              <a:t>2</a:t>
            </a:r>
          </a:p>
          <a:p>
            <a:pPr algn="just"/>
            <a:r>
              <a:rPr lang="en-US" sz="900" b="1" dirty="0">
                <a:solidFill>
                  <a:schemeClr val="bg1"/>
                </a:solidFill>
              </a:rPr>
              <a:t>S</a:t>
            </a:r>
            <a:r>
              <a:rPr lang="ru-RU" sz="900" b="1" dirty="0">
                <a:solidFill>
                  <a:schemeClr val="bg1"/>
                </a:solidFill>
              </a:rPr>
              <a:t> дверного проема = 1,4 </a:t>
            </a:r>
            <a:r>
              <a:rPr lang="ru-RU" sz="800" b="1" dirty="0">
                <a:solidFill>
                  <a:schemeClr val="bg1"/>
                </a:solidFill>
              </a:rPr>
              <a:t>х</a:t>
            </a:r>
            <a:r>
              <a:rPr lang="ru-RU" sz="900" b="1" dirty="0">
                <a:solidFill>
                  <a:schemeClr val="bg1"/>
                </a:solidFill>
              </a:rPr>
              <a:t> 2,1 = 2,94 м</a:t>
            </a:r>
            <a:r>
              <a:rPr lang="ru-RU" sz="900" b="1" baseline="30000" dirty="0">
                <a:solidFill>
                  <a:schemeClr val="bg1"/>
                </a:solidFill>
              </a:rPr>
              <a:t>2</a:t>
            </a:r>
          </a:p>
          <a:p>
            <a:pPr algn="just"/>
            <a:r>
              <a:rPr lang="en-US" sz="900" b="1" dirty="0">
                <a:solidFill>
                  <a:schemeClr val="bg1"/>
                </a:solidFill>
              </a:rPr>
              <a:t>S</a:t>
            </a:r>
            <a:r>
              <a:rPr lang="ru-RU" sz="900" b="1" dirty="0">
                <a:solidFill>
                  <a:schemeClr val="bg1"/>
                </a:solidFill>
              </a:rPr>
              <a:t> под обоями = 35,7 – 3,3 – 2,94 = 29,46 м</a:t>
            </a:r>
            <a:r>
              <a:rPr lang="ru-RU" sz="900" b="1" baseline="30000" dirty="0">
                <a:solidFill>
                  <a:schemeClr val="bg1"/>
                </a:solidFill>
              </a:rPr>
              <a:t>2</a:t>
            </a:r>
          </a:p>
          <a:p>
            <a:pPr algn="just"/>
            <a:endParaRPr lang="ru-RU" sz="900" b="1" dirty="0">
              <a:solidFill>
                <a:schemeClr val="bg1"/>
              </a:solidFill>
            </a:endParaRPr>
          </a:p>
          <a:p>
            <a:pPr algn="just"/>
            <a:r>
              <a:rPr lang="ru-RU" sz="900" b="1" dirty="0">
                <a:solidFill>
                  <a:schemeClr val="bg1"/>
                </a:solidFill>
              </a:rPr>
              <a:t>Теперь, зная площадь для оклейки, можно вычислить необходимое количество рулонов обоев. Мы выбрали обои размером 10м </a:t>
            </a:r>
            <a:r>
              <a:rPr lang="ru-RU" sz="600" b="1" dirty="0">
                <a:solidFill>
                  <a:schemeClr val="bg1"/>
                </a:solidFill>
              </a:rPr>
              <a:t>Х</a:t>
            </a:r>
            <a:r>
              <a:rPr lang="ru-RU" sz="900" b="1" dirty="0">
                <a:solidFill>
                  <a:schemeClr val="bg1"/>
                </a:solidFill>
              </a:rPr>
              <a:t> 1,06 м, соответственно один рулон покроет площадь стены, равную 10,6 м</a:t>
            </a:r>
            <a:r>
              <a:rPr lang="ru-RU" sz="800" b="1" baseline="30000" dirty="0">
                <a:solidFill>
                  <a:schemeClr val="bg1"/>
                </a:solidFill>
              </a:rPr>
              <a:t>2</a:t>
            </a:r>
          </a:p>
          <a:p>
            <a:pPr algn="just"/>
            <a:r>
              <a:rPr lang="en-US" sz="900" b="1" dirty="0">
                <a:solidFill>
                  <a:schemeClr val="bg1"/>
                </a:solidFill>
              </a:rPr>
              <a:t>S</a:t>
            </a:r>
            <a:r>
              <a:rPr lang="ru-RU" sz="900" b="1" dirty="0">
                <a:solidFill>
                  <a:schemeClr val="bg1"/>
                </a:solidFill>
              </a:rPr>
              <a:t> </a:t>
            </a:r>
            <a:r>
              <a:rPr lang="en-US" sz="700" b="1" dirty="0">
                <a:solidFill>
                  <a:schemeClr val="bg1"/>
                </a:solidFill>
              </a:rPr>
              <a:t>1</a:t>
            </a:r>
            <a:r>
              <a:rPr lang="ru-RU" sz="700" b="1" dirty="0">
                <a:solidFill>
                  <a:schemeClr val="bg1"/>
                </a:solidFill>
              </a:rPr>
              <a:t> </a:t>
            </a:r>
            <a:r>
              <a:rPr lang="ru-RU" sz="900" b="1" dirty="0">
                <a:solidFill>
                  <a:schemeClr val="bg1"/>
                </a:solidFill>
              </a:rPr>
              <a:t>рулона = 10 м </a:t>
            </a:r>
            <a:r>
              <a:rPr lang="ru-RU" sz="800" b="1" dirty="0">
                <a:solidFill>
                  <a:schemeClr val="bg1"/>
                </a:solidFill>
              </a:rPr>
              <a:t>х</a:t>
            </a:r>
            <a:r>
              <a:rPr lang="ru-RU" sz="900" b="1" dirty="0">
                <a:solidFill>
                  <a:schemeClr val="bg1"/>
                </a:solidFill>
              </a:rPr>
              <a:t> 1,06 м = 10,6 м</a:t>
            </a:r>
            <a:r>
              <a:rPr lang="ru-RU" sz="900" b="1" baseline="30000" dirty="0">
                <a:solidFill>
                  <a:schemeClr val="bg1"/>
                </a:solidFill>
              </a:rPr>
              <a:t>2</a:t>
            </a:r>
          </a:p>
          <a:p>
            <a:pPr algn="just"/>
            <a:endParaRPr lang="ru-RU" sz="900" b="1" dirty="0">
              <a:solidFill>
                <a:schemeClr val="bg1"/>
              </a:solidFill>
            </a:endParaRPr>
          </a:p>
          <a:p>
            <a:pPr algn="just"/>
            <a:r>
              <a:rPr lang="ru-RU" sz="900" b="1" dirty="0">
                <a:solidFill>
                  <a:schemeClr val="bg1"/>
                </a:solidFill>
              </a:rPr>
              <a:t>Чтобы найти количество рулонов составим пропорцию:</a:t>
            </a:r>
          </a:p>
          <a:p>
            <a:pPr algn="just"/>
            <a:r>
              <a:rPr lang="ru-RU" sz="900" b="1" dirty="0">
                <a:solidFill>
                  <a:schemeClr val="bg1"/>
                </a:solidFill>
              </a:rPr>
              <a:t>1 рулон – 10,6 м</a:t>
            </a:r>
            <a:r>
              <a:rPr lang="ru-RU" sz="900" b="1" baseline="30000" dirty="0">
                <a:solidFill>
                  <a:schemeClr val="bg1"/>
                </a:solidFill>
              </a:rPr>
              <a:t>2</a:t>
            </a:r>
          </a:p>
          <a:p>
            <a:pPr algn="just"/>
            <a:r>
              <a:rPr lang="ru-RU" sz="900" b="1" dirty="0">
                <a:solidFill>
                  <a:schemeClr val="bg1"/>
                </a:solidFill>
              </a:rPr>
              <a:t>Х рулонов – 29,46 м</a:t>
            </a:r>
            <a:r>
              <a:rPr lang="ru-RU" sz="900" b="1" baseline="30000" dirty="0">
                <a:solidFill>
                  <a:schemeClr val="bg1"/>
                </a:solidFill>
              </a:rPr>
              <a:t>2</a:t>
            </a:r>
          </a:p>
          <a:p>
            <a:pPr algn="just"/>
            <a:r>
              <a:rPr lang="ru-RU" sz="900" b="1" dirty="0">
                <a:solidFill>
                  <a:schemeClr val="bg1"/>
                </a:solidFill>
              </a:rPr>
              <a:t>Получим х = (1 </a:t>
            </a:r>
            <a:r>
              <a:rPr lang="ru-RU" sz="700" b="1" dirty="0">
                <a:solidFill>
                  <a:schemeClr val="bg1"/>
                </a:solidFill>
              </a:rPr>
              <a:t>х</a:t>
            </a:r>
            <a:r>
              <a:rPr lang="ru-RU" sz="900" b="1" dirty="0">
                <a:solidFill>
                  <a:schemeClr val="bg1"/>
                </a:solidFill>
              </a:rPr>
              <a:t> 29,46) : 10,6 = 2,779… Округлив до целого числа в большую сторону получим 3 рулона.</a:t>
            </a:r>
          </a:p>
          <a:p>
            <a:pPr algn="just"/>
            <a:endParaRPr lang="ru-RU" sz="900" b="1" dirty="0">
              <a:solidFill>
                <a:schemeClr val="bg1"/>
              </a:solidFill>
            </a:endParaRPr>
          </a:p>
          <a:p>
            <a:pPr algn="just"/>
            <a:r>
              <a:rPr lang="ru-RU" sz="900" b="1" dirty="0">
                <a:solidFill>
                  <a:schemeClr val="bg1"/>
                </a:solidFill>
              </a:rPr>
              <a:t>Потолок в моей комнате подвесной с точечными светильниками и он не требует ремонта, что значительно сэкономит наш бюджет. Поэтому продолжим подсчеты остальных материалов.</a:t>
            </a:r>
          </a:p>
        </p:txBody>
      </p:sp>
    </p:spTree>
    <p:extLst>
      <p:ext uri="{BB962C8B-B14F-4D97-AF65-F5344CB8AC3E}">
        <p14:creationId xmlns:p14="http://schemas.microsoft.com/office/powerpoint/2010/main" val="11633557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2763" y="970"/>
            <a:ext cx="4022847" cy="5544167"/>
          </a:xfrm>
          <a:prstGeom prst="rect">
            <a:avLst/>
          </a:prstGeom>
          <a:gradFill flip="none" rotWithShape="1">
            <a:gsLst>
              <a:gs pos="100000">
                <a:srgbClr val="F47A20"/>
              </a:gs>
              <a:gs pos="0">
                <a:srgbClr val="F47A20"/>
              </a:gs>
              <a:gs pos="44000">
                <a:srgbClr val="FFAA0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12763" y="-1"/>
            <a:ext cx="4022847" cy="4683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4871" y="31133"/>
            <a:ext cx="4340226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3034" y="1012208"/>
            <a:ext cx="382984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>
                <a:solidFill>
                  <a:schemeClr val="bg1"/>
                </a:solidFill>
              </a:rPr>
              <a:t>Теперь рассчитаем необходимое количество багетов и напольного плинтуса для моей комнаты. Здесь мы воспользуемся формулой нахождения периметра прямоугольника </a:t>
            </a:r>
            <a:r>
              <a:rPr lang="en-US" sz="900" b="1" dirty="0">
                <a:solidFill>
                  <a:schemeClr val="bg1"/>
                </a:solidFill>
              </a:rPr>
              <a:t>P = (a + b)</a:t>
            </a:r>
            <a:r>
              <a:rPr lang="ru-RU" sz="900" b="1" dirty="0">
                <a:solidFill>
                  <a:schemeClr val="bg1"/>
                </a:solidFill>
              </a:rPr>
              <a:t> х </a:t>
            </a:r>
            <a:r>
              <a:rPr lang="en-US" sz="900" b="1" dirty="0">
                <a:solidFill>
                  <a:schemeClr val="bg1"/>
                </a:solidFill>
              </a:rPr>
              <a:t>2</a:t>
            </a:r>
            <a:r>
              <a:rPr lang="ru-RU" sz="900" b="1" dirty="0">
                <a:solidFill>
                  <a:schemeClr val="bg1"/>
                </a:solidFill>
              </a:rPr>
              <a:t>. Получим:</a:t>
            </a:r>
          </a:p>
          <a:p>
            <a:r>
              <a:rPr lang="ru-RU" sz="900" b="1" dirty="0">
                <a:solidFill>
                  <a:schemeClr val="bg1"/>
                </a:solidFill>
              </a:rPr>
              <a:t>Р = (3,3 + 3,7) х 2 = 14 м</a:t>
            </a:r>
          </a:p>
          <a:p>
            <a:r>
              <a:rPr lang="ru-RU" sz="900" b="1" dirty="0">
                <a:solidFill>
                  <a:schemeClr val="bg1"/>
                </a:solidFill>
              </a:rPr>
              <a:t>Длина багета – 2 м, соответственно потребуется его 7 шт. Длина плинтуса – 2,5 м, при такой длине потребуется 6 шт.</a:t>
            </a:r>
          </a:p>
          <a:p>
            <a:endParaRPr lang="ru-RU" sz="900" b="1" dirty="0">
              <a:solidFill>
                <a:schemeClr val="bg1"/>
              </a:solidFill>
            </a:endParaRPr>
          </a:p>
          <a:p>
            <a:r>
              <a:rPr lang="ru-RU" sz="900" b="1" dirty="0">
                <a:solidFill>
                  <a:schemeClr val="bg1"/>
                </a:solidFill>
              </a:rPr>
              <a:t>Перейдем к расчетам шпатлевки. Для ремонта комнаты нужна стартовая и финишная шпатлевка. Стартовой шпатлевки расход несколько больший (1,2 кг на 1м2), чем финишной (0,8 кг на 1м2). </a:t>
            </a:r>
          </a:p>
          <a:p>
            <a:endParaRPr lang="ru-RU" sz="900" b="1" dirty="0">
              <a:solidFill>
                <a:schemeClr val="bg1"/>
              </a:solidFill>
            </a:endParaRPr>
          </a:p>
          <a:p>
            <a:r>
              <a:rPr lang="ru-RU" sz="900" b="1" dirty="0">
                <a:solidFill>
                  <a:schemeClr val="bg1"/>
                </a:solidFill>
              </a:rPr>
              <a:t>Рассчитаем нужное количество, составив пропорции. Для стартовой шпатлевки :</a:t>
            </a:r>
          </a:p>
          <a:p>
            <a:r>
              <a:rPr lang="ru-RU" sz="900" b="1" dirty="0">
                <a:solidFill>
                  <a:schemeClr val="bg1"/>
                </a:solidFill>
              </a:rPr>
              <a:t>1,2 кг – 1м2</a:t>
            </a:r>
          </a:p>
          <a:p>
            <a:r>
              <a:rPr lang="ru-RU" sz="900" b="1" dirty="0">
                <a:solidFill>
                  <a:schemeClr val="bg1"/>
                </a:solidFill>
              </a:rPr>
              <a:t>Х кг – 29,46 м2</a:t>
            </a:r>
          </a:p>
          <a:p>
            <a:r>
              <a:rPr lang="ru-RU" sz="900" b="1" dirty="0">
                <a:solidFill>
                  <a:schemeClr val="bg1"/>
                </a:solidFill>
              </a:rPr>
              <a:t>Х = (1,2 х 29,46) : 1 = 35,35 кг</a:t>
            </a:r>
          </a:p>
          <a:p>
            <a:r>
              <a:rPr lang="ru-RU" sz="900" b="1" dirty="0">
                <a:solidFill>
                  <a:schemeClr val="bg1"/>
                </a:solidFill>
              </a:rPr>
              <a:t>Поскольку стартовая шпатлевка продается в мешках по 30 кг, то нам потребуется 2 мешка.</a:t>
            </a:r>
          </a:p>
          <a:p>
            <a:endParaRPr lang="ru-RU" sz="900" b="1" dirty="0">
              <a:solidFill>
                <a:schemeClr val="bg1"/>
              </a:solidFill>
            </a:endParaRPr>
          </a:p>
          <a:p>
            <a:r>
              <a:rPr lang="ru-RU" sz="900" b="1" dirty="0">
                <a:solidFill>
                  <a:schemeClr val="bg1"/>
                </a:solidFill>
              </a:rPr>
              <a:t>Для финишной шпатлевки расход следующий:</a:t>
            </a:r>
          </a:p>
          <a:p>
            <a:r>
              <a:rPr lang="ru-RU" sz="900" b="1" dirty="0">
                <a:solidFill>
                  <a:schemeClr val="bg1"/>
                </a:solidFill>
              </a:rPr>
              <a:t>0,8 кг – 1м2</a:t>
            </a:r>
          </a:p>
          <a:p>
            <a:r>
              <a:rPr lang="ru-RU" sz="900" b="1" dirty="0">
                <a:solidFill>
                  <a:schemeClr val="bg1"/>
                </a:solidFill>
              </a:rPr>
              <a:t>Х кг – 29,46 м2</a:t>
            </a:r>
          </a:p>
          <a:p>
            <a:r>
              <a:rPr lang="ru-RU" sz="900" b="1" dirty="0">
                <a:solidFill>
                  <a:schemeClr val="bg1"/>
                </a:solidFill>
              </a:rPr>
              <a:t>Х = (0,8 х 29,46) : 1 = 23,568 кг</a:t>
            </a:r>
          </a:p>
          <a:p>
            <a:r>
              <a:rPr lang="ru-RU" sz="900" b="1" dirty="0">
                <a:solidFill>
                  <a:schemeClr val="bg1"/>
                </a:solidFill>
              </a:rPr>
              <a:t>Финишная шпатлевка продается в мешках по 25 кг, поэтому одного мешка нам будет достаточно.</a:t>
            </a:r>
          </a:p>
          <a:p>
            <a:endParaRPr lang="ru-RU" sz="900" b="1" dirty="0">
              <a:solidFill>
                <a:schemeClr val="bg1"/>
              </a:solidFill>
            </a:endParaRPr>
          </a:p>
          <a:p>
            <a:r>
              <a:rPr lang="ru-RU" sz="900" b="1" dirty="0">
                <a:solidFill>
                  <a:schemeClr val="bg1"/>
                </a:solidFill>
              </a:rPr>
              <a:t>Расход грунтовки  - 1 литр на 5м2 при нанесении на бетонную поверхность и 1 литр на 10 м2 - при нанесении на шпатлевку.  Получим:</a:t>
            </a:r>
          </a:p>
          <a:p>
            <a:r>
              <a:rPr lang="ru-RU" sz="900" b="1" dirty="0">
                <a:solidFill>
                  <a:schemeClr val="bg1"/>
                </a:solidFill>
              </a:rPr>
              <a:t>1 л – 10 м2</a:t>
            </a:r>
          </a:p>
          <a:p>
            <a:r>
              <a:rPr lang="ru-RU" sz="900" b="1" dirty="0">
                <a:solidFill>
                  <a:schemeClr val="bg1"/>
                </a:solidFill>
              </a:rPr>
              <a:t>Х л – 29,46 м2</a:t>
            </a:r>
          </a:p>
          <a:p>
            <a:r>
              <a:rPr lang="ru-RU" sz="900" b="1" dirty="0">
                <a:solidFill>
                  <a:schemeClr val="bg1"/>
                </a:solidFill>
              </a:rPr>
              <a:t>Х = (1 х 29,46) : 10 = 2,946 л, т.е. почти 3 литра.</a:t>
            </a:r>
          </a:p>
        </p:txBody>
      </p:sp>
      <p:sp>
        <p:nvSpPr>
          <p:cNvPr id="6" name="Прямоугольник 5"/>
          <p:cNvSpPr/>
          <p:nvPr/>
        </p:nvSpPr>
        <p:spPr>
          <a:xfrm rot="21338605">
            <a:off x="499153" y="237479"/>
            <a:ext cx="33748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>
                <a:solidFill>
                  <a:srgbClr val="00B050"/>
                </a:solidFill>
              </a:rPr>
              <a:t>Расчеты материалов</a:t>
            </a:r>
          </a:p>
        </p:txBody>
      </p:sp>
    </p:spTree>
    <p:extLst>
      <p:ext uri="{BB962C8B-B14F-4D97-AF65-F5344CB8AC3E}">
        <p14:creationId xmlns:p14="http://schemas.microsoft.com/office/powerpoint/2010/main" val="37497998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2763" y="970"/>
            <a:ext cx="4022847" cy="5544167"/>
          </a:xfrm>
          <a:prstGeom prst="rect">
            <a:avLst/>
          </a:prstGeom>
          <a:gradFill flip="none" rotWithShape="1">
            <a:gsLst>
              <a:gs pos="100000">
                <a:srgbClr val="F47A20"/>
              </a:gs>
              <a:gs pos="0">
                <a:srgbClr val="F47A20"/>
              </a:gs>
              <a:gs pos="44000">
                <a:srgbClr val="FFAA0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-12763" y="-1"/>
            <a:ext cx="4022847" cy="4683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4871" y="31133"/>
            <a:ext cx="4340226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4446" y="900361"/>
            <a:ext cx="388843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900" b="1" dirty="0">
                <a:solidFill>
                  <a:schemeClr val="bg1"/>
                </a:solidFill>
              </a:rPr>
              <a:t>Поскольку мы готовим стены под оклейку обоями, а не под окраску или укладку плитки, то одного слоя грунтовки будет достаточно. К тому же, моя комната не угловая, она сухая и теплая, поэтому для 1 слоя нам хватит одной  5-литровой канистры грунтовки.</a:t>
            </a:r>
          </a:p>
          <a:p>
            <a:pPr algn="just"/>
            <a:endParaRPr lang="ru-RU" sz="900" b="1" dirty="0">
              <a:solidFill>
                <a:schemeClr val="bg1"/>
              </a:solidFill>
            </a:endParaRPr>
          </a:p>
          <a:p>
            <a:pPr algn="just"/>
            <a:r>
              <a:rPr lang="ru-RU" sz="900" b="1" dirty="0">
                <a:solidFill>
                  <a:schemeClr val="bg1"/>
                </a:solidFill>
              </a:rPr>
              <a:t>Кроме вышеупомянутых материалов понадобятся обойный клей, клей для багетов,  заглушки, углы и крепежные детали для плинтуса.</a:t>
            </a:r>
          </a:p>
          <a:p>
            <a:pPr algn="just"/>
            <a:endParaRPr lang="ru-RU" sz="900" b="1" dirty="0">
              <a:solidFill>
                <a:schemeClr val="bg1"/>
              </a:solidFill>
            </a:endParaRPr>
          </a:p>
          <a:p>
            <a:pPr algn="just"/>
            <a:r>
              <a:rPr lang="ru-RU" sz="900" b="1" dirty="0">
                <a:solidFill>
                  <a:schemeClr val="bg1"/>
                </a:solidFill>
              </a:rPr>
              <a:t>Закупать ремонтные материалы мы будем в строительном супермаркете «Эпицентр» на Шутова, 37. Огромный ассортимент и приемлемые цены позволят купить все необходимое в одном месте. К тому же, при покупке на сумму более 2000 </a:t>
            </a:r>
            <a:r>
              <a:rPr lang="ru-RU" sz="900" b="1" dirty="0" err="1">
                <a:solidFill>
                  <a:schemeClr val="bg1"/>
                </a:solidFill>
              </a:rPr>
              <a:t>грн</a:t>
            </a:r>
            <a:r>
              <a:rPr lang="ru-RU" sz="900" b="1" dirty="0">
                <a:solidFill>
                  <a:schemeClr val="bg1"/>
                </a:solidFill>
              </a:rPr>
              <a:t> – бесплатная доставка товара.</a:t>
            </a:r>
          </a:p>
          <a:p>
            <a:endParaRPr lang="ru-RU" sz="900" b="1" dirty="0"/>
          </a:p>
          <a:p>
            <a:endParaRPr lang="ru-RU" sz="900" b="1" dirty="0"/>
          </a:p>
          <a:p>
            <a:endParaRPr lang="ru-RU" sz="900" b="1" dirty="0"/>
          </a:p>
          <a:p>
            <a:endParaRPr lang="ru-RU" sz="900" b="1" dirty="0"/>
          </a:p>
          <a:p>
            <a:endParaRPr lang="ru-RU" sz="900" b="1" dirty="0"/>
          </a:p>
          <a:p>
            <a:endParaRPr lang="ru-RU" sz="900" b="1" dirty="0"/>
          </a:p>
          <a:p>
            <a:endParaRPr lang="ru-RU" sz="900" b="1" dirty="0"/>
          </a:p>
          <a:p>
            <a:endParaRPr lang="ru-RU" sz="900" b="1" dirty="0"/>
          </a:p>
          <a:p>
            <a:endParaRPr lang="ru-RU" sz="900" b="1" dirty="0"/>
          </a:p>
          <a:p>
            <a:endParaRPr lang="ru-RU" sz="900" b="1" dirty="0"/>
          </a:p>
          <a:p>
            <a:endParaRPr lang="ru-RU" sz="900" b="1" dirty="0"/>
          </a:p>
          <a:p>
            <a:endParaRPr lang="ru-RU" sz="900" b="1" dirty="0"/>
          </a:p>
          <a:p>
            <a:endParaRPr lang="ru-RU" sz="900" b="1" dirty="0"/>
          </a:p>
          <a:p>
            <a:endParaRPr lang="ru-RU" sz="900" b="1" dirty="0"/>
          </a:p>
          <a:p>
            <a:endParaRPr lang="ru-RU" sz="900" b="1" dirty="0"/>
          </a:p>
          <a:p>
            <a:endParaRPr lang="ru-RU" sz="900" b="1" dirty="0"/>
          </a:p>
          <a:p>
            <a:endParaRPr lang="ru-RU" sz="900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343" y="2700561"/>
            <a:ext cx="3397797" cy="2711571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 rot="21038640">
            <a:off x="389997" y="3955124"/>
            <a:ext cx="3219855" cy="530538"/>
          </a:xfrm>
          <a:prstGeom prst="rect">
            <a:avLst/>
          </a:prstGeom>
          <a:solidFill>
            <a:schemeClr val="bg1"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C00000"/>
                </a:solidFill>
              </a:rPr>
              <a:t>ЕДЕМ В «ЭПИЦЕНТР»</a:t>
            </a:r>
          </a:p>
        </p:txBody>
      </p:sp>
      <p:sp>
        <p:nvSpPr>
          <p:cNvPr id="4" name="TextBox 3"/>
          <p:cNvSpPr txBox="1"/>
          <p:nvPr/>
        </p:nvSpPr>
        <p:spPr>
          <a:xfrm rot="21340097">
            <a:off x="294176" y="243820"/>
            <a:ext cx="3603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>
                <a:solidFill>
                  <a:srgbClr val="00B050"/>
                </a:solidFill>
              </a:rPr>
              <a:t>Готовимся к закупке материалов</a:t>
            </a:r>
          </a:p>
        </p:txBody>
      </p:sp>
    </p:spTree>
    <p:extLst>
      <p:ext uri="{BB962C8B-B14F-4D97-AF65-F5344CB8AC3E}">
        <p14:creationId xmlns:p14="http://schemas.microsoft.com/office/powerpoint/2010/main" val="37128015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2763" y="970"/>
            <a:ext cx="4022847" cy="5544167"/>
          </a:xfrm>
          <a:prstGeom prst="rect">
            <a:avLst/>
          </a:prstGeom>
          <a:gradFill flip="none" rotWithShape="1">
            <a:gsLst>
              <a:gs pos="100000">
                <a:srgbClr val="F47A20"/>
              </a:gs>
              <a:gs pos="0">
                <a:srgbClr val="F47A20"/>
              </a:gs>
              <a:gs pos="44000">
                <a:srgbClr val="FFAA0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-12763" y="-1"/>
            <a:ext cx="4026825" cy="4683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763" y="637746"/>
            <a:ext cx="4022847" cy="227883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4871" y="31133"/>
            <a:ext cx="4340226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 rot="21346083">
            <a:off x="49119" y="187241"/>
            <a:ext cx="38990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8E231C"/>
                </a:solidFill>
              </a:rPr>
              <a:t>Этап 2. </a:t>
            </a:r>
            <a:r>
              <a:rPr lang="ru-RU" sz="2400" b="1" dirty="0">
                <a:solidFill>
                  <a:srgbClr val="00B050"/>
                </a:solidFill>
              </a:rPr>
              <a:t>Выбор материалов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8329" y="1331925"/>
            <a:ext cx="1189627" cy="15846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67658" y="853613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>
                <a:solidFill>
                  <a:srgbClr val="C00000"/>
                </a:solidFill>
              </a:rPr>
              <a:t>Хочу, чтобы было…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31754" y="1692449"/>
            <a:ext cx="9361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C00000"/>
                </a:solidFill>
              </a:rPr>
              <a:t>Красиво…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559056" y="1195601"/>
            <a:ext cx="8640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C00000"/>
                </a:solidFill>
              </a:rPr>
              <a:t>Стильно…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26521" y="1211902"/>
            <a:ext cx="10081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C00000"/>
                </a:solidFill>
              </a:rPr>
              <a:t>Практично…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86494" y="1777165"/>
            <a:ext cx="8640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C00000"/>
                </a:solidFill>
              </a:rPr>
              <a:t>Удобно…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821936" y="2256839"/>
            <a:ext cx="10081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>
                <a:solidFill>
                  <a:srgbClr val="C00000"/>
                </a:solidFill>
              </a:rPr>
              <a:t>Экологично</a:t>
            </a:r>
            <a:r>
              <a:rPr lang="ru-RU" dirty="0">
                <a:solidFill>
                  <a:srgbClr val="C00000"/>
                </a:solidFill>
              </a:rPr>
              <a:t>…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33855" y="2277859"/>
            <a:ext cx="11345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C00000"/>
                </a:solidFill>
              </a:rPr>
              <a:t>Оригинально…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866" y="2940016"/>
            <a:ext cx="39621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900" b="1" dirty="0">
                <a:solidFill>
                  <a:schemeClr val="bg1"/>
                </a:solidFill>
              </a:rPr>
              <a:t>Ремонт в комнате подростка в разы сложнее ремонта любой другой комнаты. Угодить подросшему ребенку и при этом уложиться в рамки бюджета и сделать по-настоящему красивый и удобный интерьер – задача для родителей не из легких.</a:t>
            </a:r>
            <a:endParaRPr lang="en-US" sz="900" b="1" dirty="0">
              <a:solidFill>
                <a:schemeClr val="bg1"/>
              </a:solidFill>
            </a:endParaRPr>
          </a:p>
          <a:p>
            <a:pPr algn="just"/>
            <a:endParaRPr lang="en-US" sz="900" b="1" dirty="0">
              <a:solidFill>
                <a:schemeClr val="bg1"/>
              </a:solidFill>
            </a:endParaRPr>
          </a:p>
          <a:p>
            <a:pPr algn="just"/>
            <a:r>
              <a:rPr lang="ru-RU" sz="900" b="1" dirty="0">
                <a:solidFill>
                  <a:schemeClr val="bg1"/>
                </a:solidFill>
              </a:rPr>
              <a:t> Личное пространство каждого </a:t>
            </a:r>
            <a:r>
              <a:rPr lang="ru-RU" sz="900" b="1" dirty="0" err="1">
                <a:solidFill>
                  <a:schemeClr val="bg1"/>
                </a:solidFill>
              </a:rPr>
              <a:t>тинейджера</a:t>
            </a:r>
            <a:r>
              <a:rPr lang="ru-RU" sz="900" b="1" dirty="0">
                <a:solidFill>
                  <a:schemeClr val="bg1"/>
                </a:solidFill>
              </a:rPr>
              <a:t> должно быть:</a:t>
            </a:r>
          </a:p>
          <a:p>
            <a:pPr marL="171450" indent="-171450" algn="just">
              <a:buFontTx/>
              <a:buChar char="-"/>
            </a:pPr>
            <a:r>
              <a:rPr lang="ru-RU" sz="900" b="1" dirty="0">
                <a:solidFill>
                  <a:schemeClr val="bg1"/>
                </a:solidFill>
              </a:rPr>
              <a:t>Функциональным , удобным и многоплановым,  иметь рабочую зону и зону отдыха, а при приходе друзей еще быть и гостиной. </a:t>
            </a:r>
          </a:p>
          <a:p>
            <a:pPr marL="171450" indent="-171450" algn="just">
              <a:buFontTx/>
              <a:buChar char="-"/>
            </a:pPr>
            <a:r>
              <a:rPr lang="ru-RU" sz="900" b="1" dirty="0">
                <a:solidFill>
                  <a:schemeClr val="bg1"/>
                </a:solidFill>
              </a:rPr>
              <a:t>Оригинальным, современным и стильным, ведь подростки всегда стараются подчеркнуть свою индивидуальность и интересы. </a:t>
            </a:r>
          </a:p>
          <a:p>
            <a:pPr marL="171450" indent="-171450" algn="just">
              <a:buFontTx/>
              <a:buChar char="-"/>
            </a:pPr>
            <a:r>
              <a:rPr lang="ru-RU" sz="900" b="1" dirty="0">
                <a:solidFill>
                  <a:schemeClr val="bg1"/>
                </a:solidFill>
              </a:rPr>
              <a:t>Вариативным , то есть быть пригодным к трансформации, и практичным в плане уборки.</a:t>
            </a:r>
          </a:p>
          <a:p>
            <a:pPr marL="171450" indent="-171450" algn="just">
              <a:buFontTx/>
              <a:buChar char="-"/>
            </a:pPr>
            <a:r>
              <a:rPr lang="ru-RU" sz="900" b="1" dirty="0" err="1">
                <a:solidFill>
                  <a:schemeClr val="bg1"/>
                </a:solidFill>
              </a:rPr>
              <a:t>Экологичным</a:t>
            </a:r>
            <a:r>
              <a:rPr lang="ru-RU" sz="900" b="1" dirty="0">
                <a:solidFill>
                  <a:schemeClr val="bg1"/>
                </a:solidFill>
              </a:rPr>
              <a:t> и безопасным, так как в своей комнате подросток проводит большую часть суток.</a:t>
            </a:r>
          </a:p>
          <a:p>
            <a:pPr marL="171450" indent="-171450" algn="just">
              <a:buFontTx/>
              <a:buChar char="-"/>
            </a:pPr>
            <a:endParaRPr lang="ru-RU" sz="900" b="1" dirty="0">
              <a:solidFill>
                <a:schemeClr val="bg1"/>
              </a:solidFill>
            </a:endParaRPr>
          </a:p>
          <a:p>
            <a:pPr algn="just"/>
            <a:r>
              <a:rPr lang="ru-RU" sz="900" b="1" dirty="0">
                <a:solidFill>
                  <a:schemeClr val="bg1"/>
                </a:solidFill>
              </a:rPr>
              <a:t>Что ж, попробуем выбрать материалы для ремонта, исходя из данных требований , при этом учитывая личные вкусы хозяйки комнаты, т.е. меня.</a:t>
            </a:r>
          </a:p>
          <a:p>
            <a:endParaRPr lang="ru-RU" sz="900" dirty="0"/>
          </a:p>
        </p:txBody>
      </p:sp>
    </p:spTree>
    <p:extLst>
      <p:ext uri="{BB962C8B-B14F-4D97-AF65-F5344CB8AC3E}">
        <p14:creationId xmlns:p14="http://schemas.microsoft.com/office/powerpoint/2010/main" val="20797943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1199</TotalTime>
  <Words>1992</Words>
  <Application>Microsoft Office PowerPoint</Application>
  <PresentationFormat>Произвольный</PresentationFormat>
  <Paragraphs>253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Gotcha</dc:creator>
  <cp:lastModifiedBy>Олеся Тищенко</cp:lastModifiedBy>
  <cp:revision>105</cp:revision>
  <dcterms:created xsi:type="dcterms:W3CDTF">2013-04-14T13:39:30Z</dcterms:created>
  <dcterms:modified xsi:type="dcterms:W3CDTF">2020-04-01T20:06:10Z</dcterms:modified>
</cp:coreProperties>
</file>