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5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B57D-2870-4849-BE64-7ED4495AABBE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861F-D56D-4CFE-866F-87554E75C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81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B57D-2870-4849-BE64-7ED4495AABBE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861F-D56D-4CFE-866F-87554E75C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874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B57D-2870-4849-BE64-7ED4495AABBE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861F-D56D-4CFE-866F-87554E75C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588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B57D-2870-4849-BE64-7ED4495AABBE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861F-D56D-4CFE-866F-87554E75C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172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B57D-2870-4849-BE64-7ED4495AABBE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861F-D56D-4CFE-866F-87554E75C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589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B57D-2870-4849-BE64-7ED4495AABBE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861F-D56D-4CFE-866F-87554E75C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799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B57D-2870-4849-BE64-7ED4495AABBE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861F-D56D-4CFE-866F-87554E75C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96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B57D-2870-4849-BE64-7ED4495AABBE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861F-D56D-4CFE-866F-87554E75C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693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B57D-2870-4849-BE64-7ED4495AABBE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861F-D56D-4CFE-866F-87554E75C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592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B57D-2870-4849-BE64-7ED4495AABBE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861F-D56D-4CFE-866F-87554E75C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860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B57D-2870-4849-BE64-7ED4495AABBE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861F-D56D-4CFE-866F-87554E75C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461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7B57D-2870-4849-BE64-7ED4495AABBE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B861F-D56D-4CFE-866F-87554E75CB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15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&#1056;&#1072;&#1089;&#1080;&#1084;\Desktop\&#1055;&#1077;&#1088;&#1089;&#1087;&#1077;&#1082;&#1090;&#1080;&#1074;&#1085;&#1099;&#1081;%20&#1087;&#1083;&#1072;&#1085;%20&#1088;&#1077;&#1072;&#1083;&#1080;&#1079;&#1072;&#1094;&#1080;&#1080;.doc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&#1056;&#1072;&#1089;&#1080;&#1084;\Desktop\&#1048;&#1090;&#1086;&#1075;%20&#1075;&#1086;&#1076;&#1072;.ppt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асим\Desktop\Баширова Д.В\КАРТИНКИ\Анимации и фоны\635941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8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Семейная Академия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17032"/>
            <a:ext cx="6400800" cy="1752600"/>
          </a:xfrm>
        </p:spPr>
        <p:txBody>
          <a:bodyPr/>
          <a:lstStyle/>
          <a:p>
            <a:r>
              <a:rPr lang="ru-RU" dirty="0" smtClean="0"/>
              <a:t>Проект работы с родителями</a:t>
            </a:r>
          </a:p>
          <a:p>
            <a:r>
              <a:rPr lang="ru-RU" dirty="0" smtClean="0"/>
              <a:t>Коррекционная группа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476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Расим\Desktop\Баширова Д.В\КАРТИНКИ\Анимации и фоны\635941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31540" y="476672"/>
            <a:ext cx="82809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Проект реализуется в</a:t>
            </a:r>
            <a:r>
              <a:rPr lang="ru-RU" sz="2800" dirty="0"/>
              <a:t> </a:t>
            </a:r>
            <a:r>
              <a:rPr lang="ru-RU" sz="2800" b="1" dirty="0"/>
              <a:t>три этапа:</a:t>
            </a:r>
            <a:endParaRPr lang="ru-RU" sz="2800" dirty="0"/>
          </a:p>
          <a:p>
            <a:r>
              <a:rPr lang="ru-RU" sz="2800" b="1" dirty="0"/>
              <a:t>I.  Подготовительный этап</a:t>
            </a:r>
            <a:r>
              <a:rPr lang="ru-RU" sz="2800" dirty="0"/>
              <a:t> (сентябрь) предусматривает следующие виды деятельности:</a:t>
            </a:r>
          </a:p>
          <a:p>
            <a:r>
              <a:rPr lang="ru-RU" sz="2800" dirty="0"/>
              <a:t>• опрос-диагностика родителей на предмет социального заказа;</a:t>
            </a:r>
          </a:p>
          <a:p>
            <a:r>
              <a:rPr lang="ru-RU" sz="2800" dirty="0"/>
              <a:t>• обсуждение общих вопросов на родительском собрании, связанных с организацией работы </a:t>
            </a:r>
            <a:r>
              <a:rPr lang="ru-RU" sz="2800" dirty="0" smtClean="0"/>
              <a:t>«семейного академии»;</a:t>
            </a:r>
            <a:endParaRPr lang="ru-RU" sz="2800" dirty="0"/>
          </a:p>
          <a:p>
            <a:r>
              <a:rPr lang="ru-RU" sz="2800" dirty="0"/>
              <a:t>• разработка положения </a:t>
            </a:r>
            <a:r>
              <a:rPr lang="ru-RU" sz="2800" dirty="0" smtClean="0"/>
              <a:t>о проекте;</a:t>
            </a:r>
            <a:endParaRPr lang="ru-RU" sz="2800" dirty="0"/>
          </a:p>
          <a:p>
            <a:r>
              <a:rPr lang="ru-RU" sz="2800" dirty="0"/>
              <a:t>• составление </a:t>
            </a:r>
            <a:r>
              <a:rPr lang="ru-RU" sz="2800" dirty="0">
                <a:hlinkClick r:id="rId3" action="ppaction://hlinkfile"/>
              </a:rPr>
              <a:t>перспективного плана </a:t>
            </a:r>
            <a:r>
              <a:rPr lang="ru-RU" sz="2800" dirty="0"/>
              <a:t>мероприятий, подготовка к проведению мероприятий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4969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Расим\Desktop\Баширова Д.В\КАРТИНКИ\Анимации и фоны\635941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548680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II. Основной этап </a:t>
            </a:r>
            <a:r>
              <a:rPr lang="ru-RU" sz="2800" dirty="0" smtClean="0"/>
              <a:t>(октябрь– апрель).</a:t>
            </a:r>
          </a:p>
          <a:p>
            <a:r>
              <a:rPr lang="ru-RU" sz="2800" dirty="0" smtClean="0"/>
              <a:t>В ходе основного этапа реализации проекта в ДОУ проводятся различные мероприятия с привлечением родителей. Необходимо отметить, что тематика заседаний варьируется в зависимости от социального запроса родителей.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593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Расим\Desktop\Баширова Д.В\КАРТИНКИ\Анимации и фоны\635941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547208"/>
            <a:ext cx="80648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III. Заключительный этап </a:t>
            </a:r>
            <a:r>
              <a:rPr lang="ru-RU" sz="2800" dirty="0" smtClean="0"/>
              <a:t>(1 месяц - май)</a:t>
            </a:r>
          </a:p>
          <a:p>
            <a:r>
              <a:rPr lang="ru-RU" sz="2800" dirty="0" smtClean="0"/>
              <a:t>Подготовка к презентации.</a:t>
            </a:r>
          </a:p>
          <a:p>
            <a:r>
              <a:rPr lang="ru-RU" sz="2800" dirty="0" smtClean="0"/>
              <a:t>Презентация проекта на  родительском собрании коррекционной группы ДОУ (педагоги-родители). Награждение участников проекта в различных номинациях.</a:t>
            </a:r>
          </a:p>
          <a:p>
            <a:r>
              <a:rPr lang="ru-RU" sz="2800" dirty="0" smtClean="0"/>
              <a:t>Анкетирование на предмет уточнения уровня удовлетворенности взаимодействием семьи и ДОУ.</a:t>
            </a:r>
          </a:p>
          <a:p>
            <a:r>
              <a:rPr lang="ru-RU" sz="2800" dirty="0" smtClean="0"/>
              <a:t>Подведение </a:t>
            </a:r>
            <a:r>
              <a:rPr lang="ru-RU" sz="2800" dirty="0" smtClean="0">
                <a:hlinkClick r:id="rId3" action="ppaction://hlinkpres?slideindex=1&amp;slidetitle="/>
              </a:rPr>
              <a:t>итогов</a:t>
            </a:r>
            <a:r>
              <a:rPr lang="ru-RU" sz="2800" dirty="0" smtClean="0"/>
              <a:t> работы над проектом, определение перспектив.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4630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Расим\Desktop\Баширова Д.В\КАРТИНКИ\Анимации и фоны\635941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680556"/>
            <a:ext cx="7488832" cy="5471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>
              <a:lnSpc>
                <a:spcPct val="115000"/>
              </a:lnSpc>
              <a:spcAft>
                <a:spcPts val="600"/>
              </a:spcAft>
            </a:pPr>
            <a:r>
              <a:rPr lang="ru-RU" sz="2400" b="1" dirty="0" smtClean="0">
                <a:effectLst/>
                <a:ea typeface="Times New Roman"/>
                <a:cs typeface="Times New Roman"/>
              </a:rPr>
              <a:t>Участники проекта:</a:t>
            </a:r>
            <a:r>
              <a:rPr lang="ru-RU" sz="2400" dirty="0" smtClean="0">
                <a:effectLst/>
                <a:ea typeface="Times New Roman"/>
                <a:cs typeface="Times New Roman"/>
              </a:rPr>
              <a:t> учитель-дефектолог, учитель-логопед, педагог-психолог, воспитатели, воспитанники и их родители.</a:t>
            </a:r>
            <a:endParaRPr lang="ru-RU" sz="2400" dirty="0">
              <a:ea typeface="Calibri"/>
              <a:cs typeface="Times New Roman"/>
            </a:endParaRPr>
          </a:p>
          <a:p>
            <a:pPr marL="270510">
              <a:lnSpc>
                <a:spcPct val="115000"/>
              </a:lnSpc>
              <a:spcAft>
                <a:spcPts val="600"/>
              </a:spcAft>
            </a:pPr>
            <a:r>
              <a:rPr lang="ru-RU" sz="2400" b="1" dirty="0" smtClean="0">
                <a:effectLst/>
                <a:ea typeface="Times New Roman"/>
                <a:cs typeface="Times New Roman"/>
              </a:rPr>
              <a:t>Продолжительность: </a:t>
            </a:r>
            <a:r>
              <a:rPr lang="ru-RU" sz="2400" dirty="0" smtClean="0">
                <a:effectLst/>
                <a:ea typeface="Times New Roman"/>
                <a:cs typeface="Times New Roman"/>
              </a:rPr>
              <a:t>1 года.</a:t>
            </a:r>
            <a:endParaRPr lang="ru-RU" sz="2400" dirty="0">
              <a:ea typeface="Calibri"/>
              <a:cs typeface="Times New Roman"/>
            </a:endParaRPr>
          </a:p>
          <a:p>
            <a:pPr marL="270510">
              <a:lnSpc>
                <a:spcPct val="115000"/>
              </a:lnSpc>
              <a:spcAft>
                <a:spcPts val="600"/>
              </a:spcAft>
            </a:pPr>
            <a:r>
              <a:rPr lang="ru-RU" sz="2400" b="1" dirty="0" smtClean="0">
                <a:effectLst/>
                <a:ea typeface="Times New Roman"/>
                <a:cs typeface="Times New Roman"/>
              </a:rPr>
              <a:t>Сроки реализации</a:t>
            </a:r>
            <a:r>
              <a:rPr lang="ru-RU" sz="2400" dirty="0" smtClean="0">
                <a:effectLst/>
                <a:ea typeface="Times New Roman"/>
                <a:cs typeface="Times New Roman"/>
              </a:rPr>
              <a:t>: октябрь 2015 г. – май 2016 г.</a:t>
            </a:r>
            <a:endParaRPr lang="ru-RU" sz="2400" dirty="0">
              <a:ea typeface="Calibri"/>
              <a:cs typeface="Times New Roman"/>
            </a:endParaRPr>
          </a:p>
          <a:p>
            <a:pPr marL="270510">
              <a:lnSpc>
                <a:spcPct val="115000"/>
              </a:lnSpc>
              <a:spcAft>
                <a:spcPts val="600"/>
              </a:spcAft>
            </a:pPr>
            <a:r>
              <a:rPr lang="ru-RU" sz="2400" b="1" dirty="0" smtClean="0">
                <a:effectLst/>
                <a:ea typeface="Times New Roman"/>
                <a:cs typeface="Times New Roman"/>
              </a:rPr>
              <a:t>Условия реализации:</a:t>
            </a:r>
            <a:r>
              <a:rPr lang="ru-RU" sz="2400" dirty="0" smtClean="0">
                <a:effectLst/>
                <a:ea typeface="Times New Roman"/>
                <a:cs typeface="Times New Roman"/>
              </a:rPr>
              <a:t> детский сад – «открытая система»  воспитания, обеспечивающая физическое, психическое, эмоциональное благополучие детства в условиях семьи и детского сада.</a:t>
            </a:r>
            <a:endParaRPr lang="ru-RU" sz="2400" dirty="0">
              <a:ea typeface="Calibri"/>
              <a:cs typeface="Times New Roman"/>
            </a:endParaRPr>
          </a:p>
          <a:p>
            <a:pPr marL="270510">
              <a:lnSpc>
                <a:spcPct val="115000"/>
              </a:lnSpc>
              <a:spcAft>
                <a:spcPts val="600"/>
              </a:spcAft>
            </a:pPr>
            <a:r>
              <a:rPr lang="ru-RU" sz="2400" b="1" dirty="0" smtClean="0">
                <a:effectLst/>
                <a:ea typeface="Times New Roman"/>
                <a:cs typeface="Times New Roman"/>
              </a:rPr>
              <a:t>Среда реализации: </a:t>
            </a:r>
            <a:r>
              <a:rPr lang="ru-RU" sz="2400" dirty="0" smtClean="0">
                <a:effectLst/>
                <a:ea typeface="Times New Roman"/>
                <a:cs typeface="Times New Roman"/>
              </a:rPr>
              <a:t>развивающая предметно-пространственная среда, развивающие виды деятельности.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3513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Расим\Desktop\Баширова Д.В\КАРТИНКИ\Анимации и фоны\635941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1268760"/>
            <a:ext cx="79208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algn="ctr">
              <a:lnSpc>
                <a:spcPct val="115000"/>
              </a:lnSpc>
              <a:spcAft>
                <a:spcPts val="600"/>
              </a:spcAft>
            </a:pPr>
            <a:r>
              <a:rPr lang="ru-RU" sz="3200" b="1" dirty="0" smtClean="0">
                <a:effectLst/>
                <a:ea typeface="Times New Roman"/>
                <a:cs typeface="Times New Roman"/>
              </a:rPr>
              <a:t>Направления деятельности</a:t>
            </a:r>
            <a:r>
              <a:rPr lang="ru-RU" sz="3200" dirty="0" smtClean="0">
                <a:effectLst/>
                <a:ea typeface="Times New Roman"/>
                <a:cs typeface="Times New Roman"/>
              </a:rPr>
              <a:t>:</a:t>
            </a:r>
            <a:endParaRPr lang="ru-RU" sz="3200" dirty="0">
              <a:ea typeface="Calibri"/>
              <a:cs typeface="Times New Roman"/>
            </a:endParaRPr>
          </a:p>
          <a:p>
            <a:pPr marL="270510" algn="ctr">
              <a:lnSpc>
                <a:spcPct val="115000"/>
              </a:lnSpc>
              <a:spcAft>
                <a:spcPts val="600"/>
              </a:spcAft>
            </a:pPr>
            <a:r>
              <a:rPr lang="ru-RU" sz="2400" b="1" dirty="0" smtClean="0">
                <a:effectLst/>
                <a:ea typeface="Times New Roman"/>
                <a:cs typeface="Times New Roman"/>
              </a:rPr>
              <a:t>1. Просветительское </a:t>
            </a:r>
            <a:r>
              <a:rPr lang="ru-RU" sz="2400" dirty="0" smtClean="0">
                <a:effectLst/>
                <a:ea typeface="Times New Roman"/>
                <a:cs typeface="Times New Roman"/>
              </a:rPr>
              <a:t>(представление информации для повышения психолого-педагогической  культуры родителей);</a:t>
            </a:r>
            <a:endParaRPr lang="ru-RU" sz="2400" dirty="0">
              <a:ea typeface="Calibri"/>
              <a:cs typeface="Times New Roman"/>
            </a:endParaRPr>
          </a:p>
          <a:p>
            <a:pPr marL="270510" algn="ctr">
              <a:lnSpc>
                <a:spcPct val="115000"/>
              </a:lnSpc>
              <a:spcAft>
                <a:spcPts val="600"/>
              </a:spcAft>
            </a:pPr>
            <a:r>
              <a:rPr lang="ru-RU" sz="2400" b="1" dirty="0" smtClean="0">
                <a:effectLst/>
                <a:ea typeface="Times New Roman"/>
                <a:cs typeface="Times New Roman"/>
              </a:rPr>
              <a:t>2. Практически-действенное </a:t>
            </a:r>
            <a:r>
              <a:rPr lang="ru-RU" sz="2400" dirty="0" smtClean="0">
                <a:effectLst/>
                <a:ea typeface="Times New Roman"/>
                <a:cs typeface="Times New Roman"/>
              </a:rPr>
              <a:t>(повышение заинтересованности родителей в выполнении общего дела, проявлении творческих способностей, полноценном эмоциональном общении).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9775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Расим\Desktop\Баширова Д.В\КАРТИНКИ\Анимации и фоны\635941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1196752"/>
            <a:ext cx="77048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Проблема:</a:t>
            </a:r>
            <a:r>
              <a:rPr lang="ru-RU" sz="2800" dirty="0"/>
              <a:t> творческое взаимодействие родителей и педагогов, ориентированное на личностное развитие детей.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Цель </a:t>
            </a:r>
            <a:r>
              <a:rPr lang="ru-RU" sz="2800" b="1" dirty="0"/>
              <a:t>проекта:</a:t>
            </a:r>
            <a:r>
              <a:rPr lang="ru-RU" sz="2800" dirty="0"/>
              <a:t> создание эффективных условий взаимодействия ДОУ, социума и семьи, ориентированного на личностное развитие детей.</a:t>
            </a:r>
          </a:p>
        </p:txBody>
      </p:sp>
    </p:spTree>
    <p:extLst>
      <p:ext uri="{BB962C8B-B14F-4D97-AF65-F5344CB8AC3E}">
        <p14:creationId xmlns:p14="http://schemas.microsoft.com/office/powerpoint/2010/main" val="289093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Расим\Desktop\Баширова Д.В\КАРТИНКИ\Анимации и фоны\635941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764704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Для достижения поставленной цели необходимо решение следующих</a:t>
            </a:r>
            <a:r>
              <a:rPr lang="ru-RU" sz="2400" dirty="0"/>
              <a:t> </a:t>
            </a:r>
            <a:r>
              <a:rPr lang="ru-RU" sz="2400" b="1" dirty="0"/>
              <a:t>задач:</a:t>
            </a:r>
            <a:endParaRPr lang="ru-RU" sz="2400" dirty="0"/>
          </a:p>
          <a:p>
            <a:r>
              <a:rPr lang="ru-RU" sz="2400" b="1" dirty="0"/>
              <a:t>- </a:t>
            </a:r>
            <a:r>
              <a:rPr lang="ru-RU" sz="2400" dirty="0"/>
              <a:t>изучить потребности родителей в образовательных услугах для перспективы в развитии учреждения, содержание работы и форм организации;</a:t>
            </a:r>
          </a:p>
          <a:p>
            <a:r>
              <a:rPr lang="ru-RU" sz="2400" dirty="0"/>
              <a:t>- организовать просвещение родителей с целью повышения их психолого-педагогической  культуры;</a:t>
            </a:r>
          </a:p>
          <a:p>
            <a:r>
              <a:rPr lang="ru-RU" sz="2400" dirty="0"/>
              <a:t>- разработать содержания, форм и методов интегрирования ценностно-значимых педагогических компонентов работы с семьей;</a:t>
            </a:r>
          </a:p>
          <a:p>
            <a:r>
              <a:rPr lang="ru-RU" sz="2400" dirty="0"/>
              <a:t>- развивать креативные способности детей и родителей в совместной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1333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Расим\Desktop\Баширова Д.В\КАРТИНКИ\Анимации и фоны\635941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5207" y="566678"/>
            <a:ext cx="80648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Гипотеза </a:t>
            </a:r>
            <a:r>
              <a:rPr lang="ru-RU" sz="3600" b="1" dirty="0" smtClean="0"/>
              <a:t>проекта</a:t>
            </a:r>
          </a:p>
          <a:p>
            <a:r>
              <a:rPr lang="ru-RU" sz="2400" dirty="0" smtClean="0"/>
              <a:t>Общение </a:t>
            </a:r>
            <a:r>
              <a:rPr lang="ru-RU" sz="2400" dirty="0"/>
              <a:t>педагогов и родителей будет эффективнее, если реализуются следующие условия:</a:t>
            </a:r>
          </a:p>
          <a:p>
            <a:r>
              <a:rPr lang="ru-RU" sz="2400" dirty="0"/>
              <a:t>- участие родителей в планировании совместной деятельности;</a:t>
            </a:r>
          </a:p>
          <a:p>
            <a:r>
              <a:rPr lang="ru-RU" sz="2400" dirty="0"/>
              <a:t>- переход родителей от роли пассивных наблюдателей к активному участию в сотрудничестве с ДОУ;</a:t>
            </a:r>
          </a:p>
          <a:p>
            <a:r>
              <a:rPr lang="ru-RU" sz="2400" dirty="0"/>
              <a:t>- правильно формировать педагогическую компетентность родителей в </a:t>
            </a:r>
          </a:p>
          <a:p>
            <a:r>
              <a:rPr lang="ru-RU" sz="2400" dirty="0"/>
              <a:t> </a:t>
            </a:r>
            <a:r>
              <a:rPr lang="ru-RU" sz="2400" dirty="0" smtClean="0"/>
              <a:t>вопросах </a:t>
            </a:r>
            <a:r>
              <a:rPr lang="ru-RU" sz="2400" dirty="0"/>
              <a:t>воспитания детей;</a:t>
            </a:r>
          </a:p>
          <a:p>
            <a:r>
              <a:rPr lang="ru-RU" sz="2400" dirty="0"/>
              <a:t>- создание оптимально комфортной среды развития ребенка через согласование позиций семьи и ДОУ.</a:t>
            </a:r>
          </a:p>
        </p:txBody>
      </p:sp>
    </p:spTree>
    <p:extLst>
      <p:ext uri="{BB962C8B-B14F-4D97-AF65-F5344CB8AC3E}">
        <p14:creationId xmlns:p14="http://schemas.microsoft.com/office/powerpoint/2010/main" val="32462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Расим\Desktop\Баширова Д.В\КАРТИНКИ\Анимации и фоны\635941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692696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Принципы реализации проекта:</a:t>
            </a:r>
            <a:endParaRPr lang="ru-RU" sz="2400" dirty="0"/>
          </a:p>
          <a:p>
            <a:r>
              <a:rPr lang="ru-RU" sz="2400" dirty="0"/>
              <a:t>• добровольности;</a:t>
            </a:r>
          </a:p>
          <a:p>
            <a:r>
              <a:rPr lang="ru-RU" sz="2400" dirty="0"/>
              <a:t>• значимости (выбранные темы актуальны и принимаемы);</a:t>
            </a:r>
          </a:p>
          <a:p>
            <a:r>
              <a:rPr lang="ru-RU" sz="2400" dirty="0"/>
              <a:t>• вариативности форм и методов;</a:t>
            </a:r>
          </a:p>
          <a:p>
            <a:r>
              <a:rPr lang="ru-RU" sz="2400" dirty="0"/>
              <a:t>• научности;</a:t>
            </a:r>
          </a:p>
          <a:p>
            <a:r>
              <a:rPr lang="ru-RU" sz="2400" dirty="0"/>
              <a:t>• непрерывности и целостности;</a:t>
            </a:r>
          </a:p>
          <a:p>
            <a:r>
              <a:rPr lang="ru-RU" sz="2400" dirty="0"/>
              <a:t>• комплексности;</a:t>
            </a:r>
          </a:p>
          <a:p>
            <a:r>
              <a:rPr lang="ru-RU" sz="2400" dirty="0"/>
              <a:t>• сотрудничества;</a:t>
            </a:r>
          </a:p>
          <a:p>
            <a:r>
              <a:rPr lang="ru-RU" sz="2400" dirty="0"/>
              <a:t>• постоянства обратной связи;</a:t>
            </a:r>
          </a:p>
          <a:p>
            <a:r>
              <a:rPr lang="ru-RU" sz="2400" dirty="0"/>
              <a:t>• открытости;</a:t>
            </a:r>
          </a:p>
          <a:p>
            <a:r>
              <a:rPr lang="ru-RU" sz="2400" dirty="0"/>
              <a:t>• конфиденциальности.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83432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Расим\Desktop\Баширова Д.В\КАРТИНКИ\Анимации и фоны\635941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843677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Формы работы с родителями:</a:t>
            </a:r>
            <a:endParaRPr lang="ru-RU" sz="2800" dirty="0"/>
          </a:p>
          <a:p>
            <a:r>
              <a:rPr lang="ru-RU" sz="2800" dirty="0"/>
              <a:t>•</a:t>
            </a:r>
            <a:r>
              <a:rPr lang="ru-RU" sz="2800" b="1" dirty="0"/>
              <a:t> </a:t>
            </a:r>
            <a:r>
              <a:rPr lang="ru-RU" sz="2800" dirty="0"/>
              <a:t>педагогическая гостиная;</a:t>
            </a:r>
          </a:p>
          <a:p>
            <a:r>
              <a:rPr lang="ru-RU" sz="2800" dirty="0"/>
              <a:t>• консультации, беседы;</a:t>
            </a:r>
          </a:p>
          <a:p>
            <a:r>
              <a:rPr lang="ru-RU" sz="2800" dirty="0"/>
              <a:t>• открытые занятия;</a:t>
            </a:r>
          </a:p>
          <a:p>
            <a:r>
              <a:rPr lang="ru-RU" sz="2800" dirty="0"/>
              <a:t>• родительские собрания;</a:t>
            </a:r>
          </a:p>
          <a:p>
            <a:r>
              <a:rPr lang="ru-RU" sz="2800" dirty="0"/>
              <a:t>• мастер-классы;</a:t>
            </a:r>
          </a:p>
          <a:p>
            <a:r>
              <a:rPr lang="ru-RU" sz="2800" dirty="0"/>
              <a:t>• папки-передвижки, выставки детских работ;</a:t>
            </a:r>
          </a:p>
          <a:p>
            <a:r>
              <a:rPr lang="ru-RU" sz="2800" dirty="0"/>
              <a:t>• обобщение опыта семейного воспитания;</a:t>
            </a:r>
          </a:p>
          <a:p>
            <a:pPr lvl="0"/>
            <a:r>
              <a:rPr lang="ru-RU" sz="2800" dirty="0"/>
              <a:t>праздники.</a:t>
            </a:r>
          </a:p>
        </p:txBody>
      </p:sp>
    </p:spTree>
    <p:extLst>
      <p:ext uri="{BB962C8B-B14F-4D97-AF65-F5344CB8AC3E}">
        <p14:creationId xmlns:p14="http://schemas.microsoft.com/office/powerpoint/2010/main" val="243477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Расим\Desktop\Баширова Д.В\КАРТИНКИ\Анимации и фоны\635941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612845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Предполагаемый результат реализации проекта:</a:t>
            </a:r>
            <a:endParaRPr lang="ru-RU" sz="2400" dirty="0"/>
          </a:p>
          <a:p>
            <a:r>
              <a:rPr lang="ru-RU" sz="2400" dirty="0"/>
              <a:t>• отсутствие формализма в организации работы с семьей;</a:t>
            </a:r>
          </a:p>
          <a:p>
            <a:r>
              <a:rPr lang="ru-RU" sz="2400" dirty="0"/>
              <a:t>• динамика уровня компетентности педагогов и родителей по вопросам взаимодействия и воспитания детей;</a:t>
            </a:r>
          </a:p>
          <a:p>
            <a:r>
              <a:rPr lang="ru-RU" sz="2400" dirty="0"/>
              <a:t>• увеличение охвата родителей разнообразными формами сотрудничества;</a:t>
            </a:r>
          </a:p>
          <a:p>
            <a:r>
              <a:rPr lang="ru-RU" sz="2400" dirty="0"/>
              <a:t>• учет социального запроса (интересов, нужд, потребностей) родителей в планировании работы учреждения;</a:t>
            </a:r>
          </a:p>
          <a:p>
            <a:r>
              <a:rPr lang="ru-RU" sz="2400" dirty="0"/>
              <a:t>• выявление, обобщение, распространение передового педагогического опыта взаимодействия с семьей, передового опыта семейного воспитания;</a:t>
            </a:r>
          </a:p>
          <a:p>
            <a:r>
              <a:rPr lang="ru-RU" sz="2400" dirty="0"/>
              <a:t>• осознание коллективом и родителями доминирующей роли семейного воспитания и роли дошкольного учреждения как  «помощника» семьи в воспитании детей.</a:t>
            </a:r>
          </a:p>
        </p:txBody>
      </p:sp>
    </p:spTree>
    <p:extLst>
      <p:ext uri="{BB962C8B-B14F-4D97-AF65-F5344CB8AC3E}">
        <p14:creationId xmlns:p14="http://schemas.microsoft.com/office/powerpoint/2010/main" val="258735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256</Words>
  <Application>Microsoft Office PowerPoint</Application>
  <PresentationFormat>Экран (4:3)</PresentationFormat>
  <Paragraphs>66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Семейная Академия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Семейная Академия</dc:title>
  <dc:creator>Расим</dc:creator>
  <cp:lastModifiedBy>Расим Баширов</cp:lastModifiedBy>
  <cp:revision>6</cp:revision>
  <dcterms:created xsi:type="dcterms:W3CDTF">2016-12-12T06:13:30Z</dcterms:created>
  <dcterms:modified xsi:type="dcterms:W3CDTF">2019-02-20T16:02:23Z</dcterms:modified>
</cp:coreProperties>
</file>