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7"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EF83B810-9432-4E87-B6D6-1B1C5C2F967C}" type="datetimeFigureOut">
              <a:rPr lang="ru-RU" smtClean="0"/>
              <a:t>27.03.2020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3782031-9DFD-404E-A099-1F7223F9324F}" type="slidenum">
              <a:rPr lang="ru-RU" smtClean="0"/>
              <a:t>‹#›</a:t>
            </a:fld>
            <a:endParaRPr lang="ru-RU"/>
          </a:p>
        </p:txBody>
      </p:sp>
    </p:spTree>
    <p:extLst>
      <p:ext uri="{BB962C8B-B14F-4D97-AF65-F5344CB8AC3E}">
        <p14:creationId xmlns:p14="http://schemas.microsoft.com/office/powerpoint/2010/main" val="5505365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EF83B810-9432-4E87-B6D6-1B1C5C2F967C}" type="datetimeFigureOut">
              <a:rPr lang="ru-RU" smtClean="0"/>
              <a:t>27.03.2020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3782031-9DFD-404E-A099-1F7223F9324F}" type="slidenum">
              <a:rPr lang="ru-RU" smtClean="0"/>
              <a:t>‹#›</a:t>
            </a:fld>
            <a:endParaRPr lang="ru-RU"/>
          </a:p>
        </p:txBody>
      </p:sp>
    </p:spTree>
    <p:extLst>
      <p:ext uri="{BB962C8B-B14F-4D97-AF65-F5344CB8AC3E}">
        <p14:creationId xmlns:p14="http://schemas.microsoft.com/office/powerpoint/2010/main" val="10930510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EF83B810-9432-4E87-B6D6-1B1C5C2F967C}" type="datetimeFigureOut">
              <a:rPr lang="ru-RU" smtClean="0"/>
              <a:t>27.03.2020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3782031-9DFD-404E-A099-1F7223F9324F}" type="slidenum">
              <a:rPr lang="ru-RU" smtClean="0"/>
              <a:t>‹#›</a:t>
            </a:fld>
            <a:endParaRPr lang="ru-RU"/>
          </a:p>
        </p:txBody>
      </p:sp>
    </p:spTree>
    <p:extLst>
      <p:ext uri="{BB962C8B-B14F-4D97-AF65-F5344CB8AC3E}">
        <p14:creationId xmlns:p14="http://schemas.microsoft.com/office/powerpoint/2010/main" val="12632262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EF83B810-9432-4E87-B6D6-1B1C5C2F967C}" type="datetimeFigureOut">
              <a:rPr lang="ru-RU" smtClean="0"/>
              <a:t>27.03.2020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3782031-9DFD-404E-A099-1F7223F9324F}" type="slidenum">
              <a:rPr lang="ru-RU" smtClean="0"/>
              <a:t>‹#›</a:t>
            </a:fld>
            <a:endParaRPr lang="ru-RU"/>
          </a:p>
        </p:txBody>
      </p:sp>
    </p:spTree>
    <p:extLst>
      <p:ext uri="{BB962C8B-B14F-4D97-AF65-F5344CB8AC3E}">
        <p14:creationId xmlns:p14="http://schemas.microsoft.com/office/powerpoint/2010/main" val="18000307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EF83B810-9432-4E87-B6D6-1B1C5C2F967C}" type="datetimeFigureOut">
              <a:rPr lang="ru-RU" smtClean="0"/>
              <a:t>27.03.2020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3782031-9DFD-404E-A099-1F7223F9324F}" type="slidenum">
              <a:rPr lang="ru-RU" smtClean="0"/>
              <a:t>‹#›</a:t>
            </a:fld>
            <a:endParaRPr lang="ru-RU"/>
          </a:p>
        </p:txBody>
      </p:sp>
    </p:spTree>
    <p:extLst>
      <p:ext uri="{BB962C8B-B14F-4D97-AF65-F5344CB8AC3E}">
        <p14:creationId xmlns:p14="http://schemas.microsoft.com/office/powerpoint/2010/main" val="493929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EF83B810-9432-4E87-B6D6-1B1C5C2F967C}" type="datetimeFigureOut">
              <a:rPr lang="ru-RU" smtClean="0"/>
              <a:t>27.03.2020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3782031-9DFD-404E-A099-1F7223F9324F}" type="slidenum">
              <a:rPr lang="ru-RU" smtClean="0"/>
              <a:t>‹#›</a:t>
            </a:fld>
            <a:endParaRPr lang="ru-RU"/>
          </a:p>
        </p:txBody>
      </p:sp>
    </p:spTree>
    <p:extLst>
      <p:ext uri="{BB962C8B-B14F-4D97-AF65-F5344CB8AC3E}">
        <p14:creationId xmlns:p14="http://schemas.microsoft.com/office/powerpoint/2010/main" val="21371995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ru-RU"/>
              <a:t>Образец заголовка</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EF83B810-9432-4E87-B6D6-1B1C5C2F967C}" type="datetimeFigureOut">
              <a:rPr lang="ru-RU" smtClean="0"/>
              <a:t>27.03.2020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3782031-9DFD-404E-A099-1F7223F9324F}" type="slidenum">
              <a:rPr lang="ru-RU" smtClean="0"/>
              <a:t>‹#›</a:t>
            </a:fld>
            <a:endParaRPr lang="ru-RU"/>
          </a:p>
        </p:txBody>
      </p:sp>
    </p:spTree>
    <p:extLst>
      <p:ext uri="{BB962C8B-B14F-4D97-AF65-F5344CB8AC3E}">
        <p14:creationId xmlns:p14="http://schemas.microsoft.com/office/powerpoint/2010/main" val="2338048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EF83B810-9432-4E87-B6D6-1B1C5C2F967C}" type="datetimeFigureOut">
              <a:rPr lang="ru-RU" smtClean="0"/>
              <a:t>27.03.2020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3782031-9DFD-404E-A099-1F7223F9324F}" type="slidenum">
              <a:rPr lang="ru-RU" smtClean="0"/>
              <a:t>‹#›</a:t>
            </a:fld>
            <a:endParaRPr lang="ru-RU"/>
          </a:p>
        </p:txBody>
      </p:sp>
    </p:spTree>
    <p:extLst>
      <p:ext uri="{BB962C8B-B14F-4D97-AF65-F5344CB8AC3E}">
        <p14:creationId xmlns:p14="http://schemas.microsoft.com/office/powerpoint/2010/main" val="14085767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83B810-9432-4E87-B6D6-1B1C5C2F967C}" type="datetimeFigureOut">
              <a:rPr lang="ru-RU" smtClean="0"/>
              <a:t>27.03.2020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3782031-9DFD-404E-A099-1F7223F9324F}" type="slidenum">
              <a:rPr lang="ru-RU" smtClean="0"/>
              <a:t>‹#›</a:t>
            </a:fld>
            <a:endParaRPr lang="ru-RU"/>
          </a:p>
        </p:txBody>
      </p:sp>
    </p:spTree>
    <p:extLst>
      <p:ext uri="{BB962C8B-B14F-4D97-AF65-F5344CB8AC3E}">
        <p14:creationId xmlns:p14="http://schemas.microsoft.com/office/powerpoint/2010/main" val="4773002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EF83B810-9432-4E87-B6D6-1B1C5C2F967C}" type="datetimeFigureOut">
              <a:rPr lang="ru-RU" smtClean="0"/>
              <a:t>27.03.2020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3782031-9DFD-404E-A099-1F7223F9324F}" type="slidenum">
              <a:rPr lang="ru-RU" smtClean="0"/>
              <a:t>‹#›</a:t>
            </a:fld>
            <a:endParaRPr lang="ru-RU"/>
          </a:p>
        </p:txBody>
      </p:sp>
    </p:spTree>
    <p:extLst>
      <p:ext uri="{BB962C8B-B14F-4D97-AF65-F5344CB8AC3E}">
        <p14:creationId xmlns:p14="http://schemas.microsoft.com/office/powerpoint/2010/main" val="22060720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EF83B810-9432-4E87-B6D6-1B1C5C2F967C}" type="datetimeFigureOut">
              <a:rPr lang="ru-RU" smtClean="0"/>
              <a:t>27.03.2020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3782031-9DFD-404E-A099-1F7223F9324F}" type="slidenum">
              <a:rPr lang="ru-RU" smtClean="0"/>
              <a:t>‹#›</a:t>
            </a:fld>
            <a:endParaRPr lang="ru-RU"/>
          </a:p>
        </p:txBody>
      </p:sp>
    </p:spTree>
    <p:extLst>
      <p:ext uri="{BB962C8B-B14F-4D97-AF65-F5344CB8AC3E}">
        <p14:creationId xmlns:p14="http://schemas.microsoft.com/office/powerpoint/2010/main" val="28681949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83B810-9432-4E87-B6D6-1B1C5C2F967C}" type="datetimeFigureOut">
              <a:rPr lang="ru-RU" smtClean="0"/>
              <a:t>27.03.2020</a:t>
            </a:fld>
            <a:endParaRPr lang="ru-RU"/>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782031-9DFD-404E-A099-1F7223F9324F}" type="slidenum">
              <a:rPr lang="ru-RU" smtClean="0"/>
              <a:t>‹#›</a:t>
            </a:fld>
            <a:endParaRPr lang="ru-RU"/>
          </a:p>
        </p:txBody>
      </p:sp>
    </p:spTree>
    <p:extLst>
      <p:ext uri="{BB962C8B-B14F-4D97-AF65-F5344CB8AC3E}">
        <p14:creationId xmlns:p14="http://schemas.microsoft.com/office/powerpoint/2010/main" val="366623491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E58A157-4876-4EE5-B054-B50F780FE2E6}"/>
              </a:ext>
            </a:extLst>
          </p:cNvPr>
          <p:cNvSpPr>
            <a:spLocks noGrp="1"/>
          </p:cNvSpPr>
          <p:nvPr>
            <p:ph type="title"/>
          </p:nvPr>
        </p:nvSpPr>
        <p:spPr>
          <a:xfrm>
            <a:off x="831850" y="1709739"/>
            <a:ext cx="10515600" cy="1719262"/>
          </a:xfrm>
        </p:spPr>
        <p:txBody>
          <a:bodyPr>
            <a:normAutofit fontScale="90000"/>
          </a:bodyPr>
          <a:lstStyle/>
          <a:p>
            <a:r>
              <a:rPr lang="ru-RU" dirty="0"/>
              <a:t>Грим в цирковом представлении</a:t>
            </a:r>
          </a:p>
        </p:txBody>
      </p:sp>
      <p:sp>
        <p:nvSpPr>
          <p:cNvPr id="3" name="Текст 2">
            <a:extLst>
              <a:ext uri="{FF2B5EF4-FFF2-40B4-BE49-F238E27FC236}">
                <a16:creationId xmlns:a16="http://schemas.microsoft.com/office/drawing/2014/main" id="{5A6FCCAA-B85C-4CC9-A479-B55148F9875C}"/>
              </a:ext>
            </a:extLst>
          </p:cNvPr>
          <p:cNvSpPr>
            <a:spLocks noGrp="1"/>
          </p:cNvSpPr>
          <p:nvPr>
            <p:ph type="body" idx="1"/>
          </p:nvPr>
        </p:nvSpPr>
        <p:spPr>
          <a:xfrm>
            <a:off x="831850" y="3918857"/>
            <a:ext cx="10515600" cy="2170793"/>
          </a:xfrm>
        </p:spPr>
        <p:txBody>
          <a:bodyPr/>
          <a:lstStyle/>
          <a:p>
            <a:r>
              <a:rPr lang="ru-RU" dirty="0"/>
              <a:t>Презентация преподавателя ГБПОУ </a:t>
            </a:r>
            <a:r>
              <a:rPr lang="ru-RU" dirty="0" err="1"/>
              <a:t>СКИСиГ</a:t>
            </a:r>
            <a:r>
              <a:rPr lang="ru-RU" dirty="0"/>
              <a:t> Серовой Т.А. </a:t>
            </a:r>
          </a:p>
          <a:p>
            <a:r>
              <a:rPr lang="ru-RU" dirty="0"/>
              <a:t>по дисциплине «История гримерного искусства» </a:t>
            </a:r>
          </a:p>
          <a:p>
            <a:r>
              <a:rPr lang="ru-RU" dirty="0"/>
              <a:t>на тему: «Грим в цирковом представлении».</a:t>
            </a:r>
          </a:p>
        </p:txBody>
      </p:sp>
    </p:spTree>
    <p:extLst>
      <p:ext uri="{BB962C8B-B14F-4D97-AF65-F5344CB8AC3E}">
        <p14:creationId xmlns:p14="http://schemas.microsoft.com/office/powerpoint/2010/main" val="20941337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6582316-17C0-4529-A737-A99F794D1C28}"/>
              </a:ext>
            </a:extLst>
          </p:cNvPr>
          <p:cNvSpPr>
            <a:spLocks noGrp="1"/>
          </p:cNvSpPr>
          <p:nvPr>
            <p:ph type="title"/>
          </p:nvPr>
        </p:nvSpPr>
        <p:spPr>
          <a:xfrm>
            <a:off x="839788" y="457200"/>
            <a:ext cx="3932237" cy="714652"/>
          </a:xfrm>
        </p:spPr>
        <p:txBody>
          <a:bodyPr/>
          <a:lstStyle/>
          <a:p>
            <a:r>
              <a:rPr lang="ru-RU" dirty="0"/>
              <a:t>Белый клоун</a:t>
            </a:r>
          </a:p>
        </p:txBody>
      </p:sp>
      <p:sp>
        <p:nvSpPr>
          <p:cNvPr id="4" name="Текст 3">
            <a:extLst>
              <a:ext uri="{FF2B5EF4-FFF2-40B4-BE49-F238E27FC236}">
                <a16:creationId xmlns:a16="http://schemas.microsoft.com/office/drawing/2014/main" id="{F1C7753C-9112-4747-BFF9-A7CB983CC969}"/>
              </a:ext>
            </a:extLst>
          </p:cNvPr>
          <p:cNvSpPr>
            <a:spLocks noGrp="1"/>
          </p:cNvSpPr>
          <p:nvPr>
            <p:ph type="body" sz="half" idx="2"/>
          </p:nvPr>
        </p:nvSpPr>
        <p:spPr>
          <a:xfrm>
            <a:off x="665826" y="2015232"/>
            <a:ext cx="4607510" cy="4385568"/>
          </a:xfrm>
        </p:spPr>
        <p:txBody>
          <a:bodyPr>
            <a:normAutofit/>
          </a:bodyPr>
          <a:lstStyle/>
          <a:p>
            <a:pPr marL="457200" indent="-457200">
              <a:buFont typeface="Arial" panose="020B0604020202020204" pitchFamily="34" charset="0"/>
              <a:buChar char="•"/>
            </a:pPr>
            <a:r>
              <a:rPr lang="ru-RU" sz="2800" dirty="0"/>
              <a:t>Грим Белого клоуна - традиционная маска. Работа по гриму начинается с подбора иллюстрационного материала, создания эскиза грима. В основу работы берётся схема «печальное лицо». </a:t>
            </a:r>
            <a:br>
              <a:rPr lang="ru-RU" dirty="0"/>
            </a:br>
            <a:endParaRPr lang="ru-RU" dirty="0"/>
          </a:p>
        </p:txBody>
      </p:sp>
      <p:pic>
        <p:nvPicPr>
          <p:cNvPr id="9220" name="Picture 4">
            <a:extLst>
              <a:ext uri="{FF2B5EF4-FFF2-40B4-BE49-F238E27FC236}">
                <a16:creationId xmlns:a16="http://schemas.microsoft.com/office/drawing/2014/main" id="{1751D637-AE4B-4EC0-9CC3-DDDA6C6A3C46}"/>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377942" y="612558"/>
            <a:ext cx="6328515" cy="468297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09444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6582316-17C0-4529-A737-A99F794D1C28}"/>
              </a:ext>
            </a:extLst>
          </p:cNvPr>
          <p:cNvSpPr>
            <a:spLocks noGrp="1"/>
          </p:cNvSpPr>
          <p:nvPr>
            <p:ph type="title"/>
          </p:nvPr>
        </p:nvSpPr>
        <p:spPr>
          <a:xfrm>
            <a:off x="839788" y="457200"/>
            <a:ext cx="3932237" cy="714652"/>
          </a:xfrm>
        </p:spPr>
        <p:txBody>
          <a:bodyPr/>
          <a:lstStyle/>
          <a:p>
            <a:r>
              <a:rPr lang="ru-RU" dirty="0"/>
              <a:t>Белый клоун</a:t>
            </a:r>
          </a:p>
        </p:txBody>
      </p:sp>
      <p:sp>
        <p:nvSpPr>
          <p:cNvPr id="4" name="Текст 3">
            <a:extLst>
              <a:ext uri="{FF2B5EF4-FFF2-40B4-BE49-F238E27FC236}">
                <a16:creationId xmlns:a16="http://schemas.microsoft.com/office/drawing/2014/main" id="{F1C7753C-9112-4747-BFF9-A7CB983CC969}"/>
              </a:ext>
            </a:extLst>
          </p:cNvPr>
          <p:cNvSpPr>
            <a:spLocks noGrp="1"/>
          </p:cNvSpPr>
          <p:nvPr>
            <p:ph type="body" sz="half" idx="2"/>
          </p:nvPr>
        </p:nvSpPr>
        <p:spPr>
          <a:xfrm>
            <a:off x="839788" y="2015232"/>
            <a:ext cx="5933874" cy="4651898"/>
          </a:xfrm>
        </p:spPr>
        <p:txBody>
          <a:bodyPr>
            <a:normAutofit fontScale="85000" lnSpcReduction="20000"/>
          </a:bodyPr>
          <a:lstStyle/>
          <a:p>
            <a:pPr marL="457200" indent="-457200">
              <a:buFont typeface="Arial" panose="020B0604020202020204" pitchFamily="34" charset="0"/>
              <a:buChar char="•"/>
            </a:pPr>
            <a:r>
              <a:rPr lang="ru-RU" sz="3300" dirty="0"/>
              <a:t>Подготовив лицо к гриму, составляют общий тон №1+белая краска, так как лицо по цвету должно быть белым, сохраняя традиции прошлого, когда мельник – прототип Белого клоуна был осыпан мукой. Перед наложением общего тона необходимо основательно замаскировать естественную линию бровей при помощи мастики или мыла. </a:t>
            </a:r>
          </a:p>
          <a:p>
            <a:pPr marL="457200" indent="-457200">
              <a:buFont typeface="Arial" panose="020B0604020202020204" pitchFamily="34" charset="0"/>
              <a:buChar char="•"/>
            </a:pPr>
            <a:endParaRPr lang="ru-RU" sz="2800" dirty="0"/>
          </a:p>
          <a:p>
            <a:pPr marL="457200" indent="-457200">
              <a:buFont typeface="Arial" panose="020B0604020202020204" pitchFamily="34" charset="0"/>
              <a:buChar char="•"/>
            </a:pPr>
            <a:br>
              <a:rPr lang="ru-RU" dirty="0"/>
            </a:br>
            <a:endParaRPr lang="ru-RU" dirty="0"/>
          </a:p>
        </p:txBody>
      </p:sp>
      <p:pic>
        <p:nvPicPr>
          <p:cNvPr id="10242" name="Picture 2">
            <a:extLst>
              <a:ext uri="{FF2B5EF4-FFF2-40B4-BE49-F238E27FC236}">
                <a16:creationId xmlns:a16="http://schemas.microsoft.com/office/drawing/2014/main" id="{202478DA-6068-48DF-95F9-0B1BA5565A66}"/>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419977" y="814526"/>
            <a:ext cx="3474267" cy="43054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37231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6582316-17C0-4529-A737-A99F794D1C28}"/>
              </a:ext>
            </a:extLst>
          </p:cNvPr>
          <p:cNvSpPr>
            <a:spLocks noGrp="1"/>
          </p:cNvSpPr>
          <p:nvPr>
            <p:ph type="title"/>
          </p:nvPr>
        </p:nvSpPr>
        <p:spPr>
          <a:xfrm>
            <a:off x="839788" y="457200"/>
            <a:ext cx="3932237" cy="714652"/>
          </a:xfrm>
        </p:spPr>
        <p:txBody>
          <a:bodyPr/>
          <a:lstStyle/>
          <a:p>
            <a:r>
              <a:rPr lang="ru-RU" dirty="0"/>
              <a:t>Белый клоун</a:t>
            </a:r>
          </a:p>
        </p:txBody>
      </p:sp>
      <p:sp>
        <p:nvSpPr>
          <p:cNvPr id="4" name="Текст 3">
            <a:extLst>
              <a:ext uri="{FF2B5EF4-FFF2-40B4-BE49-F238E27FC236}">
                <a16:creationId xmlns:a16="http://schemas.microsoft.com/office/drawing/2014/main" id="{F1C7753C-9112-4747-BFF9-A7CB983CC969}"/>
              </a:ext>
            </a:extLst>
          </p:cNvPr>
          <p:cNvSpPr>
            <a:spLocks noGrp="1"/>
          </p:cNvSpPr>
          <p:nvPr>
            <p:ph type="body" sz="half" idx="2"/>
          </p:nvPr>
        </p:nvSpPr>
        <p:spPr>
          <a:xfrm>
            <a:off x="727969" y="1748901"/>
            <a:ext cx="4572000" cy="4847208"/>
          </a:xfrm>
        </p:spPr>
        <p:txBody>
          <a:bodyPr>
            <a:normAutofit fontScale="85000" lnSpcReduction="20000"/>
          </a:bodyPr>
          <a:lstStyle/>
          <a:p>
            <a:pPr marL="457200" indent="-457200">
              <a:buFont typeface="Arial" panose="020B0604020202020204" pitchFamily="34" charset="0"/>
              <a:buChar char="•"/>
            </a:pPr>
            <a:r>
              <a:rPr lang="ru-RU" sz="2800" dirty="0"/>
              <a:t>Подглазную впадину, затемняют для этого можно применять синюю краску в соединении с чёрной или серую краску. </a:t>
            </a:r>
          </a:p>
          <a:p>
            <a:pPr marL="457200" indent="-457200">
              <a:buFont typeface="Arial" panose="020B0604020202020204" pitchFamily="34" charset="0"/>
              <a:buChar char="•"/>
            </a:pPr>
            <a:r>
              <a:rPr lang="ru-RU" sz="2800" dirty="0"/>
              <a:t>Тень у внешнего угла глаза делается более интенсивной. Верхнее и нижнее веки покрываются белой краской, линию ресниц проводят чёрной краской, смешанной с коричневой, толстой линией.</a:t>
            </a:r>
          </a:p>
          <a:p>
            <a:pPr marL="457200" indent="-457200">
              <a:buFont typeface="Arial" panose="020B0604020202020204" pitchFamily="34" charset="0"/>
              <a:buChar char="•"/>
            </a:pPr>
            <a:r>
              <a:rPr lang="ru-RU" sz="2800" dirty="0"/>
              <a:t>Можно применить искусственные ресницы для большей выразительности. </a:t>
            </a:r>
            <a:br>
              <a:rPr lang="ru-RU" dirty="0"/>
            </a:br>
            <a:endParaRPr lang="ru-RU" dirty="0"/>
          </a:p>
        </p:txBody>
      </p:sp>
      <p:pic>
        <p:nvPicPr>
          <p:cNvPr id="11266" name="Picture 2">
            <a:extLst>
              <a:ext uri="{FF2B5EF4-FFF2-40B4-BE49-F238E27FC236}">
                <a16:creationId xmlns:a16="http://schemas.microsoft.com/office/drawing/2014/main" id="{D85D5741-B911-46E2-943D-5462C69F737F}"/>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366769" y="457200"/>
            <a:ext cx="4572000" cy="6096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67217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6582316-17C0-4529-A737-A99F794D1C28}"/>
              </a:ext>
            </a:extLst>
          </p:cNvPr>
          <p:cNvSpPr>
            <a:spLocks noGrp="1"/>
          </p:cNvSpPr>
          <p:nvPr>
            <p:ph type="title"/>
          </p:nvPr>
        </p:nvSpPr>
        <p:spPr>
          <a:xfrm>
            <a:off x="839788" y="457200"/>
            <a:ext cx="3932237" cy="714652"/>
          </a:xfrm>
        </p:spPr>
        <p:txBody>
          <a:bodyPr/>
          <a:lstStyle/>
          <a:p>
            <a:r>
              <a:rPr lang="ru-RU" dirty="0"/>
              <a:t>Белый клоун</a:t>
            </a:r>
          </a:p>
        </p:txBody>
      </p:sp>
      <p:sp>
        <p:nvSpPr>
          <p:cNvPr id="4" name="Текст 3">
            <a:extLst>
              <a:ext uri="{FF2B5EF4-FFF2-40B4-BE49-F238E27FC236}">
                <a16:creationId xmlns:a16="http://schemas.microsoft.com/office/drawing/2014/main" id="{F1C7753C-9112-4747-BFF9-A7CB983CC969}"/>
              </a:ext>
            </a:extLst>
          </p:cNvPr>
          <p:cNvSpPr>
            <a:spLocks noGrp="1"/>
          </p:cNvSpPr>
          <p:nvPr>
            <p:ph type="body" sz="half" idx="2"/>
          </p:nvPr>
        </p:nvSpPr>
        <p:spPr>
          <a:xfrm>
            <a:off x="301841" y="1544715"/>
            <a:ext cx="6613863" cy="4980372"/>
          </a:xfrm>
        </p:spPr>
        <p:txBody>
          <a:bodyPr>
            <a:normAutofit fontScale="85000" lnSpcReduction="20000"/>
          </a:bodyPr>
          <a:lstStyle/>
          <a:p>
            <a:pPr marL="457200" indent="-457200">
              <a:buFont typeface="Arial" panose="020B0604020202020204" pitchFamily="34" charset="0"/>
              <a:buChar char="•"/>
            </a:pPr>
            <a:r>
              <a:rPr lang="ru-RU" sz="2800" dirty="0"/>
              <a:t>Брови рисуют выше естественной формы тёмной краской (чёрная + коричневая), по форме бровей печального лица. </a:t>
            </a:r>
          </a:p>
          <a:p>
            <a:pPr marL="457200" indent="-457200">
              <a:buFont typeface="Arial" panose="020B0604020202020204" pitchFamily="34" charset="0"/>
              <a:buChar char="•"/>
            </a:pPr>
            <a:r>
              <a:rPr lang="ru-RU" sz="2800" dirty="0"/>
              <a:t>Форма носа делается более прямой и тонкой. Для этого затемняют боковые стенки носа тёмной краской (коричневая, серая). Спинку носа высветляют. </a:t>
            </a:r>
          </a:p>
          <a:p>
            <a:pPr marL="457200" indent="-457200">
              <a:buFont typeface="Arial" panose="020B0604020202020204" pitchFamily="34" charset="0"/>
              <a:buChar char="•"/>
            </a:pPr>
            <a:r>
              <a:rPr lang="ru-RU" sz="2800" dirty="0"/>
              <a:t>Форму губ рисуют баканом. Внутреннюю часть губ окрашивают светлой краской кармин. Стушёвывают границы цветов внутрь. </a:t>
            </a:r>
          </a:p>
          <a:p>
            <a:pPr marL="457200" indent="-457200">
              <a:buFont typeface="Arial" panose="020B0604020202020204" pitchFamily="34" charset="0"/>
              <a:buChar char="•"/>
            </a:pPr>
            <a:r>
              <a:rPr lang="ru-RU" sz="2800" dirty="0"/>
              <a:t>Для дополнения можно использовать парик из тёмных гладких волос или надеть мягкую шапочку или берет. Этот грим выглядит эффектно с традиционным костюмом.</a:t>
            </a:r>
            <a:br>
              <a:rPr lang="ru-RU" dirty="0"/>
            </a:br>
            <a:endParaRPr lang="ru-RU" dirty="0"/>
          </a:p>
        </p:txBody>
      </p:sp>
      <p:pic>
        <p:nvPicPr>
          <p:cNvPr id="12292" name="Picture 4">
            <a:extLst>
              <a:ext uri="{FF2B5EF4-FFF2-40B4-BE49-F238E27FC236}">
                <a16:creationId xmlns:a16="http://schemas.microsoft.com/office/drawing/2014/main" id="{1448E78B-38A2-4203-8DC0-547F2EC4C7EF}"/>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264933" y="550415"/>
            <a:ext cx="4087279" cy="510909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71010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6582316-17C0-4529-A737-A99F794D1C28}"/>
              </a:ext>
            </a:extLst>
          </p:cNvPr>
          <p:cNvSpPr>
            <a:spLocks noGrp="1"/>
          </p:cNvSpPr>
          <p:nvPr>
            <p:ph type="title"/>
          </p:nvPr>
        </p:nvSpPr>
        <p:spPr>
          <a:xfrm>
            <a:off x="839788" y="457200"/>
            <a:ext cx="3932237" cy="714652"/>
          </a:xfrm>
        </p:spPr>
        <p:txBody>
          <a:bodyPr/>
          <a:lstStyle/>
          <a:p>
            <a:r>
              <a:rPr lang="ru-RU" dirty="0"/>
              <a:t>Рыжий клоун</a:t>
            </a:r>
          </a:p>
        </p:txBody>
      </p:sp>
      <p:sp>
        <p:nvSpPr>
          <p:cNvPr id="4" name="Текст 3">
            <a:extLst>
              <a:ext uri="{FF2B5EF4-FFF2-40B4-BE49-F238E27FC236}">
                <a16:creationId xmlns:a16="http://schemas.microsoft.com/office/drawing/2014/main" id="{F1C7753C-9112-4747-BFF9-A7CB983CC969}"/>
              </a:ext>
            </a:extLst>
          </p:cNvPr>
          <p:cNvSpPr>
            <a:spLocks noGrp="1"/>
          </p:cNvSpPr>
          <p:nvPr>
            <p:ph type="body" sz="half" idx="2"/>
          </p:nvPr>
        </p:nvSpPr>
        <p:spPr>
          <a:xfrm>
            <a:off x="603681" y="1535837"/>
            <a:ext cx="5770485" cy="4864963"/>
          </a:xfrm>
        </p:spPr>
        <p:txBody>
          <a:bodyPr>
            <a:normAutofit fontScale="85000" lnSpcReduction="20000"/>
          </a:bodyPr>
          <a:lstStyle/>
          <a:p>
            <a:pPr marL="457200" indent="-457200">
              <a:buFont typeface="Arial" panose="020B0604020202020204" pitchFamily="34" charset="0"/>
              <a:buChar char="•"/>
            </a:pPr>
            <a:r>
              <a:rPr lang="ru-RU" sz="2800" dirty="0"/>
              <a:t>Ярким представителем клоунады является Рыжий клоун, который с 80-х годов 19 века начал выступать в дуэте с Белым клоуном, разыгрывая смешные сценки, основанные на столкновении различных контрастных характеров.</a:t>
            </a:r>
          </a:p>
          <a:p>
            <a:pPr marL="457200" indent="-457200">
              <a:buFont typeface="Arial" panose="020B0604020202020204" pitchFamily="34" charset="0"/>
              <a:buChar char="•"/>
            </a:pPr>
            <a:r>
              <a:rPr lang="ru-RU" sz="2800" dirty="0"/>
              <a:t>Недотёпа Рыжий и застенчивый насмешник Белый вызывали смех зрительного зала. Рыжий клоун в своём характере сочетает хитрость плута и детскую наивность. Маска рыжего клоуна формировалась на основе нескольких персонажей, каждый из которых носил нечто своё в образ: походка, обороты речи, манера смеха, беззубый рот, парик с рыжими волосами. </a:t>
            </a:r>
            <a:br>
              <a:rPr lang="ru-RU" dirty="0"/>
            </a:br>
            <a:endParaRPr lang="ru-RU" dirty="0"/>
          </a:p>
        </p:txBody>
      </p:sp>
      <p:pic>
        <p:nvPicPr>
          <p:cNvPr id="13318" name="Picture 6">
            <a:extLst>
              <a:ext uri="{FF2B5EF4-FFF2-40B4-BE49-F238E27FC236}">
                <a16:creationId xmlns:a16="http://schemas.microsoft.com/office/drawing/2014/main" id="{49C81ED0-1187-4229-877D-4A68774FF835}"/>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275121" y="745725"/>
            <a:ext cx="3672479" cy="507358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3335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6582316-17C0-4529-A737-A99F794D1C28}"/>
              </a:ext>
            </a:extLst>
          </p:cNvPr>
          <p:cNvSpPr>
            <a:spLocks noGrp="1"/>
          </p:cNvSpPr>
          <p:nvPr>
            <p:ph type="title"/>
          </p:nvPr>
        </p:nvSpPr>
        <p:spPr>
          <a:xfrm>
            <a:off x="839788" y="457200"/>
            <a:ext cx="3932237" cy="714652"/>
          </a:xfrm>
        </p:spPr>
        <p:txBody>
          <a:bodyPr/>
          <a:lstStyle/>
          <a:p>
            <a:r>
              <a:rPr lang="ru-RU" dirty="0"/>
              <a:t>Рыжий клоун</a:t>
            </a:r>
          </a:p>
        </p:txBody>
      </p:sp>
      <p:sp>
        <p:nvSpPr>
          <p:cNvPr id="4" name="Текст 3">
            <a:extLst>
              <a:ext uri="{FF2B5EF4-FFF2-40B4-BE49-F238E27FC236}">
                <a16:creationId xmlns:a16="http://schemas.microsoft.com/office/drawing/2014/main" id="{F1C7753C-9112-4747-BFF9-A7CB983CC969}"/>
              </a:ext>
            </a:extLst>
          </p:cNvPr>
          <p:cNvSpPr>
            <a:spLocks noGrp="1"/>
          </p:cNvSpPr>
          <p:nvPr>
            <p:ph type="body" sz="half" idx="2"/>
          </p:nvPr>
        </p:nvSpPr>
        <p:spPr>
          <a:xfrm>
            <a:off x="603681" y="1535837"/>
            <a:ext cx="5770485" cy="4864963"/>
          </a:xfrm>
        </p:spPr>
        <p:txBody>
          <a:bodyPr>
            <a:normAutofit/>
          </a:bodyPr>
          <a:lstStyle/>
          <a:p>
            <a:pPr marL="457200" indent="-457200">
              <a:buFont typeface="Arial" panose="020B0604020202020204" pitchFamily="34" charset="0"/>
              <a:buChar char="•"/>
            </a:pPr>
            <a:r>
              <a:rPr lang="ru-RU" sz="2800" dirty="0"/>
              <a:t>Преобладающий грим был гротесковым, эксцентрическим. Костюм клоуна состоял из мешковатого комбинезона, гигантских размеров башмаков и банта завязанного на шее. Грим лица представлял </a:t>
            </a:r>
            <a:r>
              <a:rPr lang="ru-RU" sz="2800" dirty="0" err="1"/>
              <a:t>кортофелеобразную</a:t>
            </a:r>
            <a:r>
              <a:rPr lang="ru-RU" sz="2800" dirty="0"/>
              <a:t> </a:t>
            </a:r>
            <a:r>
              <a:rPr lang="ru-RU" sz="2800" dirty="0" err="1"/>
              <a:t>налепку</a:t>
            </a:r>
            <a:r>
              <a:rPr lang="ru-RU" sz="2800" dirty="0"/>
              <a:t> на нос, нарисованные брови домиком и яркий преувеличенных размеров рот.</a:t>
            </a:r>
            <a:br>
              <a:rPr lang="ru-RU" dirty="0"/>
            </a:br>
            <a:endParaRPr lang="ru-RU" dirty="0"/>
          </a:p>
        </p:txBody>
      </p:sp>
      <p:pic>
        <p:nvPicPr>
          <p:cNvPr id="13316" name="Picture 4">
            <a:extLst>
              <a:ext uri="{FF2B5EF4-FFF2-40B4-BE49-F238E27FC236}">
                <a16:creationId xmlns:a16="http://schemas.microsoft.com/office/drawing/2014/main" id="{62247967-07F5-4BE1-B011-DE674E75CA20}"/>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561447" y="585926"/>
            <a:ext cx="3790765" cy="568614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27457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6582316-17C0-4529-A737-A99F794D1C28}"/>
              </a:ext>
            </a:extLst>
          </p:cNvPr>
          <p:cNvSpPr>
            <a:spLocks noGrp="1"/>
          </p:cNvSpPr>
          <p:nvPr>
            <p:ph type="title"/>
          </p:nvPr>
        </p:nvSpPr>
        <p:spPr>
          <a:xfrm>
            <a:off x="839788" y="457200"/>
            <a:ext cx="3932237" cy="714652"/>
          </a:xfrm>
        </p:spPr>
        <p:txBody>
          <a:bodyPr/>
          <a:lstStyle/>
          <a:p>
            <a:r>
              <a:rPr lang="ru-RU" dirty="0"/>
              <a:t>Рыжий клоун</a:t>
            </a:r>
          </a:p>
        </p:txBody>
      </p:sp>
      <p:sp>
        <p:nvSpPr>
          <p:cNvPr id="4" name="Текст 3">
            <a:extLst>
              <a:ext uri="{FF2B5EF4-FFF2-40B4-BE49-F238E27FC236}">
                <a16:creationId xmlns:a16="http://schemas.microsoft.com/office/drawing/2014/main" id="{F1C7753C-9112-4747-BFF9-A7CB983CC969}"/>
              </a:ext>
            </a:extLst>
          </p:cNvPr>
          <p:cNvSpPr>
            <a:spLocks noGrp="1"/>
          </p:cNvSpPr>
          <p:nvPr>
            <p:ph type="body" sz="half" idx="2"/>
          </p:nvPr>
        </p:nvSpPr>
        <p:spPr>
          <a:xfrm>
            <a:off x="603681" y="3429000"/>
            <a:ext cx="9161756" cy="2971800"/>
          </a:xfrm>
        </p:spPr>
        <p:txBody>
          <a:bodyPr>
            <a:normAutofit lnSpcReduction="10000"/>
          </a:bodyPr>
          <a:lstStyle/>
          <a:p>
            <a:pPr marL="457200" indent="-457200">
              <a:buFont typeface="Arial" panose="020B0604020202020204" pitchFamily="34" charset="0"/>
              <a:buChar char="•"/>
            </a:pPr>
            <a:r>
              <a:rPr lang="ru-RU" sz="2800" dirty="0"/>
              <a:t>Грим Рыжего клоуна. </a:t>
            </a:r>
          </a:p>
          <a:p>
            <a:pPr marL="457200" indent="-457200">
              <a:buFont typeface="Arial" panose="020B0604020202020204" pitchFamily="34" charset="0"/>
              <a:buChar char="•"/>
            </a:pPr>
            <a:r>
              <a:rPr lang="ru-RU" sz="2800" dirty="0"/>
              <a:t>Этот грим отличается от грима Белого клоуна своей яркостью. В основу работы по гриму берётся схема «весёлое лицо». </a:t>
            </a:r>
          </a:p>
          <a:p>
            <a:pPr marL="457200" indent="-457200">
              <a:buFont typeface="Arial" panose="020B0604020202020204" pitchFamily="34" charset="0"/>
              <a:buChar char="•"/>
            </a:pPr>
            <a:r>
              <a:rPr lang="ru-RU" sz="2800" dirty="0"/>
              <a:t>После подготовки лица к гриму замазывают естественную линию бровей. Затем составляют общий тон №2 + №3. </a:t>
            </a:r>
            <a:br>
              <a:rPr lang="ru-RU" dirty="0"/>
            </a:br>
            <a:endParaRPr lang="ru-RU" dirty="0"/>
          </a:p>
        </p:txBody>
      </p:sp>
      <p:pic>
        <p:nvPicPr>
          <p:cNvPr id="16386" name="Picture 2">
            <a:extLst>
              <a:ext uri="{FF2B5EF4-FFF2-40B4-BE49-F238E27FC236}">
                <a16:creationId xmlns:a16="http://schemas.microsoft.com/office/drawing/2014/main" id="{26B63804-5159-4AEE-B499-461294DC1346}"/>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264457" y="457200"/>
            <a:ext cx="5845206" cy="328792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90538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6582316-17C0-4529-A737-A99F794D1C28}"/>
              </a:ext>
            </a:extLst>
          </p:cNvPr>
          <p:cNvSpPr>
            <a:spLocks noGrp="1"/>
          </p:cNvSpPr>
          <p:nvPr>
            <p:ph type="title"/>
          </p:nvPr>
        </p:nvSpPr>
        <p:spPr>
          <a:xfrm>
            <a:off x="839788" y="457200"/>
            <a:ext cx="3932237" cy="714652"/>
          </a:xfrm>
        </p:spPr>
        <p:txBody>
          <a:bodyPr/>
          <a:lstStyle/>
          <a:p>
            <a:r>
              <a:rPr lang="ru-RU" dirty="0"/>
              <a:t>Рыжий клоун</a:t>
            </a:r>
          </a:p>
        </p:txBody>
      </p:sp>
      <p:sp>
        <p:nvSpPr>
          <p:cNvPr id="4" name="Текст 3">
            <a:extLst>
              <a:ext uri="{FF2B5EF4-FFF2-40B4-BE49-F238E27FC236}">
                <a16:creationId xmlns:a16="http://schemas.microsoft.com/office/drawing/2014/main" id="{F1C7753C-9112-4747-BFF9-A7CB983CC969}"/>
              </a:ext>
            </a:extLst>
          </p:cNvPr>
          <p:cNvSpPr>
            <a:spLocks noGrp="1"/>
          </p:cNvSpPr>
          <p:nvPr>
            <p:ph type="body" sz="half" idx="2"/>
          </p:nvPr>
        </p:nvSpPr>
        <p:spPr>
          <a:xfrm>
            <a:off x="603681" y="1535837"/>
            <a:ext cx="5770485" cy="4864963"/>
          </a:xfrm>
        </p:spPr>
        <p:txBody>
          <a:bodyPr>
            <a:normAutofit fontScale="85000" lnSpcReduction="20000"/>
          </a:bodyPr>
          <a:lstStyle/>
          <a:p>
            <a:pPr marL="457200" indent="-457200">
              <a:buFont typeface="Arial" panose="020B0604020202020204" pitchFamily="34" charset="0"/>
              <a:buChar char="•"/>
            </a:pPr>
            <a:r>
              <a:rPr lang="ru-RU" sz="2800" dirty="0"/>
              <a:t>Румяна можно нанести по схеме лубок (изначально - предмет наивного искусства слегка утрированный). </a:t>
            </a:r>
          </a:p>
          <a:p>
            <a:pPr marL="457200" indent="-457200">
              <a:buFont typeface="Arial" panose="020B0604020202020204" pitchFamily="34" charset="0"/>
              <a:buChar char="•"/>
            </a:pPr>
            <a:r>
              <a:rPr lang="ru-RU" sz="2800" dirty="0"/>
              <a:t>Глаза подкрашивают тёмной красой (коричневая + чёрная), чтобы придать округлую форму. Линия верхнего и нижнего века в середине подкрашивается сильнее. </a:t>
            </a:r>
          </a:p>
          <a:p>
            <a:pPr marL="457200" indent="-457200">
              <a:buFont typeface="Arial" panose="020B0604020202020204" pitchFamily="34" charset="0"/>
              <a:buChar char="•"/>
            </a:pPr>
            <a:r>
              <a:rPr lang="ru-RU" sz="2800" dirty="0"/>
              <a:t>Брови рисуют в виде полукругов, можно наклеить крепе в виде небольших торчащих кустиков. </a:t>
            </a:r>
          </a:p>
          <a:p>
            <a:pPr marL="457200" indent="-457200">
              <a:buFont typeface="Arial" panose="020B0604020202020204" pitchFamily="34" charset="0"/>
              <a:buChar char="•"/>
            </a:pPr>
            <a:r>
              <a:rPr lang="ru-RU" sz="2800" dirty="0"/>
              <a:t>Кончик носа окрашивают ярко-красной краской или надеть на него мягкий шарик красного цвета, который крепится к лицу при помощи тесьмы.</a:t>
            </a:r>
          </a:p>
          <a:p>
            <a:pPr marL="457200" indent="-457200">
              <a:buFont typeface="Arial" panose="020B0604020202020204" pitchFamily="34" charset="0"/>
              <a:buChar char="•"/>
            </a:pPr>
            <a:br>
              <a:rPr lang="ru-RU" dirty="0"/>
            </a:br>
            <a:endParaRPr lang="ru-RU" dirty="0"/>
          </a:p>
        </p:txBody>
      </p:sp>
      <p:pic>
        <p:nvPicPr>
          <p:cNvPr id="6" name="Рисунок 5">
            <a:extLst>
              <a:ext uri="{FF2B5EF4-FFF2-40B4-BE49-F238E27FC236}">
                <a16:creationId xmlns:a16="http://schemas.microsoft.com/office/drawing/2014/main" id="{C5D4202E-9B07-4F87-9259-656BBFC3C118}"/>
              </a:ext>
            </a:extLst>
          </p:cNvPr>
          <p:cNvPicPr>
            <a:picLocks noChangeAspect="1"/>
          </p:cNvPicPr>
          <p:nvPr/>
        </p:nvPicPr>
        <p:blipFill>
          <a:blip r:embed="rId2"/>
          <a:stretch>
            <a:fillRect/>
          </a:stretch>
        </p:blipFill>
        <p:spPr>
          <a:xfrm>
            <a:off x="6501969" y="276363"/>
            <a:ext cx="5086350" cy="38195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3023698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6582316-17C0-4529-A737-A99F794D1C28}"/>
              </a:ext>
            </a:extLst>
          </p:cNvPr>
          <p:cNvSpPr>
            <a:spLocks noGrp="1"/>
          </p:cNvSpPr>
          <p:nvPr>
            <p:ph type="title"/>
          </p:nvPr>
        </p:nvSpPr>
        <p:spPr>
          <a:xfrm>
            <a:off x="839788" y="457200"/>
            <a:ext cx="3932237" cy="714652"/>
          </a:xfrm>
        </p:spPr>
        <p:txBody>
          <a:bodyPr/>
          <a:lstStyle/>
          <a:p>
            <a:r>
              <a:rPr lang="ru-RU" dirty="0"/>
              <a:t>Рыжий клоун</a:t>
            </a:r>
          </a:p>
        </p:txBody>
      </p:sp>
      <p:sp>
        <p:nvSpPr>
          <p:cNvPr id="4" name="Текст 3">
            <a:extLst>
              <a:ext uri="{FF2B5EF4-FFF2-40B4-BE49-F238E27FC236}">
                <a16:creationId xmlns:a16="http://schemas.microsoft.com/office/drawing/2014/main" id="{F1C7753C-9112-4747-BFF9-A7CB983CC969}"/>
              </a:ext>
            </a:extLst>
          </p:cNvPr>
          <p:cNvSpPr>
            <a:spLocks noGrp="1"/>
          </p:cNvSpPr>
          <p:nvPr>
            <p:ph type="body" sz="half" idx="2"/>
          </p:nvPr>
        </p:nvSpPr>
        <p:spPr>
          <a:xfrm>
            <a:off x="603681" y="1535837"/>
            <a:ext cx="5770485" cy="4864963"/>
          </a:xfrm>
        </p:spPr>
        <p:txBody>
          <a:bodyPr>
            <a:normAutofit fontScale="85000" lnSpcReduction="20000"/>
          </a:bodyPr>
          <a:lstStyle/>
          <a:p>
            <a:pPr marL="457200" indent="-457200">
              <a:buFont typeface="Arial" panose="020B0604020202020204" pitchFamily="34" charset="0"/>
              <a:buChar char="•"/>
            </a:pPr>
            <a:r>
              <a:rPr lang="ru-RU" sz="2800" dirty="0"/>
              <a:t>На нижнюю часть лица от носа, захватывая часть щёк и подбородка, тёмной краской рисуют ромб, который покрывают в нутрии более светлой краской, чем всё лицо. </a:t>
            </a:r>
          </a:p>
          <a:p>
            <a:pPr marL="457200" indent="-457200">
              <a:buFont typeface="Arial" panose="020B0604020202020204" pitchFamily="34" charset="0"/>
              <a:buChar char="•"/>
            </a:pPr>
            <a:r>
              <a:rPr lang="ru-RU" sz="2800" dirty="0"/>
              <a:t>Губы рисуют преувеличенной формы тёмно-красной краской. Контур растушёвывают внутрь. Внутреннюю часть губ окрашивают более светлой краской. На губах в завершении ставят блики. </a:t>
            </a:r>
          </a:p>
          <a:p>
            <a:pPr marL="457200" indent="-457200">
              <a:buFont typeface="Arial" panose="020B0604020202020204" pitchFamily="34" charset="0"/>
              <a:buChar char="•"/>
            </a:pPr>
            <a:r>
              <a:rPr lang="ru-RU" sz="2800" dirty="0"/>
              <a:t>Дополнением грима является характерный парик с рыжими торчащими в разные стороны волосами. Можно использовать головной убор, колпачок, шляпку, кепку или шапочку с помпоном.</a:t>
            </a:r>
            <a:br>
              <a:rPr lang="ru-RU" dirty="0"/>
            </a:br>
            <a:endParaRPr lang="ru-RU" dirty="0"/>
          </a:p>
        </p:txBody>
      </p:sp>
      <p:pic>
        <p:nvPicPr>
          <p:cNvPr id="5" name="Picture 4">
            <a:extLst>
              <a:ext uri="{FF2B5EF4-FFF2-40B4-BE49-F238E27FC236}">
                <a16:creationId xmlns:a16="http://schemas.microsoft.com/office/drawing/2014/main" id="{757F4B79-9BCB-42B9-A8BD-6F4BC2A5ABA6}"/>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419977" y="457200"/>
            <a:ext cx="3572707" cy="547308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3755490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6582316-17C0-4529-A737-A99F794D1C28}"/>
              </a:ext>
            </a:extLst>
          </p:cNvPr>
          <p:cNvSpPr>
            <a:spLocks noGrp="1"/>
          </p:cNvSpPr>
          <p:nvPr>
            <p:ph type="title"/>
          </p:nvPr>
        </p:nvSpPr>
        <p:spPr>
          <a:xfrm>
            <a:off x="839788" y="457200"/>
            <a:ext cx="3932237" cy="714652"/>
          </a:xfrm>
        </p:spPr>
        <p:txBody>
          <a:bodyPr/>
          <a:lstStyle/>
          <a:p>
            <a:r>
              <a:rPr lang="ru-RU" dirty="0"/>
              <a:t>Коверный клоун</a:t>
            </a:r>
          </a:p>
        </p:txBody>
      </p:sp>
      <p:sp>
        <p:nvSpPr>
          <p:cNvPr id="4" name="Текст 3">
            <a:extLst>
              <a:ext uri="{FF2B5EF4-FFF2-40B4-BE49-F238E27FC236}">
                <a16:creationId xmlns:a16="http://schemas.microsoft.com/office/drawing/2014/main" id="{F1C7753C-9112-4747-BFF9-A7CB983CC969}"/>
              </a:ext>
            </a:extLst>
          </p:cNvPr>
          <p:cNvSpPr>
            <a:spLocks noGrp="1"/>
          </p:cNvSpPr>
          <p:nvPr>
            <p:ph type="body" sz="half" idx="2"/>
          </p:nvPr>
        </p:nvSpPr>
        <p:spPr>
          <a:xfrm>
            <a:off x="603681" y="1313895"/>
            <a:ext cx="6134470" cy="5086905"/>
          </a:xfrm>
        </p:spPr>
        <p:txBody>
          <a:bodyPr>
            <a:normAutofit fontScale="85000" lnSpcReduction="20000"/>
          </a:bodyPr>
          <a:lstStyle/>
          <a:p>
            <a:pPr marL="457200" indent="-457200">
              <a:buFont typeface="Arial" panose="020B0604020202020204" pitchFamily="34" charset="0"/>
              <a:buChar char="•"/>
            </a:pPr>
            <a:r>
              <a:rPr lang="ru-RU" sz="2800" dirty="0"/>
              <a:t>Этот персонаж циркового представления заполняет паузы между номерами программы. </a:t>
            </a:r>
          </a:p>
          <a:p>
            <a:pPr marL="457200" indent="-457200">
              <a:buFont typeface="Arial" panose="020B0604020202020204" pitchFamily="34" charset="0"/>
              <a:buChar char="•"/>
            </a:pPr>
            <a:r>
              <a:rPr lang="ru-RU" sz="2800" dirty="0"/>
              <a:t>Ковёрный клоун появился в конце 70-х годов 19 века. Он выступал обычно в качестве партнера и подыгрывал главным исполнителям, исполнял трюки разных жанров. </a:t>
            </a:r>
          </a:p>
          <a:p>
            <a:pPr marL="457200" indent="-457200">
              <a:buFont typeface="Arial" panose="020B0604020202020204" pitchFamily="34" charset="0"/>
              <a:buChar char="•"/>
            </a:pPr>
            <a:r>
              <a:rPr lang="ru-RU" sz="2800" dirty="0"/>
              <a:t>Ковёрный копировал маски иностранных широко известных комиков(Пат и </a:t>
            </a:r>
            <a:r>
              <a:rPr lang="ru-RU" sz="2800" dirty="0" err="1"/>
              <a:t>Паташон</a:t>
            </a:r>
            <a:r>
              <a:rPr lang="ru-RU" sz="2800" dirty="0"/>
              <a:t>, Чарли Чаплин и др.).</a:t>
            </a:r>
          </a:p>
          <a:p>
            <a:pPr marL="457200" indent="-457200">
              <a:buFont typeface="Arial" panose="020B0604020202020204" pitchFamily="34" charset="0"/>
              <a:buChar char="•"/>
            </a:pPr>
            <a:r>
              <a:rPr lang="ru-RU" sz="2800" dirty="0"/>
              <a:t>Костюм ковёрного представлял карикатурное изображение костюмов определённых персонажей, которым он подражал. Грим делается при помощи красок, </a:t>
            </a:r>
            <a:r>
              <a:rPr lang="ru-RU" sz="2800" dirty="0" err="1"/>
              <a:t>налепок</a:t>
            </a:r>
            <a:r>
              <a:rPr lang="ru-RU" sz="2800" dirty="0"/>
              <a:t>, парика с сюрпризами</a:t>
            </a:r>
            <a:br>
              <a:rPr lang="ru-RU" dirty="0"/>
            </a:br>
            <a:endParaRPr lang="ru-RU" dirty="0"/>
          </a:p>
        </p:txBody>
      </p:sp>
      <p:pic>
        <p:nvPicPr>
          <p:cNvPr id="18434" name="Picture 2">
            <a:extLst>
              <a:ext uri="{FF2B5EF4-FFF2-40B4-BE49-F238E27FC236}">
                <a16:creationId xmlns:a16="http://schemas.microsoft.com/office/drawing/2014/main" id="{6EBF92B5-80F7-460F-A670-0D75610858B2}"/>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507996" y="640534"/>
            <a:ext cx="3790950" cy="53816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60618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6582316-17C0-4529-A737-A99F794D1C28}"/>
              </a:ext>
            </a:extLst>
          </p:cNvPr>
          <p:cNvSpPr>
            <a:spLocks noGrp="1"/>
          </p:cNvSpPr>
          <p:nvPr>
            <p:ph type="title"/>
          </p:nvPr>
        </p:nvSpPr>
        <p:spPr>
          <a:xfrm>
            <a:off x="839788" y="457200"/>
            <a:ext cx="3932237" cy="714652"/>
          </a:xfrm>
        </p:spPr>
        <p:txBody>
          <a:bodyPr/>
          <a:lstStyle/>
          <a:p>
            <a:r>
              <a:rPr lang="ru-RU" dirty="0"/>
              <a:t>Цирк</a:t>
            </a:r>
          </a:p>
        </p:txBody>
      </p:sp>
      <p:sp>
        <p:nvSpPr>
          <p:cNvPr id="4" name="Текст 3">
            <a:extLst>
              <a:ext uri="{FF2B5EF4-FFF2-40B4-BE49-F238E27FC236}">
                <a16:creationId xmlns:a16="http://schemas.microsoft.com/office/drawing/2014/main" id="{F1C7753C-9112-4747-BFF9-A7CB983CC969}"/>
              </a:ext>
            </a:extLst>
          </p:cNvPr>
          <p:cNvSpPr>
            <a:spLocks noGrp="1"/>
          </p:cNvSpPr>
          <p:nvPr>
            <p:ph type="body" sz="half" idx="2"/>
          </p:nvPr>
        </p:nvSpPr>
        <p:spPr>
          <a:xfrm>
            <a:off x="523784" y="1846556"/>
            <a:ext cx="4367812" cy="4022432"/>
          </a:xfrm>
        </p:spPr>
        <p:txBody>
          <a:bodyPr>
            <a:normAutofit/>
          </a:bodyPr>
          <a:lstStyle/>
          <a:p>
            <a:pPr marL="342900" indent="-342900">
              <a:buFont typeface="Arial" panose="020B0604020202020204" pitchFamily="34" charset="0"/>
              <a:buChar char="•"/>
            </a:pPr>
            <a:r>
              <a:rPr lang="ru-RU" sz="2400" dirty="0"/>
              <a:t>«Цирк» (от латинского - круг) в современном понимании - вид искусства. Оно включает акробатику, эквилибристику, жонглирование, клоунаду, дрессуру животных и т.д. Также в него входит здание с ареной (манеж) в центре и амфитеатром для зрителей, в котором происходят цирковые представления.</a:t>
            </a:r>
            <a:br>
              <a:rPr lang="ru-RU" dirty="0"/>
            </a:br>
            <a:endParaRPr lang="ru-RU" dirty="0"/>
          </a:p>
        </p:txBody>
      </p:sp>
      <p:pic>
        <p:nvPicPr>
          <p:cNvPr id="1026" name="Picture 2" descr=" ">
            <a:extLst>
              <a:ext uri="{FF2B5EF4-FFF2-40B4-BE49-F238E27FC236}">
                <a16:creationId xmlns:a16="http://schemas.microsoft.com/office/drawing/2014/main" id="{FAE8E63E-4594-4D88-B4EA-F32FD4A05479}"/>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504155" y="257934"/>
            <a:ext cx="6327451" cy="634213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65518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6582316-17C0-4529-A737-A99F794D1C28}"/>
              </a:ext>
            </a:extLst>
          </p:cNvPr>
          <p:cNvSpPr>
            <a:spLocks noGrp="1"/>
          </p:cNvSpPr>
          <p:nvPr>
            <p:ph type="title"/>
          </p:nvPr>
        </p:nvSpPr>
        <p:spPr>
          <a:xfrm>
            <a:off x="839788" y="457200"/>
            <a:ext cx="3932237" cy="714652"/>
          </a:xfrm>
        </p:spPr>
        <p:txBody>
          <a:bodyPr/>
          <a:lstStyle/>
          <a:p>
            <a:r>
              <a:rPr lang="ru-RU" dirty="0"/>
              <a:t>Коверный клоун</a:t>
            </a:r>
          </a:p>
        </p:txBody>
      </p:sp>
      <p:sp>
        <p:nvSpPr>
          <p:cNvPr id="4" name="Текст 3">
            <a:extLst>
              <a:ext uri="{FF2B5EF4-FFF2-40B4-BE49-F238E27FC236}">
                <a16:creationId xmlns:a16="http://schemas.microsoft.com/office/drawing/2014/main" id="{F1C7753C-9112-4747-BFF9-A7CB983CC969}"/>
              </a:ext>
            </a:extLst>
          </p:cNvPr>
          <p:cNvSpPr>
            <a:spLocks noGrp="1"/>
          </p:cNvSpPr>
          <p:nvPr>
            <p:ph type="body" sz="half" idx="2"/>
          </p:nvPr>
        </p:nvSpPr>
        <p:spPr>
          <a:xfrm>
            <a:off x="603681" y="1313895"/>
            <a:ext cx="6409678" cy="5086905"/>
          </a:xfrm>
        </p:spPr>
        <p:txBody>
          <a:bodyPr>
            <a:normAutofit fontScale="85000" lnSpcReduction="10000"/>
          </a:bodyPr>
          <a:lstStyle/>
          <a:p>
            <a:pPr marL="457200" indent="-457200">
              <a:buFont typeface="Arial" panose="020B0604020202020204" pitchFamily="34" charset="0"/>
              <a:buChar char="•"/>
            </a:pPr>
            <a:r>
              <a:rPr lang="ru-RU" sz="2800" dirty="0"/>
              <a:t>Специфика циркового представления требует особого подхода и отношения к гриму, парику, которые должны быть дополнением праздничного зрелища.</a:t>
            </a:r>
          </a:p>
          <a:p>
            <a:pPr marL="457200" indent="-457200">
              <a:buFont typeface="Arial" panose="020B0604020202020204" pitchFamily="34" charset="0"/>
              <a:buChar char="•"/>
            </a:pPr>
            <a:r>
              <a:rPr lang="ru-RU" sz="2800" dirty="0"/>
              <a:t>Гримы должны быть лёгкими и вместе с тем яркими и образными. Поэтому гримы современной клоунады разнообразны.</a:t>
            </a:r>
          </a:p>
          <a:p>
            <a:pPr marL="457200" indent="-457200">
              <a:buFont typeface="Arial" panose="020B0604020202020204" pitchFamily="34" charset="0"/>
              <a:buChar char="•"/>
            </a:pPr>
            <a:r>
              <a:rPr lang="ru-RU" sz="2800" dirty="0"/>
              <a:t>Они характерны творческими поисками новых форм. Для циркового грима используют гримировальные краски, а также косметические средства.</a:t>
            </a:r>
          </a:p>
          <a:p>
            <a:pPr marL="457200" indent="-457200">
              <a:buFont typeface="Arial" panose="020B0604020202020204" pitchFamily="34" charset="0"/>
              <a:buChar char="•"/>
            </a:pPr>
            <a:r>
              <a:rPr lang="ru-RU" sz="2800" dirty="0"/>
              <a:t>Созданная актёром маска – грим лица и парик остаются без изменения продолжительное время, так как зрители привыкают к внешнему облику актёра.</a:t>
            </a:r>
            <a:br>
              <a:rPr lang="ru-RU" dirty="0"/>
            </a:br>
            <a:endParaRPr lang="ru-RU" dirty="0"/>
          </a:p>
        </p:txBody>
      </p:sp>
      <p:pic>
        <p:nvPicPr>
          <p:cNvPr id="20482" name="Picture 2">
            <a:extLst>
              <a:ext uri="{FF2B5EF4-FFF2-40B4-BE49-F238E27FC236}">
                <a16:creationId xmlns:a16="http://schemas.microsoft.com/office/drawing/2014/main" id="{7E87019A-2130-4975-9B00-C7D4876A9486}"/>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265500" y="457200"/>
            <a:ext cx="4386904" cy="592824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0431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64AFCB0-5962-464B-8AB9-65689880A1DA}"/>
              </a:ext>
            </a:extLst>
          </p:cNvPr>
          <p:cNvSpPr>
            <a:spLocks noGrp="1"/>
          </p:cNvSpPr>
          <p:nvPr>
            <p:ph type="title"/>
          </p:nvPr>
        </p:nvSpPr>
        <p:spPr>
          <a:xfrm>
            <a:off x="838200" y="365125"/>
            <a:ext cx="6574654" cy="1325563"/>
          </a:xfrm>
        </p:spPr>
        <p:txBody>
          <a:bodyPr/>
          <a:lstStyle/>
          <a:p>
            <a:r>
              <a:rPr lang="ru-RU" dirty="0"/>
              <a:t>Спасибо за внимание!</a:t>
            </a:r>
          </a:p>
        </p:txBody>
      </p:sp>
      <p:pic>
        <p:nvPicPr>
          <p:cNvPr id="21506" name="Picture 2">
            <a:extLst>
              <a:ext uri="{FF2B5EF4-FFF2-40B4-BE49-F238E27FC236}">
                <a16:creationId xmlns:a16="http://schemas.microsoft.com/office/drawing/2014/main" id="{93B9D93E-06E2-47D2-91CB-6CCCBF588293}"/>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690585" y="1784411"/>
            <a:ext cx="5581095" cy="418582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09128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6582316-17C0-4529-A737-A99F794D1C28}"/>
              </a:ext>
            </a:extLst>
          </p:cNvPr>
          <p:cNvSpPr>
            <a:spLocks noGrp="1"/>
          </p:cNvSpPr>
          <p:nvPr>
            <p:ph type="title"/>
          </p:nvPr>
        </p:nvSpPr>
        <p:spPr>
          <a:xfrm>
            <a:off x="839788" y="457200"/>
            <a:ext cx="3932237" cy="714652"/>
          </a:xfrm>
        </p:spPr>
        <p:txBody>
          <a:bodyPr/>
          <a:lstStyle/>
          <a:p>
            <a:r>
              <a:rPr lang="ru-RU" dirty="0"/>
              <a:t>Цирк</a:t>
            </a:r>
          </a:p>
        </p:txBody>
      </p:sp>
      <p:sp>
        <p:nvSpPr>
          <p:cNvPr id="4" name="Текст 3">
            <a:extLst>
              <a:ext uri="{FF2B5EF4-FFF2-40B4-BE49-F238E27FC236}">
                <a16:creationId xmlns:a16="http://schemas.microsoft.com/office/drawing/2014/main" id="{F1C7753C-9112-4747-BFF9-A7CB983CC969}"/>
              </a:ext>
            </a:extLst>
          </p:cNvPr>
          <p:cNvSpPr>
            <a:spLocks noGrp="1"/>
          </p:cNvSpPr>
          <p:nvPr>
            <p:ph type="body" sz="half" idx="2"/>
          </p:nvPr>
        </p:nvSpPr>
        <p:spPr>
          <a:xfrm>
            <a:off x="612560" y="2663301"/>
            <a:ext cx="4722919" cy="3284737"/>
          </a:xfrm>
        </p:spPr>
        <p:txBody>
          <a:bodyPr>
            <a:normAutofit lnSpcReduction="10000"/>
          </a:bodyPr>
          <a:lstStyle/>
          <a:p>
            <a:pPr marL="457200" indent="-457200">
              <a:buFont typeface="Arial" panose="020B0604020202020204" pitchFamily="34" charset="0"/>
              <a:buChar char="•"/>
            </a:pPr>
            <a:r>
              <a:rPr lang="ru-RU" sz="2800" dirty="0"/>
              <a:t>Цирковое представление состоит из отдельных номеров, в которых используется всё – начиная от весёлого остроумного фарса до патетики, разнообразные по жанру.</a:t>
            </a:r>
            <a:br>
              <a:rPr lang="ru-RU" dirty="0"/>
            </a:br>
            <a:endParaRPr lang="ru-RU" dirty="0"/>
          </a:p>
        </p:txBody>
      </p:sp>
      <p:pic>
        <p:nvPicPr>
          <p:cNvPr id="2050" name="Picture 2" descr=" ">
            <a:extLst>
              <a:ext uri="{FF2B5EF4-FFF2-40B4-BE49-F238E27FC236}">
                <a16:creationId xmlns:a16="http://schemas.microsoft.com/office/drawing/2014/main" id="{A3DFE24B-15D9-45AD-838B-23154CA3EF72}"/>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926534" y="585926"/>
            <a:ext cx="4035586" cy="568614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58935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6582316-17C0-4529-A737-A99F794D1C28}"/>
              </a:ext>
            </a:extLst>
          </p:cNvPr>
          <p:cNvSpPr>
            <a:spLocks noGrp="1"/>
          </p:cNvSpPr>
          <p:nvPr>
            <p:ph type="title"/>
          </p:nvPr>
        </p:nvSpPr>
        <p:spPr>
          <a:xfrm>
            <a:off x="839788" y="457200"/>
            <a:ext cx="3932237" cy="714652"/>
          </a:xfrm>
        </p:spPr>
        <p:txBody>
          <a:bodyPr/>
          <a:lstStyle/>
          <a:p>
            <a:r>
              <a:rPr lang="ru-RU" dirty="0"/>
              <a:t>Цирк</a:t>
            </a:r>
          </a:p>
        </p:txBody>
      </p:sp>
      <p:sp>
        <p:nvSpPr>
          <p:cNvPr id="4" name="Текст 3">
            <a:extLst>
              <a:ext uri="{FF2B5EF4-FFF2-40B4-BE49-F238E27FC236}">
                <a16:creationId xmlns:a16="http://schemas.microsoft.com/office/drawing/2014/main" id="{F1C7753C-9112-4747-BFF9-A7CB983CC969}"/>
              </a:ext>
            </a:extLst>
          </p:cNvPr>
          <p:cNvSpPr>
            <a:spLocks noGrp="1"/>
          </p:cNvSpPr>
          <p:nvPr>
            <p:ph type="body" sz="half" idx="2"/>
          </p:nvPr>
        </p:nvSpPr>
        <p:spPr>
          <a:xfrm>
            <a:off x="612560" y="1606859"/>
            <a:ext cx="4838329" cy="4341180"/>
          </a:xfrm>
        </p:spPr>
        <p:txBody>
          <a:bodyPr>
            <a:normAutofit fontScale="92500" lnSpcReduction="10000"/>
          </a:bodyPr>
          <a:lstStyle/>
          <a:p>
            <a:pPr marL="342900" indent="-342900">
              <a:buFont typeface="Arial" panose="020B0604020202020204" pitchFamily="34" charset="0"/>
              <a:buChar char="•"/>
            </a:pPr>
            <a:r>
              <a:rPr lang="ru-RU" sz="2400" dirty="0"/>
              <a:t>Цирковое искусство – это искусство коллектива, успех его зависит от суммы компонентов: мастерства актёров, световых эффектов, музыкального оформления, ярких удобных, карнавальных костюмов и грима. </a:t>
            </a:r>
          </a:p>
          <a:p>
            <a:pPr marL="342900" indent="-342900">
              <a:buFont typeface="Arial" panose="020B0604020202020204" pitchFamily="34" charset="0"/>
              <a:buChar char="•"/>
            </a:pPr>
            <a:r>
              <a:rPr lang="ru-RU" sz="2400" dirty="0"/>
              <a:t>Представление складывается из номеров, идущих с нарастающим успехом, в стремительном темпе. Герой циркового представления всегда положительный. Цирковое искусство многогранно: оно способно сделать счастливым людей разного возраста.</a:t>
            </a:r>
          </a:p>
        </p:txBody>
      </p:sp>
      <p:pic>
        <p:nvPicPr>
          <p:cNvPr id="3074" name="Picture 2" descr=" ">
            <a:extLst>
              <a:ext uri="{FF2B5EF4-FFF2-40B4-BE49-F238E27FC236}">
                <a16:creationId xmlns:a16="http://schemas.microsoft.com/office/drawing/2014/main" id="{261D9DDB-E235-4DA3-875C-0FDAA6103E71}"/>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843713" y="571500"/>
            <a:ext cx="3990975" cy="5715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27899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6582316-17C0-4529-A737-A99F794D1C28}"/>
              </a:ext>
            </a:extLst>
          </p:cNvPr>
          <p:cNvSpPr>
            <a:spLocks noGrp="1"/>
          </p:cNvSpPr>
          <p:nvPr>
            <p:ph type="title"/>
          </p:nvPr>
        </p:nvSpPr>
        <p:spPr>
          <a:xfrm>
            <a:off x="839788" y="457200"/>
            <a:ext cx="3932237" cy="483833"/>
          </a:xfrm>
        </p:spPr>
        <p:txBody>
          <a:bodyPr>
            <a:normAutofit fontScale="90000"/>
          </a:bodyPr>
          <a:lstStyle/>
          <a:p>
            <a:r>
              <a:rPr lang="ru-RU" dirty="0"/>
              <a:t>Цирк</a:t>
            </a:r>
          </a:p>
        </p:txBody>
      </p:sp>
      <p:sp>
        <p:nvSpPr>
          <p:cNvPr id="4" name="Текст 3">
            <a:extLst>
              <a:ext uri="{FF2B5EF4-FFF2-40B4-BE49-F238E27FC236}">
                <a16:creationId xmlns:a16="http://schemas.microsoft.com/office/drawing/2014/main" id="{F1C7753C-9112-4747-BFF9-A7CB983CC969}"/>
              </a:ext>
            </a:extLst>
          </p:cNvPr>
          <p:cNvSpPr>
            <a:spLocks noGrp="1"/>
          </p:cNvSpPr>
          <p:nvPr>
            <p:ph type="body" sz="half" idx="2"/>
          </p:nvPr>
        </p:nvSpPr>
        <p:spPr>
          <a:xfrm>
            <a:off x="612559" y="1305018"/>
            <a:ext cx="6125591" cy="5264458"/>
          </a:xfrm>
        </p:spPr>
        <p:txBody>
          <a:bodyPr>
            <a:normAutofit fontScale="92500" lnSpcReduction="10000"/>
          </a:bodyPr>
          <a:lstStyle/>
          <a:p>
            <a:pPr marL="342900" indent="-342900">
              <a:buFont typeface="Arial" panose="020B0604020202020204" pitchFamily="34" charset="0"/>
              <a:buChar char="•"/>
            </a:pPr>
            <a:r>
              <a:rPr lang="ru-RU" sz="2400" dirty="0"/>
              <a:t>Большое место в цирковом представлении отводится клоунаде. Клоуны выступают группами, дуэтами, поодиночке. </a:t>
            </a:r>
          </a:p>
          <a:p>
            <a:pPr marL="342900" indent="-342900">
              <a:buFont typeface="Arial" panose="020B0604020202020204" pitchFamily="34" charset="0"/>
              <a:buChar char="•"/>
            </a:pPr>
            <a:r>
              <a:rPr lang="ru-RU" sz="2400" dirty="0"/>
              <a:t>Клоун на латинском языке означает «деревенщина», «грубиян». Он исполняет пародии, эксцентрические сценки, полные гротеска и сатиры, используя при этом комические приёмы. </a:t>
            </a:r>
          </a:p>
          <a:p>
            <a:pPr marL="342900" indent="-342900">
              <a:buFont typeface="Arial" panose="020B0604020202020204" pitchFamily="34" charset="0"/>
              <a:buChar char="•"/>
            </a:pPr>
            <a:r>
              <a:rPr lang="ru-RU" sz="2400" dirty="0"/>
              <a:t>Клоун выступает на арене в постоянной маске (гриме) и костюме. Форма и приёмы сценического воплощения клоунской маски определяются характерными внешними данными исполнителя. Клоуны не только разыгрывают весёлые интермедии между собой, участниками номеров, но и могут обращаться к зрителям, привлекая их к игре, трюкам при помощи реплик.</a:t>
            </a:r>
          </a:p>
        </p:txBody>
      </p:sp>
      <p:pic>
        <p:nvPicPr>
          <p:cNvPr id="4098" name="Picture 2" descr=" ">
            <a:extLst>
              <a:ext uri="{FF2B5EF4-FFF2-40B4-BE49-F238E27FC236}">
                <a16:creationId xmlns:a16="http://schemas.microsoft.com/office/drawing/2014/main" id="{0C95158B-C63C-4F65-B191-FD7B82BDE133}"/>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915705" y="535883"/>
            <a:ext cx="4828558" cy="578623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60781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6582316-17C0-4529-A737-A99F794D1C28}"/>
              </a:ext>
            </a:extLst>
          </p:cNvPr>
          <p:cNvSpPr>
            <a:spLocks noGrp="1"/>
          </p:cNvSpPr>
          <p:nvPr>
            <p:ph type="title"/>
          </p:nvPr>
        </p:nvSpPr>
        <p:spPr>
          <a:xfrm>
            <a:off x="688021" y="215283"/>
            <a:ext cx="3235910" cy="483833"/>
          </a:xfrm>
        </p:spPr>
        <p:txBody>
          <a:bodyPr>
            <a:normAutofit fontScale="90000"/>
          </a:bodyPr>
          <a:lstStyle/>
          <a:p>
            <a:r>
              <a:rPr lang="ru-RU" dirty="0"/>
              <a:t>Цирк</a:t>
            </a:r>
          </a:p>
        </p:txBody>
      </p:sp>
      <p:sp>
        <p:nvSpPr>
          <p:cNvPr id="4" name="Текст 3">
            <a:extLst>
              <a:ext uri="{FF2B5EF4-FFF2-40B4-BE49-F238E27FC236}">
                <a16:creationId xmlns:a16="http://schemas.microsoft.com/office/drawing/2014/main" id="{F1C7753C-9112-4747-BFF9-A7CB983CC969}"/>
              </a:ext>
            </a:extLst>
          </p:cNvPr>
          <p:cNvSpPr>
            <a:spLocks noGrp="1"/>
          </p:cNvSpPr>
          <p:nvPr>
            <p:ph type="body" sz="half" idx="2"/>
          </p:nvPr>
        </p:nvSpPr>
        <p:spPr>
          <a:xfrm>
            <a:off x="275209" y="941033"/>
            <a:ext cx="3719742" cy="5664340"/>
          </a:xfrm>
        </p:spPr>
        <p:txBody>
          <a:bodyPr>
            <a:normAutofit/>
          </a:bodyPr>
          <a:lstStyle/>
          <a:p>
            <a:pPr marL="342900" indent="-342900">
              <a:buFont typeface="Arial" panose="020B0604020202020204" pitchFamily="34" charset="0"/>
              <a:buChar char="•"/>
            </a:pPr>
            <a:r>
              <a:rPr lang="ru-RU" sz="2800" dirty="0"/>
              <a:t>Предшественником клоунов в странах Западной Европы были мимы, в эпоху Возрождения – персонажи итальянской комедии дель арте, в России – шуты, скоморохи, участники весёлых народных праздников.</a:t>
            </a:r>
          </a:p>
        </p:txBody>
      </p:sp>
      <p:pic>
        <p:nvPicPr>
          <p:cNvPr id="5122" name="Picture 2">
            <a:extLst>
              <a:ext uri="{FF2B5EF4-FFF2-40B4-BE49-F238E27FC236}">
                <a16:creationId xmlns:a16="http://schemas.microsoft.com/office/drawing/2014/main" id="{AEC56296-0942-45A0-828E-08CC7034AE81}"/>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527611" y="519344"/>
            <a:ext cx="7047390" cy="566434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42392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6582316-17C0-4529-A737-A99F794D1C28}"/>
              </a:ext>
            </a:extLst>
          </p:cNvPr>
          <p:cNvSpPr>
            <a:spLocks noGrp="1"/>
          </p:cNvSpPr>
          <p:nvPr>
            <p:ph type="title"/>
          </p:nvPr>
        </p:nvSpPr>
        <p:spPr>
          <a:xfrm>
            <a:off x="839788" y="457200"/>
            <a:ext cx="3932237" cy="714652"/>
          </a:xfrm>
        </p:spPr>
        <p:txBody>
          <a:bodyPr/>
          <a:lstStyle/>
          <a:p>
            <a:r>
              <a:rPr lang="ru-RU" dirty="0"/>
              <a:t>Белый клоун</a:t>
            </a:r>
          </a:p>
        </p:txBody>
      </p:sp>
      <p:sp>
        <p:nvSpPr>
          <p:cNvPr id="4" name="Текст 3">
            <a:extLst>
              <a:ext uri="{FF2B5EF4-FFF2-40B4-BE49-F238E27FC236}">
                <a16:creationId xmlns:a16="http://schemas.microsoft.com/office/drawing/2014/main" id="{F1C7753C-9112-4747-BFF9-A7CB983CC969}"/>
              </a:ext>
            </a:extLst>
          </p:cNvPr>
          <p:cNvSpPr>
            <a:spLocks noGrp="1"/>
          </p:cNvSpPr>
          <p:nvPr>
            <p:ph type="body" sz="half" idx="2"/>
          </p:nvPr>
        </p:nvSpPr>
        <p:spPr>
          <a:xfrm>
            <a:off x="612560" y="2663301"/>
            <a:ext cx="4722919" cy="3284737"/>
          </a:xfrm>
        </p:spPr>
        <p:txBody>
          <a:bodyPr>
            <a:normAutofit fontScale="92500" lnSpcReduction="20000"/>
          </a:bodyPr>
          <a:lstStyle/>
          <a:p>
            <a:pPr marL="457200" indent="-457200">
              <a:buFont typeface="Arial" panose="020B0604020202020204" pitchFamily="34" charset="0"/>
              <a:buChar char="•"/>
            </a:pPr>
            <a:r>
              <a:rPr lang="ru-RU" sz="2800" dirty="0"/>
              <a:t>До конца 19 века белый клоун выступал один, выполняя основную часть комедийного представления. Он заполнял паузы в конных номерах, выступая комическим наездником, акробатом, дрессировщиком, пародистом. </a:t>
            </a:r>
            <a:br>
              <a:rPr lang="ru-RU" dirty="0"/>
            </a:br>
            <a:endParaRPr lang="ru-RU" dirty="0"/>
          </a:p>
        </p:txBody>
      </p:sp>
      <p:pic>
        <p:nvPicPr>
          <p:cNvPr id="6146" name="Picture 2">
            <a:extLst>
              <a:ext uri="{FF2B5EF4-FFF2-40B4-BE49-F238E27FC236}">
                <a16:creationId xmlns:a16="http://schemas.microsoft.com/office/drawing/2014/main" id="{FAC2F625-F18A-4F28-BF8B-8596FF7269C1}"/>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584704" y="636879"/>
            <a:ext cx="3932237" cy="558424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6770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6582316-17C0-4529-A737-A99F794D1C28}"/>
              </a:ext>
            </a:extLst>
          </p:cNvPr>
          <p:cNvSpPr>
            <a:spLocks noGrp="1"/>
          </p:cNvSpPr>
          <p:nvPr>
            <p:ph type="title"/>
          </p:nvPr>
        </p:nvSpPr>
        <p:spPr>
          <a:xfrm>
            <a:off x="839788" y="457200"/>
            <a:ext cx="3932237" cy="714652"/>
          </a:xfrm>
        </p:spPr>
        <p:txBody>
          <a:bodyPr/>
          <a:lstStyle/>
          <a:p>
            <a:r>
              <a:rPr lang="ru-RU" dirty="0"/>
              <a:t>Цирк</a:t>
            </a:r>
          </a:p>
        </p:txBody>
      </p:sp>
      <p:sp>
        <p:nvSpPr>
          <p:cNvPr id="4" name="Текст 3">
            <a:extLst>
              <a:ext uri="{FF2B5EF4-FFF2-40B4-BE49-F238E27FC236}">
                <a16:creationId xmlns:a16="http://schemas.microsoft.com/office/drawing/2014/main" id="{F1C7753C-9112-4747-BFF9-A7CB983CC969}"/>
              </a:ext>
            </a:extLst>
          </p:cNvPr>
          <p:cNvSpPr>
            <a:spLocks noGrp="1"/>
          </p:cNvSpPr>
          <p:nvPr>
            <p:ph type="body" sz="half" idx="2"/>
          </p:nvPr>
        </p:nvSpPr>
        <p:spPr>
          <a:xfrm>
            <a:off x="692458" y="1597981"/>
            <a:ext cx="4705165" cy="4634143"/>
          </a:xfrm>
        </p:spPr>
        <p:txBody>
          <a:bodyPr>
            <a:normAutofit fontScale="77500" lnSpcReduction="20000"/>
          </a:bodyPr>
          <a:lstStyle/>
          <a:p>
            <a:pPr marL="457200" indent="-457200">
              <a:buFont typeface="Arial" panose="020B0604020202020204" pitchFamily="34" charset="0"/>
              <a:buChar char="•"/>
            </a:pPr>
            <a:r>
              <a:rPr lang="ru-RU" sz="2800" dirty="0"/>
              <a:t>У артиста был подчёркнуто комический костюм и грим.</a:t>
            </a:r>
          </a:p>
          <a:p>
            <a:pPr marL="457200" indent="-457200">
              <a:buFont typeface="Arial" panose="020B0604020202020204" pitchFamily="34" charset="0"/>
              <a:buChar char="•"/>
            </a:pPr>
            <a:r>
              <a:rPr lang="ru-RU" sz="2800" dirty="0"/>
              <a:t>Короткие до колена панталоны, сшитые вместе с курткой, из белого блестящего материала.</a:t>
            </a:r>
          </a:p>
          <a:p>
            <a:pPr marL="457200" indent="-457200">
              <a:buFont typeface="Arial" panose="020B0604020202020204" pitchFamily="34" charset="0"/>
              <a:buChar char="•"/>
            </a:pPr>
            <a:r>
              <a:rPr lang="ru-RU" sz="2800" dirty="0"/>
              <a:t>Костюм украшался аппликациями в виде ярких полос, бабочек, звёзд, рыб.</a:t>
            </a:r>
          </a:p>
          <a:p>
            <a:pPr marL="457200" indent="-457200">
              <a:buFont typeface="Arial" panose="020B0604020202020204" pitchFamily="34" charset="0"/>
              <a:buChar char="•"/>
            </a:pPr>
            <a:r>
              <a:rPr lang="ru-RU" sz="2800" dirty="0"/>
              <a:t>Через некоторое время костюм был дополнен крахмальным жабо и манжетами. </a:t>
            </a:r>
          </a:p>
          <a:p>
            <a:pPr marL="457200" indent="-457200">
              <a:buFont typeface="Arial" panose="020B0604020202020204" pitchFamily="34" charset="0"/>
              <a:buChar char="•"/>
            </a:pPr>
            <a:r>
              <a:rPr lang="ru-RU" sz="2800" dirty="0"/>
              <a:t>На голову надевали изящный колпачок, на ноги лакированные или золотые туфли с бантами или помпонами</a:t>
            </a:r>
            <a:br>
              <a:rPr lang="ru-RU" dirty="0"/>
            </a:br>
            <a:endParaRPr lang="ru-RU" dirty="0"/>
          </a:p>
        </p:txBody>
      </p:sp>
      <p:pic>
        <p:nvPicPr>
          <p:cNvPr id="7172" name="Picture 4">
            <a:extLst>
              <a:ext uri="{FF2B5EF4-FFF2-40B4-BE49-F238E27FC236}">
                <a16:creationId xmlns:a16="http://schemas.microsoft.com/office/drawing/2014/main" id="{E25CC836-9630-448D-AE8C-DF40E407C654}"/>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21482" y="302017"/>
            <a:ext cx="4073764" cy="625396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46768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6582316-17C0-4529-A737-A99F794D1C28}"/>
              </a:ext>
            </a:extLst>
          </p:cNvPr>
          <p:cNvSpPr>
            <a:spLocks noGrp="1"/>
          </p:cNvSpPr>
          <p:nvPr>
            <p:ph type="title"/>
          </p:nvPr>
        </p:nvSpPr>
        <p:spPr>
          <a:xfrm>
            <a:off x="839788" y="457200"/>
            <a:ext cx="3932237" cy="714652"/>
          </a:xfrm>
        </p:spPr>
        <p:txBody>
          <a:bodyPr/>
          <a:lstStyle/>
          <a:p>
            <a:r>
              <a:rPr lang="ru-RU" dirty="0"/>
              <a:t>Белый клоун</a:t>
            </a:r>
          </a:p>
        </p:txBody>
      </p:sp>
      <p:sp>
        <p:nvSpPr>
          <p:cNvPr id="4" name="Текст 3">
            <a:extLst>
              <a:ext uri="{FF2B5EF4-FFF2-40B4-BE49-F238E27FC236}">
                <a16:creationId xmlns:a16="http://schemas.microsoft.com/office/drawing/2014/main" id="{F1C7753C-9112-4747-BFF9-A7CB983CC969}"/>
              </a:ext>
            </a:extLst>
          </p:cNvPr>
          <p:cNvSpPr>
            <a:spLocks noGrp="1"/>
          </p:cNvSpPr>
          <p:nvPr>
            <p:ph type="body" sz="half" idx="2"/>
          </p:nvPr>
        </p:nvSpPr>
        <p:spPr>
          <a:xfrm>
            <a:off x="594804" y="1429305"/>
            <a:ext cx="4740675" cy="4518733"/>
          </a:xfrm>
        </p:spPr>
        <p:txBody>
          <a:bodyPr>
            <a:normAutofit fontScale="92500" lnSpcReduction="10000"/>
          </a:bodyPr>
          <a:lstStyle/>
          <a:p>
            <a:pPr marL="457200" indent="-457200">
              <a:buFont typeface="Arial" panose="020B0604020202020204" pitchFamily="34" charset="0"/>
              <a:buChar char="•"/>
            </a:pPr>
            <a:r>
              <a:rPr lang="ru-RU" sz="2800" dirty="0"/>
              <a:t>В руках у актёра – палочка с подушечкой на конце, которая называлась «батон». Клоун применял её для оплеух, которыми награждал своих партнеров. На формирование образа белого клоуна большое влияние оказали персонажи итальянского театра дель арте, особенно её персонаж </a:t>
            </a:r>
            <a:r>
              <a:rPr lang="ru-RU" sz="2800" dirty="0" err="1"/>
              <a:t>Педролино</a:t>
            </a:r>
            <a:r>
              <a:rPr lang="ru-RU" sz="2800" dirty="0"/>
              <a:t> и герой ярмарочного театра Пьеро.</a:t>
            </a:r>
            <a:br>
              <a:rPr lang="ru-RU" dirty="0"/>
            </a:br>
            <a:endParaRPr lang="ru-RU" dirty="0"/>
          </a:p>
        </p:txBody>
      </p:sp>
      <p:pic>
        <p:nvPicPr>
          <p:cNvPr id="8196" name="Picture 4">
            <a:extLst>
              <a:ext uri="{FF2B5EF4-FFF2-40B4-BE49-F238E27FC236}">
                <a16:creationId xmlns:a16="http://schemas.microsoft.com/office/drawing/2014/main" id="{5BFA3C35-08E5-4A24-919A-99260C7D6483}"/>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648246" y="390617"/>
            <a:ext cx="4315676" cy="592428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1632437"/>
      </p:ext>
    </p:extLst>
  </p:cSld>
  <p:clrMapOvr>
    <a:masterClrMapping/>
  </p:clrMapOvr>
</p:sld>
</file>

<file path=ppt/theme/theme1.xml><?xml version="1.0" encoding="utf-8"?>
<a:theme xmlns:a="http://schemas.openxmlformats.org/drawingml/2006/main" name="Office Theme">
  <a:themeElements>
    <a:clrScheme name="Тема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Тема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docProps/app.xml><?xml version="1.0" encoding="utf-8"?>
<Properties xmlns="http://schemas.openxmlformats.org/officeDocument/2006/extended-properties" xmlns:vt="http://schemas.openxmlformats.org/officeDocument/2006/docPropsVTypes">
  <Template>Office Theme</Template>
  <TotalTime>79</TotalTime>
  <Words>1217</Words>
  <Application>Microsoft Office PowerPoint</Application>
  <PresentationFormat>Широкоэкранный</PresentationFormat>
  <Paragraphs>72</Paragraphs>
  <Slides>21</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21</vt:i4>
      </vt:variant>
    </vt:vector>
  </HeadingPairs>
  <TitlesOfParts>
    <vt:vector size="25" baseType="lpstr">
      <vt:lpstr>Arial</vt:lpstr>
      <vt:lpstr>Calibri</vt:lpstr>
      <vt:lpstr>Calibri Light</vt:lpstr>
      <vt:lpstr>Office Theme</vt:lpstr>
      <vt:lpstr>Грим в цирковом представлении</vt:lpstr>
      <vt:lpstr>Цирк</vt:lpstr>
      <vt:lpstr>Цирк</vt:lpstr>
      <vt:lpstr>Цирк</vt:lpstr>
      <vt:lpstr>Цирк</vt:lpstr>
      <vt:lpstr>Цирк</vt:lpstr>
      <vt:lpstr>Белый клоун</vt:lpstr>
      <vt:lpstr>Цирк</vt:lpstr>
      <vt:lpstr>Белый клоун</vt:lpstr>
      <vt:lpstr>Белый клоун</vt:lpstr>
      <vt:lpstr>Белый клоун</vt:lpstr>
      <vt:lpstr>Белый клоун</vt:lpstr>
      <vt:lpstr>Белый клоун</vt:lpstr>
      <vt:lpstr>Рыжий клоун</vt:lpstr>
      <vt:lpstr>Рыжий клоун</vt:lpstr>
      <vt:lpstr>Рыжий клоун</vt:lpstr>
      <vt:lpstr>Рыжий клоун</vt:lpstr>
      <vt:lpstr>Рыжий клоун</vt:lpstr>
      <vt:lpstr>Коверный клоун</vt:lpstr>
      <vt:lpstr>Коверный клоун</vt:lpstr>
      <vt:lpstr>Спасибо за внимание!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Грим в цирковом представлении</dc:title>
  <dc:creator>shadowh@yandex.ru</dc:creator>
  <cp:lastModifiedBy>shadowh@yandex.ru</cp:lastModifiedBy>
  <cp:revision>22</cp:revision>
  <dcterms:created xsi:type="dcterms:W3CDTF">2020-03-27T12:35:40Z</dcterms:created>
  <dcterms:modified xsi:type="dcterms:W3CDTF">2020-03-27T13:55:12Z</dcterms:modified>
</cp:coreProperties>
</file>