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6" r:id="rId4"/>
    <p:sldId id="260" r:id="rId5"/>
    <p:sldId id="265" r:id="rId6"/>
    <p:sldId id="267" r:id="rId7"/>
    <p:sldId id="262" r:id="rId8"/>
    <p:sldId id="268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32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87FB20-2BD9-4F56-B621-D8072A5641C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068F91E-3255-4B3B-9423-71D15EA67FC3}">
      <dgm:prSet phldrT="[Текст]" custT="1"/>
      <dgm:spPr/>
      <dgm:t>
        <a:bodyPr/>
        <a:lstStyle/>
        <a:p>
          <a:r>
            <a:rPr lang="ru-RU" sz="2800" dirty="0" smtClean="0"/>
            <a:t>Твёрдая смесь</a:t>
          </a:r>
          <a:endParaRPr lang="ru-RU" sz="2800" dirty="0"/>
        </a:p>
      </dgm:t>
    </dgm:pt>
    <dgm:pt modelId="{49D2A92D-946D-438E-91B6-A86BEFBE8693}" type="parTrans" cxnId="{5FDFEB2D-851D-4606-8144-EB0D08708677}">
      <dgm:prSet/>
      <dgm:spPr/>
      <dgm:t>
        <a:bodyPr/>
        <a:lstStyle/>
        <a:p>
          <a:endParaRPr lang="ru-RU"/>
        </a:p>
      </dgm:t>
    </dgm:pt>
    <dgm:pt modelId="{9AF897BE-0443-4A07-9691-730B52668F28}" type="sibTrans" cxnId="{5FDFEB2D-851D-4606-8144-EB0D08708677}">
      <dgm:prSet/>
      <dgm:spPr/>
      <dgm:t>
        <a:bodyPr/>
        <a:lstStyle/>
        <a:p>
          <a:endParaRPr lang="ru-RU"/>
        </a:p>
      </dgm:t>
    </dgm:pt>
    <dgm:pt modelId="{766A3AA5-A48D-469A-96E0-E25668C0B94E}">
      <dgm:prSet phldrT="[Текст]" custT="1"/>
      <dgm:spPr/>
      <dgm:t>
        <a:bodyPr/>
        <a:lstStyle/>
        <a:p>
          <a:r>
            <a:rPr lang="ru-RU" sz="2800" b="1" i="1" dirty="0" smtClean="0"/>
            <a:t>Известковое тесто</a:t>
          </a:r>
          <a:endParaRPr lang="ru-RU" sz="2800" b="1" i="1" dirty="0"/>
        </a:p>
      </dgm:t>
    </dgm:pt>
    <dgm:pt modelId="{DE0A8916-F51B-4BF0-85DA-AAC9310239A8}" type="parTrans" cxnId="{001B0F29-076E-48C6-BCF2-AF939810262F}">
      <dgm:prSet/>
      <dgm:spPr/>
      <dgm:t>
        <a:bodyPr/>
        <a:lstStyle/>
        <a:p>
          <a:endParaRPr lang="ru-RU"/>
        </a:p>
      </dgm:t>
    </dgm:pt>
    <dgm:pt modelId="{62327634-4426-4F3C-AFE4-F53ADD8359CC}" type="sibTrans" cxnId="{001B0F29-076E-48C6-BCF2-AF939810262F}">
      <dgm:prSet/>
      <dgm:spPr/>
      <dgm:t>
        <a:bodyPr/>
        <a:lstStyle/>
        <a:p>
          <a:endParaRPr lang="ru-RU"/>
        </a:p>
      </dgm:t>
    </dgm:pt>
    <dgm:pt modelId="{8724EFCB-8C3F-4520-B19A-9A285003DEAD}">
      <dgm:prSet phldrT="[Текст]" custT="1"/>
      <dgm:spPr/>
      <dgm:t>
        <a:bodyPr/>
        <a:lstStyle/>
        <a:p>
          <a:r>
            <a:rPr lang="ru-RU" sz="2800" dirty="0" smtClean="0"/>
            <a:t>применение</a:t>
          </a:r>
          <a:endParaRPr lang="ru-RU" sz="2800" dirty="0"/>
        </a:p>
      </dgm:t>
    </dgm:pt>
    <dgm:pt modelId="{7157F4CC-599E-4B1C-A9F7-6D5794B7FCE6}" type="parTrans" cxnId="{C8B44C99-F42E-4FD9-AE1D-FEA7CBEF0E92}">
      <dgm:prSet/>
      <dgm:spPr/>
      <dgm:t>
        <a:bodyPr/>
        <a:lstStyle/>
        <a:p>
          <a:endParaRPr lang="ru-RU"/>
        </a:p>
      </dgm:t>
    </dgm:pt>
    <dgm:pt modelId="{C529A76A-CFA2-449D-89D5-185EEBC2EAE6}" type="sibTrans" cxnId="{C8B44C99-F42E-4FD9-AE1D-FEA7CBEF0E92}">
      <dgm:prSet/>
      <dgm:spPr/>
      <dgm:t>
        <a:bodyPr/>
        <a:lstStyle/>
        <a:p>
          <a:endParaRPr lang="ru-RU"/>
        </a:p>
      </dgm:t>
    </dgm:pt>
    <dgm:pt modelId="{8597553D-A20D-4C58-8461-E1DB97638950}">
      <dgm:prSet phldrT="[Текст]" custT="1"/>
      <dgm:spPr/>
      <dgm:t>
        <a:bodyPr/>
        <a:lstStyle/>
        <a:p>
          <a:r>
            <a:rPr lang="ru-RU" sz="2000" dirty="0" smtClean="0"/>
            <a:t>взвесь</a:t>
          </a:r>
          <a:br>
            <a:rPr lang="ru-RU" sz="2000" dirty="0" smtClean="0"/>
          </a:br>
          <a:r>
            <a:rPr lang="ru-RU" sz="2000" dirty="0" smtClean="0"/>
            <a:t>(твёрдое </a:t>
          </a:r>
          <a:r>
            <a:rPr lang="ru-RU" sz="2000" dirty="0" err="1" smtClean="0"/>
            <a:t>в-во</a:t>
          </a:r>
          <a:r>
            <a:rPr lang="ru-RU" sz="2000" dirty="0" smtClean="0"/>
            <a:t> </a:t>
          </a:r>
          <a:r>
            <a:rPr lang="ru-RU" sz="2800" dirty="0" smtClean="0"/>
            <a:t/>
          </a:r>
          <a:br>
            <a:rPr lang="ru-RU" sz="2800" dirty="0" smtClean="0"/>
          </a:br>
          <a:r>
            <a:rPr lang="ru-RU" sz="2000" dirty="0" smtClean="0"/>
            <a:t>в воде)</a:t>
          </a:r>
          <a:endParaRPr lang="ru-RU" sz="2000" dirty="0"/>
        </a:p>
      </dgm:t>
    </dgm:pt>
    <dgm:pt modelId="{1BC8300B-8139-4DA6-A3D8-8DC141E47097}" type="parTrans" cxnId="{F9E4BF38-E436-4EA2-9166-FBD9606085D1}">
      <dgm:prSet/>
      <dgm:spPr/>
      <dgm:t>
        <a:bodyPr/>
        <a:lstStyle/>
        <a:p>
          <a:endParaRPr lang="ru-RU"/>
        </a:p>
      </dgm:t>
    </dgm:pt>
    <dgm:pt modelId="{6AD2C230-7F09-44C2-97F0-5D0CB81C4FE9}" type="sibTrans" cxnId="{F9E4BF38-E436-4EA2-9166-FBD9606085D1}">
      <dgm:prSet/>
      <dgm:spPr/>
      <dgm:t>
        <a:bodyPr/>
        <a:lstStyle/>
        <a:p>
          <a:endParaRPr lang="ru-RU"/>
        </a:p>
      </dgm:t>
    </dgm:pt>
    <dgm:pt modelId="{8E5D3713-EB19-467A-B630-4E3A6344D3E5}">
      <dgm:prSet phldrT="[Текст]" custT="1"/>
      <dgm:spPr/>
      <dgm:t>
        <a:bodyPr/>
        <a:lstStyle/>
        <a:p>
          <a:r>
            <a:rPr lang="ru-RU" sz="2800" dirty="0" smtClean="0"/>
            <a:t>известковое молоко</a:t>
          </a:r>
          <a:endParaRPr lang="ru-RU" sz="2800" dirty="0"/>
        </a:p>
      </dgm:t>
    </dgm:pt>
    <dgm:pt modelId="{853401BA-B729-4EE5-AFEA-A550D931F0D9}" type="parTrans" cxnId="{5A06B30C-7B29-48D3-AE30-EDB798D44674}">
      <dgm:prSet/>
      <dgm:spPr/>
      <dgm:t>
        <a:bodyPr/>
        <a:lstStyle/>
        <a:p>
          <a:endParaRPr lang="ru-RU"/>
        </a:p>
      </dgm:t>
    </dgm:pt>
    <dgm:pt modelId="{2F43104F-C75B-49CC-8C81-B19DAC14CFF5}" type="sibTrans" cxnId="{5A06B30C-7B29-48D3-AE30-EDB798D44674}">
      <dgm:prSet/>
      <dgm:spPr/>
      <dgm:t>
        <a:bodyPr/>
        <a:lstStyle/>
        <a:p>
          <a:endParaRPr lang="ru-RU"/>
        </a:p>
      </dgm:t>
    </dgm:pt>
    <dgm:pt modelId="{D389799B-05E5-400F-8F97-2280280EB2A4}">
      <dgm:prSet phldrT="[Текст]" custT="1"/>
      <dgm:spPr/>
      <dgm:t>
        <a:bodyPr/>
        <a:lstStyle/>
        <a:p>
          <a:r>
            <a:rPr lang="ru-RU" sz="2800" dirty="0" smtClean="0"/>
            <a:t>раствор</a:t>
          </a:r>
          <a:endParaRPr lang="ru-RU" sz="2800" dirty="0"/>
        </a:p>
      </dgm:t>
    </dgm:pt>
    <dgm:pt modelId="{9672DF9A-3393-4C44-8B6D-AD7032B5C2A9}" type="parTrans" cxnId="{BBA31CAB-F075-4C4C-8EC5-E41DC5EEBAC9}">
      <dgm:prSet/>
      <dgm:spPr/>
      <dgm:t>
        <a:bodyPr/>
        <a:lstStyle/>
        <a:p>
          <a:endParaRPr lang="ru-RU"/>
        </a:p>
      </dgm:t>
    </dgm:pt>
    <dgm:pt modelId="{76F90063-5EB7-48DD-B754-EAA6A7CC7CC6}" type="sibTrans" cxnId="{BBA31CAB-F075-4C4C-8EC5-E41DC5EEBAC9}">
      <dgm:prSet/>
      <dgm:spPr/>
      <dgm:t>
        <a:bodyPr/>
        <a:lstStyle/>
        <a:p>
          <a:endParaRPr lang="ru-RU"/>
        </a:p>
      </dgm:t>
    </dgm:pt>
    <dgm:pt modelId="{23DC61BC-9827-4068-BF90-B69E5D4E5696}">
      <dgm:prSet phldrT="[Текст]" custT="1"/>
      <dgm:spPr/>
      <dgm:t>
        <a:bodyPr/>
        <a:lstStyle/>
        <a:p>
          <a:r>
            <a:rPr lang="ru-RU" sz="2800" dirty="0" smtClean="0"/>
            <a:t>известковая</a:t>
          </a:r>
          <a:r>
            <a:rPr lang="ru-RU" sz="2800" baseline="0" dirty="0" smtClean="0"/>
            <a:t> вода</a:t>
          </a:r>
          <a:endParaRPr lang="ru-RU" sz="2800" dirty="0"/>
        </a:p>
      </dgm:t>
    </dgm:pt>
    <dgm:pt modelId="{3DF64D6A-452A-46ED-810A-9C15DD26CF1B}" type="parTrans" cxnId="{40079D7A-B6BD-4026-BA70-644DABE5B71C}">
      <dgm:prSet/>
      <dgm:spPr/>
      <dgm:t>
        <a:bodyPr/>
        <a:lstStyle/>
        <a:p>
          <a:endParaRPr lang="ru-RU"/>
        </a:p>
      </dgm:t>
    </dgm:pt>
    <dgm:pt modelId="{F5B0D095-3AF0-4A7A-A7B3-62F599C2B09F}" type="sibTrans" cxnId="{40079D7A-B6BD-4026-BA70-644DABE5B71C}">
      <dgm:prSet/>
      <dgm:spPr/>
      <dgm:t>
        <a:bodyPr/>
        <a:lstStyle/>
        <a:p>
          <a:endParaRPr lang="ru-RU"/>
        </a:p>
      </dgm:t>
    </dgm:pt>
    <dgm:pt modelId="{AEAB7035-49AB-4155-BC13-27D9BFCE86BB}">
      <dgm:prSet custT="1"/>
      <dgm:spPr/>
      <dgm:t>
        <a:bodyPr/>
        <a:lstStyle/>
        <a:p>
          <a:r>
            <a:rPr lang="ru-RU" sz="2800" dirty="0" smtClean="0"/>
            <a:t>применение</a:t>
          </a:r>
          <a:endParaRPr lang="ru-RU" sz="2800" dirty="0"/>
        </a:p>
      </dgm:t>
    </dgm:pt>
    <dgm:pt modelId="{D555F400-AD8B-4AC2-A688-E9C470D17743}" type="parTrans" cxnId="{B902AD55-A7D9-4AF7-B769-F1FEA4CF691A}">
      <dgm:prSet/>
      <dgm:spPr/>
      <dgm:t>
        <a:bodyPr/>
        <a:lstStyle/>
        <a:p>
          <a:endParaRPr lang="ru-RU"/>
        </a:p>
      </dgm:t>
    </dgm:pt>
    <dgm:pt modelId="{6AAF5C70-1473-4C55-BCB6-B9C644B6ED50}" type="sibTrans" cxnId="{B902AD55-A7D9-4AF7-B769-F1FEA4CF691A}">
      <dgm:prSet/>
      <dgm:spPr/>
      <dgm:t>
        <a:bodyPr/>
        <a:lstStyle/>
        <a:p>
          <a:endParaRPr lang="ru-RU"/>
        </a:p>
      </dgm:t>
    </dgm:pt>
    <dgm:pt modelId="{569CEC25-D2D9-4A06-B4A9-0E126871D4B1}">
      <dgm:prSet custT="1"/>
      <dgm:spPr/>
      <dgm:t>
        <a:bodyPr/>
        <a:lstStyle/>
        <a:p>
          <a:r>
            <a:rPr lang="ru-RU" sz="2800" dirty="0" smtClean="0"/>
            <a:t>применение</a:t>
          </a:r>
          <a:endParaRPr lang="ru-RU" sz="2800" dirty="0"/>
        </a:p>
      </dgm:t>
    </dgm:pt>
    <dgm:pt modelId="{DE9AA095-2171-4116-88EA-E46F591CA201}" type="parTrans" cxnId="{95D1A383-7E2C-4973-8D59-53CC8356686A}">
      <dgm:prSet/>
      <dgm:spPr/>
      <dgm:t>
        <a:bodyPr/>
        <a:lstStyle/>
        <a:p>
          <a:endParaRPr lang="ru-RU"/>
        </a:p>
      </dgm:t>
    </dgm:pt>
    <dgm:pt modelId="{8CC8CB38-06B4-4EC8-90DF-97E5F479D04B}" type="sibTrans" cxnId="{95D1A383-7E2C-4973-8D59-53CC8356686A}">
      <dgm:prSet/>
      <dgm:spPr/>
      <dgm:t>
        <a:bodyPr/>
        <a:lstStyle/>
        <a:p>
          <a:endParaRPr lang="ru-RU"/>
        </a:p>
      </dgm:t>
    </dgm:pt>
    <dgm:pt modelId="{5E8DA70A-009D-41A4-9491-FB467ED05609}" type="pres">
      <dgm:prSet presAssocID="{E987FB20-2BD9-4F56-B621-D8072A5641C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C2A168-D12B-4403-9820-9A24A8E4A292}" type="pres">
      <dgm:prSet presAssocID="{4068F91E-3255-4B3B-9423-71D15EA67FC3}" presName="composite" presStyleCnt="0"/>
      <dgm:spPr/>
    </dgm:pt>
    <dgm:pt modelId="{1DF30493-6E3B-4F67-99FB-2CBA7601C3BD}" type="pres">
      <dgm:prSet presAssocID="{4068F91E-3255-4B3B-9423-71D15EA67FC3}" presName="parTx" presStyleLbl="alignNode1" presStyleIdx="0" presStyleCnt="3" custLinFactNeighborX="-103" custLinFactNeighborY="-169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97424F-580B-447A-9051-2B4F591B8F34}" type="pres">
      <dgm:prSet presAssocID="{4068F91E-3255-4B3B-9423-71D15EA67FC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ACF20A-7B1B-4360-8940-C663511D001A}" type="pres">
      <dgm:prSet presAssocID="{9AF897BE-0443-4A07-9691-730B52668F28}" presName="space" presStyleCnt="0"/>
      <dgm:spPr/>
    </dgm:pt>
    <dgm:pt modelId="{2696E3C6-6E28-435F-9452-4F323B5B2FAF}" type="pres">
      <dgm:prSet presAssocID="{8597553D-A20D-4C58-8461-E1DB97638950}" presName="composite" presStyleCnt="0"/>
      <dgm:spPr/>
    </dgm:pt>
    <dgm:pt modelId="{FDCC25A3-439E-4C2F-891B-229415F5178B}" type="pres">
      <dgm:prSet presAssocID="{8597553D-A20D-4C58-8461-E1DB97638950}" presName="parTx" presStyleLbl="alignNode1" presStyleIdx="1" presStyleCnt="3" custScaleY="172702" custLinFactNeighborX="3846" custLinFactNeighborY="302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D7B0C7-18CE-401E-84B2-3C528ABA3D91}" type="pres">
      <dgm:prSet presAssocID="{8597553D-A20D-4C58-8461-E1DB97638950}" presName="desTx" presStyleLbl="alignAccFollowNode1" presStyleIdx="1" presStyleCnt="3" custScaleY="98179" custLinFactNeighborX="3846" custLinFactNeighborY="420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2CE213-C715-4237-ABEC-ECD6F2944819}" type="pres">
      <dgm:prSet presAssocID="{6AD2C230-7F09-44C2-97F0-5D0CB81C4FE9}" presName="space" presStyleCnt="0"/>
      <dgm:spPr/>
    </dgm:pt>
    <dgm:pt modelId="{4AD4A3CA-8E52-4082-B275-2D9CA944833D}" type="pres">
      <dgm:prSet presAssocID="{D389799B-05E5-400F-8F97-2280280EB2A4}" presName="composite" presStyleCnt="0"/>
      <dgm:spPr/>
    </dgm:pt>
    <dgm:pt modelId="{BF9FC33F-8632-41C2-99F5-7A8F65300C08}" type="pres">
      <dgm:prSet presAssocID="{D389799B-05E5-400F-8F97-2280280EB2A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D6964B-5961-499C-BADE-095C99C56B09}" type="pres">
      <dgm:prSet presAssocID="{D389799B-05E5-400F-8F97-2280280EB2A4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373658-9463-4098-BD03-54BBF76DF514}" type="presOf" srcId="{23DC61BC-9827-4068-BF90-B69E5D4E5696}" destId="{3DD6964B-5961-499C-BADE-095C99C56B09}" srcOrd="0" destOrd="0" presId="urn:microsoft.com/office/officeart/2005/8/layout/hList1"/>
    <dgm:cxn modelId="{1023C778-4374-471C-AFF3-A75DA9EFD2D0}" type="presOf" srcId="{AEAB7035-49AB-4155-BC13-27D9BFCE86BB}" destId="{4CD7B0C7-18CE-401E-84B2-3C528ABA3D91}" srcOrd="0" destOrd="1" presId="urn:microsoft.com/office/officeart/2005/8/layout/hList1"/>
    <dgm:cxn modelId="{5F034083-0332-411A-82E6-65AED34E89D8}" type="presOf" srcId="{766A3AA5-A48D-469A-96E0-E25668C0B94E}" destId="{1C97424F-580B-447A-9051-2B4F591B8F34}" srcOrd="0" destOrd="0" presId="urn:microsoft.com/office/officeart/2005/8/layout/hList1"/>
    <dgm:cxn modelId="{F9E4BF38-E436-4EA2-9166-FBD9606085D1}" srcId="{E987FB20-2BD9-4F56-B621-D8072A5641C2}" destId="{8597553D-A20D-4C58-8461-E1DB97638950}" srcOrd="1" destOrd="0" parTransId="{1BC8300B-8139-4DA6-A3D8-8DC141E47097}" sibTransId="{6AD2C230-7F09-44C2-97F0-5D0CB81C4FE9}"/>
    <dgm:cxn modelId="{7505A6F3-EAC2-4F17-90BE-876498D3B851}" type="presOf" srcId="{8724EFCB-8C3F-4520-B19A-9A285003DEAD}" destId="{1C97424F-580B-447A-9051-2B4F591B8F34}" srcOrd="0" destOrd="1" presId="urn:microsoft.com/office/officeart/2005/8/layout/hList1"/>
    <dgm:cxn modelId="{C84B1E29-E4BD-466F-89C5-4B36EE7E9B0B}" type="presOf" srcId="{569CEC25-D2D9-4A06-B4A9-0E126871D4B1}" destId="{3DD6964B-5961-499C-BADE-095C99C56B09}" srcOrd="0" destOrd="1" presId="urn:microsoft.com/office/officeart/2005/8/layout/hList1"/>
    <dgm:cxn modelId="{40079D7A-B6BD-4026-BA70-644DABE5B71C}" srcId="{D389799B-05E5-400F-8F97-2280280EB2A4}" destId="{23DC61BC-9827-4068-BF90-B69E5D4E5696}" srcOrd="0" destOrd="0" parTransId="{3DF64D6A-452A-46ED-810A-9C15DD26CF1B}" sibTransId="{F5B0D095-3AF0-4A7A-A7B3-62F599C2B09F}"/>
    <dgm:cxn modelId="{B902AD55-A7D9-4AF7-B769-F1FEA4CF691A}" srcId="{8597553D-A20D-4C58-8461-E1DB97638950}" destId="{AEAB7035-49AB-4155-BC13-27D9BFCE86BB}" srcOrd="1" destOrd="0" parTransId="{D555F400-AD8B-4AC2-A688-E9C470D17743}" sibTransId="{6AAF5C70-1473-4C55-BCB6-B9C644B6ED50}"/>
    <dgm:cxn modelId="{C8B44C99-F42E-4FD9-AE1D-FEA7CBEF0E92}" srcId="{4068F91E-3255-4B3B-9423-71D15EA67FC3}" destId="{8724EFCB-8C3F-4520-B19A-9A285003DEAD}" srcOrd="1" destOrd="0" parTransId="{7157F4CC-599E-4B1C-A9F7-6D5794B7FCE6}" sibTransId="{C529A76A-CFA2-449D-89D5-185EEBC2EAE6}"/>
    <dgm:cxn modelId="{5FDFEB2D-851D-4606-8144-EB0D08708677}" srcId="{E987FB20-2BD9-4F56-B621-D8072A5641C2}" destId="{4068F91E-3255-4B3B-9423-71D15EA67FC3}" srcOrd="0" destOrd="0" parTransId="{49D2A92D-946D-438E-91B6-A86BEFBE8693}" sibTransId="{9AF897BE-0443-4A07-9691-730B52668F28}"/>
    <dgm:cxn modelId="{B4BF6147-A3A6-4C83-BAF5-887F2822755A}" type="presOf" srcId="{4068F91E-3255-4B3B-9423-71D15EA67FC3}" destId="{1DF30493-6E3B-4F67-99FB-2CBA7601C3BD}" srcOrd="0" destOrd="0" presId="urn:microsoft.com/office/officeart/2005/8/layout/hList1"/>
    <dgm:cxn modelId="{001B0F29-076E-48C6-BCF2-AF939810262F}" srcId="{4068F91E-3255-4B3B-9423-71D15EA67FC3}" destId="{766A3AA5-A48D-469A-96E0-E25668C0B94E}" srcOrd="0" destOrd="0" parTransId="{DE0A8916-F51B-4BF0-85DA-AAC9310239A8}" sibTransId="{62327634-4426-4F3C-AFE4-F53ADD8359CC}"/>
    <dgm:cxn modelId="{BBA31CAB-F075-4C4C-8EC5-E41DC5EEBAC9}" srcId="{E987FB20-2BD9-4F56-B621-D8072A5641C2}" destId="{D389799B-05E5-400F-8F97-2280280EB2A4}" srcOrd="2" destOrd="0" parTransId="{9672DF9A-3393-4C44-8B6D-AD7032B5C2A9}" sibTransId="{76F90063-5EB7-48DD-B754-EAA6A7CC7CC6}"/>
    <dgm:cxn modelId="{2C963A8B-E7ED-4254-8E45-3E32527681C0}" type="presOf" srcId="{E987FB20-2BD9-4F56-B621-D8072A5641C2}" destId="{5E8DA70A-009D-41A4-9491-FB467ED05609}" srcOrd="0" destOrd="0" presId="urn:microsoft.com/office/officeart/2005/8/layout/hList1"/>
    <dgm:cxn modelId="{80C7D22C-23D2-451B-8F79-075AAC2C597D}" type="presOf" srcId="{D389799B-05E5-400F-8F97-2280280EB2A4}" destId="{BF9FC33F-8632-41C2-99F5-7A8F65300C08}" srcOrd="0" destOrd="0" presId="urn:microsoft.com/office/officeart/2005/8/layout/hList1"/>
    <dgm:cxn modelId="{6DB14541-A5A4-40EF-952F-9875DB574F3F}" type="presOf" srcId="{8597553D-A20D-4C58-8461-E1DB97638950}" destId="{FDCC25A3-439E-4C2F-891B-229415F5178B}" srcOrd="0" destOrd="0" presId="urn:microsoft.com/office/officeart/2005/8/layout/hList1"/>
    <dgm:cxn modelId="{F6C499B0-959B-4954-91A2-3A50151588C7}" type="presOf" srcId="{8E5D3713-EB19-467A-B630-4E3A6344D3E5}" destId="{4CD7B0C7-18CE-401E-84B2-3C528ABA3D91}" srcOrd="0" destOrd="0" presId="urn:microsoft.com/office/officeart/2005/8/layout/hList1"/>
    <dgm:cxn modelId="{5A06B30C-7B29-48D3-AE30-EDB798D44674}" srcId="{8597553D-A20D-4C58-8461-E1DB97638950}" destId="{8E5D3713-EB19-467A-B630-4E3A6344D3E5}" srcOrd="0" destOrd="0" parTransId="{853401BA-B729-4EE5-AFEA-A550D931F0D9}" sibTransId="{2F43104F-C75B-49CC-8C81-B19DAC14CFF5}"/>
    <dgm:cxn modelId="{95D1A383-7E2C-4973-8D59-53CC8356686A}" srcId="{D389799B-05E5-400F-8F97-2280280EB2A4}" destId="{569CEC25-D2D9-4A06-B4A9-0E126871D4B1}" srcOrd="1" destOrd="0" parTransId="{DE9AA095-2171-4116-88EA-E46F591CA201}" sibTransId="{8CC8CB38-06B4-4EC8-90DF-97E5F479D04B}"/>
    <dgm:cxn modelId="{5ECF4374-A136-4C48-8240-4A6605C58703}" type="presParOf" srcId="{5E8DA70A-009D-41A4-9491-FB467ED05609}" destId="{BBC2A168-D12B-4403-9820-9A24A8E4A292}" srcOrd="0" destOrd="0" presId="urn:microsoft.com/office/officeart/2005/8/layout/hList1"/>
    <dgm:cxn modelId="{3B63694A-F3A5-4945-B003-8FEDA318C2B3}" type="presParOf" srcId="{BBC2A168-D12B-4403-9820-9A24A8E4A292}" destId="{1DF30493-6E3B-4F67-99FB-2CBA7601C3BD}" srcOrd="0" destOrd="0" presId="urn:microsoft.com/office/officeart/2005/8/layout/hList1"/>
    <dgm:cxn modelId="{5021A91A-4638-4191-865B-AC2F7561B377}" type="presParOf" srcId="{BBC2A168-D12B-4403-9820-9A24A8E4A292}" destId="{1C97424F-580B-447A-9051-2B4F591B8F34}" srcOrd="1" destOrd="0" presId="urn:microsoft.com/office/officeart/2005/8/layout/hList1"/>
    <dgm:cxn modelId="{DEA90DD1-6F6F-4B00-9BB5-893DD785C179}" type="presParOf" srcId="{5E8DA70A-009D-41A4-9491-FB467ED05609}" destId="{C9ACF20A-7B1B-4360-8940-C663511D001A}" srcOrd="1" destOrd="0" presId="urn:microsoft.com/office/officeart/2005/8/layout/hList1"/>
    <dgm:cxn modelId="{1E12A07F-04F4-4E83-A29D-DD2ADF64546C}" type="presParOf" srcId="{5E8DA70A-009D-41A4-9491-FB467ED05609}" destId="{2696E3C6-6E28-435F-9452-4F323B5B2FAF}" srcOrd="2" destOrd="0" presId="urn:microsoft.com/office/officeart/2005/8/layout/hList1"/>
    <dgm:cxn modelId="{75977899-5737-4870-8F71-B9DE626C5675}" type="presParOf" srcId="{2696E3C6-6E28-435F-9452-4F323B5B2FAF}" destId="{FDCC25A3-439E-4C2F-891B-229415F5178B}" srcOrd="0" destOrd="0" presId="urn:microsoft.com/office/officeart/2005/8/layout/hList1"/>
    <dgm:cxn modelId="{5647FC6B-95B2-4186-9BC4-628BB1A43276}" type="presParOf" srcId="{2696E3C6-6E28-435F-9452-4F323B5B2FAF}" destId="{4CD7B0C7-18CE-401E-84B2-3C528ABA3D91}" srcOrd="1" destOrd="0" presId="urn:microsoft.com/office/officeart/2005/8/layout/hList1"/>
    <dgm:cxn modelId="{67B14A23-1170-4A4F-970A-65AF7EC4E876}" type="presParOf" srcId="{5E8DA70A-009D-41A4-9491-FB467ED05609}" destId="{3D2CE213-C715-4237-ABEC-ECD6F2944819}" srcOrd="3" destOrd="0" presId="urn:microsoft.com/office/officeart/2005/8/layout/hList1"/>
    <dgm:cxn modelId="{5428F388-33C7-456B-8482-F9726C9C78C9}" type="presParOf" srcId="{5E8DA70A-009D-41A4-9491-FB467ED05609}" destId="{4AD4A3CA-8E52-4082-B275-2D9CA944833D}" srcOrd="4" destOrd="0" presId="urn:microsoft.com/office/officeart/2005/8/layout/hList1"/>
    <dgm:cxn modelId="{1A78CF02-664F-4F1F-B876-12069BB4A28F}" type="presParOf" srcId="{4AD4A3CA-8E52-4082-B275-2D9CA944833D}" destId="{BF9FC33F-8632-41C2-99F5-7A8F65300C08}" srcOrd="0" destOrd="0" presId="urn:microsoft.com/office/officeart/2005/8/layout/hList1"/>
    <dgm:cxn modelId="{F5955018-593D-4B2A-ADE6-827179DA63BB}" type="presParOf" srcId="{4AD4A3CA-8E52-4082-B275-2D9CA944833D}" destId="{3DD6964B-5961-499C-BADE-095C99C56B0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F30493-6E3B-4F67-99FB-2CBA7601C3BD}">
      <dsp:nvSpPr>
        <dsp:cNvPr id="0" name=""/>
        <dsp:cNvSpPr/>
      </dsp:nvSpPr>
      <dsp:spPr>
        <a:xfrm>
          <a:off x="0" y="98305"/>
          <a:ext cx="2786062" cy="11144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Твёрдая смесь</a:t>
          </a:r>
          <a:endParaRPr lang="ru-RU" sz="2800" kern="1200" dirty="0"/>
        </a:p>
      </dsp:txBody>
      <dsp:txXfrm>
        <a:off x="0" y="98305"/>
        <a:ext cx="2786062" cy="1114425"/>
      </dsp:txXfrm>
    </dsp:sp>
    <dsp:sp modelId="{1C97424F-580B-447A-9051-2B4F591B8F34}">
      <dsp:nvSpPr>
        <dsp:cNvPr id="0" name=""/>
        <dsp:cNvSpPr/>
      </dsp:nvSpPr>
      <dsp:spPr>
        <a:xfrm>
          <a:off x="2857" y="1401948"/>
          <a:ext cx="2786062" cy="208877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i="1" kern="1200" dirty="0" smtClean="0"/>
            <a:t>Известковое тесто</a:t>
          </a:r>
          <a:endParaRPr lang="ru-RU" sz="2800" b="1" i="1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применение</a:t>
          </a:r>
          <a:endParaRPr lang="ru-RU" sz="2800" kern="1200" dirty="0"/>
        </a:p>
      </dsp:txBody>
      <dsp:txXfrm>
        <a:off x="2857" y="1401948"/>
        <a:ext cx="2786062" cy="2088776"/>
      </dsp:txXfrm>
    </dsp:sp>
    <dsp:sp modelId="{FDCC25A3-439E-4C2F-891B-229415F5178B}">
      <dsp:nvSpPr>
        <dsp:cNvPr id="0" name=""/>
        <dsp:cNvSpPr/>
      </dsp:nvSpPr>
      <dsp:spPr>
        <a:xfrm>
          <a:off x="3286120" y="628638"/>
          <a:ext cx="2786062" cy="11144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взвесь</a:t>
          </a:r>
          <a:br>
            <a:rPr lang="ru-RU" sz="2000" kern="1200" dirty="0" smtClean="0"/>
          </a:br>
          <a:r>
            <a:rPr lang="ru-RU" sz="2000" kern="1200" dirty="0" smtClean="0"/>
            <a:t>(твёрдое </a:t>
          </a:r>
          <a:r>
            <a:rPr lang="ru-RU" sz="2000" kern="1200" dirty="0" err="1" smtClean="0"/>
            <a:t>в-во</a:t>
          </a:r>
          <a:r>
            <a:rPr lang="ru-RU" sz="2000" kern="1200" dirty="0" smtClean="0"/>
            <a:t> </a:t>
          </a:r>
          <a:r>
            <a:rPr lang="ru-RU" sz="2800" kern="1200" dirty="0" smtClean="0"/>
            <a:t/>
          </a:r>
          <a:br>
            <a:rPr lang="ru-RU" sz="2800" kern="1200" dirty="0" smtClean="0"/>
          </a:br>
          <a:r>
            <a:rPr lang="ru-RU" sz="2000" kern="1200" dirty="0" smtClean="0"/>
            <a:t>в воде)</a:t>
          </a:r>
          <a:endParaRPr lang="ru-RU" sz="2000" kern="1200" dirty="0"/>
        </a:p>
      </dsp:txBody>
      <dsp:txXfrm>
        <a:off x="3286120" y="628638"/>
        <a:ext cx="2786062" cy="1114425"/>
      </dsp:txXfrm>
    </dsp:sp>
    <dsp:sp modelId="{4CD7B0C7-18CE-401E-84B2-3C528ABA3D91}">
      <dsp:nvSpPr>
        <dsp:cNvPr id="0" name=""/>
        <dsp:cNvSpPr/>
      </dsp:nvSpPr>
      <dsp:spPr>
        <a:xfrm>
          <a:off x="3286120" y="1764852"/>
          <a:ext cx="2786062" cy="201339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известковое молоко</a:t>
          </a:r>
          <a:endParaRPr lang="ru-RU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применение</a:t>
          </a:r>
          <a:endParaRPr lang="ru-RU" sz="2800" kern="1200" dirty="0"/>
        </a:p>
      </dsp:txBody>
      <dsp:txXfrm>
        <a:off x="3286120" y="1764852"/>
        <a:ext cx="2786062" cy="2013395"/>
      </dsp:txXfrm>
    </dsp:sp>
    <dsp:sp modelId="{BF9FC33F-8632-41C2-99F5-7A8F65300C08}">
      <dsp:nvSpPr>
        <dsp:cNvPr id="0" name=""/>
        <dsp:cNvSpPr/>
      </dsp:nvSpPr>
      <dsp:spPr>
        <a:xfrm>
          <a:off x="6355080" y="287523"/>
          <a:ext cx="2786062" cy="11144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раствор</a:t>
          </a:r>
          <a:endParaRPr lang="ru-RU" sz="2800" kern="1200" dirty="0"/>
        </a:p>
      </dsp:txBody>
      <dsp:txXfrm>
        <a:off x="6355080" y="287523"/>
        <a:ext cx="2786062" cy="1114425"/>
      </dsp:txXfrm>
    </dsp:sp>
    <dsp:sp modelId="{3DD6964B-5961-499C-BADE-095C99C56B09}">
      <dsp:nvSpPr>
        <dsp:cNvPr id="0" name=""/>
        <dsp:cNvSpPr/>
      </dsp:nvSpPr>
      <dsp:spPr>
        <a:xfrm>
          <a:off x="6355080" y="1401948"/>
          <a:ext cx="2786062" cy="208877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известковая</a:t>
          </a:r>
          <a:r>
            <a:rPr lang="ru-RU" sz="2800" kern="1200" baseline="0" dirty="0" smtClean="0"/>
            <a:t> вода</a:t>
          </a:r>
          <a:endParaRPr lang="ru-RU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применение</a:t>
          </a:r>
          <a:endParaRPr lang="ru-RU" sz="2800" kern="1200" dirty="0"/>
        </a:p>
      </dsp:txBody>
      <dsp:txXfrm>
        <a:off x="6355080" y="1401948"/>
        <a:ext cx="2786062" cy="2088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61BD-9BD6-4427-A3E2-951B922BF8D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8288-F5C1-491B-AAC1-FD7B9962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61BD-9BD6-4427-A3E2-951B922BF8D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8288-F5C1-491B-AAC1-FD7B9962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61BD-9BD6-4427-A3E2-951B922BF8D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8288-F5C1-491B-AAC1-FD7B9962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61BD-9BD6-4427-A3E2-951B922BF8D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8288-F5C1-491B-AAC1-FD7B9962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61BD-9BD6-4427-A3E2-951B922BF8D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8288-F5C1-491B-AAC1-FD7B9962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61BD-9BD6-4427-A3E2-951B922BF8D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8288-F5C1-491B-AAC1-FD7B9962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61BD-9BD6-4427-A3E2-951B922BF8D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8288-F5C1-491B-AAC1-FD7B9962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61BD-9BD6-4427-A3E2-951B922BF8D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8288-F5C1-491B-AAC1-FD7B9962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61BD-9BD6-4427-A3E2-951B922BF8D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8288-F5C1-491B-AAC1-FD7B9962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61BD-9BD6-4427-A3E2-951B922BF8D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8288-F5C1-491B-AAC1-FD7B9962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61BD-9BD6-4427-A3E2-951B922BF8D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8288-F5C1-491B-AAC1-FD7B9962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B61BD-9BD6-4427-A3E2-951B922BF8D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88288-F5C1-491B-AAC1-FD7B9962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ok.ru/video/25827938607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Xa0bxgtMQpY" TargetMode="External"/><Relationship Id="rId2" Type="http://schemas.openxmlformats.org/officeDocument/2006/relationships/hyperlink" Target="https://youtu.be/nq3a27d-YMc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outu.be/e6n-IxLRQTI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ytxWaDeYFm0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s://youtu.be/1eTYaorvCBk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chemist4dist@mail.ru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02647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Тема урока:  </a:t>
            </a:r>
            <a:r>
              <a:rPr lang="ru-RU" sz="3200" b="1" dirty="0" err="1" smtClean="0">
                <a:solidFill>
                  <a:schemeClr val="tx1"/>
                </a:solidFill>
              </a:rPr>
              <a:t>Ве</a:t>
            </a:r>
            <a:r>
              <a:rPr lang="ru-RU" sz="3200" b="1" dirty="0" smtClean="0">
                <a:solidFill>
                  <a:schemeClr val="tx1"/>
                </a:solidFill>
              </a:rPr>
              <a:t>, </a:t>
            </a:r>
            <a:r>
              <a:rPr lang="en-US" sz="3200" b="1" dirty="0" smtClean="0">
                <a:solidFill>
                  <a:schemeClr val="tx1"/>
                </a:solidFill>
              </a:rPr>
              <a:t>Mg</a:t>
            </a:r>
            <a:r>
              <a:rPr lang="ru-RU" sz="3200" b="1" dirty="0" smtClean="0">
                <a:solidFill>
                  <a:schemeClr val="tx1"/>
                </a:solidFill>
              </a:rPr>
              <a:t> и ЩЗМ(</a:t>
            </a:r>
            <a:r>
              <a:rPr lang="ru-RU" sz="2800" b="1" dirty="0" err="1" smtClean="0">
                <a:solidFill>
                  <a:schemeClr val="tx1"/>
                </a:solidFill>
              </a:rPr>
              <a:t>щёлочно-земельные</a:t>
            </a:r>
            <a:r>
              <a:rPr lang="ru-RU" sz="2800" b="1" dirty="0" smtClean="0">
                <a:solidFill>
                  <a:schemeClr val="tx1"/>
                </a:solidFill>
              </a:rPr>
              <a:t> металлы)</a:t>
            </a:r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/>
              <a:t>Ме</a:t>
            </a:r>
            <a:r>
              <a:rPr lang="ru-RU" sz="2400" b="1" baseline="30000" dirty="0" smtClean="0"/>
              <a:t>0</a:t>
            </a:r>
            <a:r>
              <a:rPr lang="ru-RU" sz="2400" b="1" dirty="0" smtClean="0"/>
              <a:t>  - </a:t>
            </a:r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r>
              <a:rPr lang="ru-RU" sz="2400" b="1" dirty="0" smtClean="0"/>
              <a:t>ē            Ме</a:t>
            </a:r>
            <a:r>
              <a:rPr lang="ru-RU" sz="2400" b="1" baseline="30000" dirty="0" smtClean="0">
                <a:solidFill>
                  <a:srgbClr val="FF0000"/>
                </a:solidFill>
              </a:rPr>
              <a:t>+2</a:t>
            </a:r>
            <a:br>
              <a:rPr lang="ru-RU" sz="2400" b="1" baseline="30000" dirty="0" smtClean="0">
                <a:solidFill>
                  <a:srgbClr val="FF0000"/>
                </a:solidFill>
              </a:rPr>
            </a:br>
            <a:r>
              <a:rPr lang="ru-RU" sz="4000" b="1" baseline="30000" dirty="0" smtClean="0">
                <a:solidFill>
                  <a:srgbClr val="FF0000"/>
                </a:solidFill>
              </a:rPr>
              <a:t>Общая характеристика металлов</a:t>
            </a:r>
          </a:p>
          <a:p>
            <a:pPr algn="ctr"/>
            <a:endParaRPr lang="en-US" sz="2400" b="1" dirty="0" smtClean="0">
              <a:solidFill>
                <a:srgbClr val="FF0000"/>
              </a:solidFill>
            </a:endParaRPr>
          </a:p>
          <a:p>
            <a:pPr algn="ctr"/>
            <a:endParaRPr lang="en-US" sz="2800" b="1" dirty="0"/>
          </a:p>
          <a:p>
            <a:pPr algn="ctr"/>
            <a:endParaRPr lang="ru-RU" sz="2800" b="1" dirty="0" smtClean="0"/>
          </a:p>
          <a:p>
            <a:pPr algn="ctr"/>
            <a:r>
              <a:rPr lang="ru-RU" sz="2800" b="1" dirty="0" smtClean="0"/>
              <a:t> </a:t>
            </a:r>
            <a:endParaRPr lang="ru-RU" sz="28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571612"/>
          <a:ext cx="9143999" cy="4267200"/>
        </p:xfrm>
        <a:graphic>
          <a:graphicData uri="http://schemas.openxmlformats.org/drawingml/2006/table">
            <a:tbl>
              <a:tblPr firstRow="1" bandCol="1">
                <a:tableStyleId>{5C22544A-7EE6-4342-B048-85BDC9FD1C3A}</a:tableStyleId>
              </a:tblPr>
              <a:tblGrid>
                <a:gridCol w="1313490"/>
                <a:gridCol w="972494"/>
                <a:gridCol w="1928826"/>
                <a:gridCol w="2251667"/>
                <a:gridCol w="2677522"/>
              </a:tblGrid>
              <a:tr h="109632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II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lang="ru-RU" sz="2000" dirty="0" smtClean="0"/>
                        <a:t>группа,</a:t>
                      </a:r>
                      <a:br>
                        <a:rPr lang="ru-RU" sz="2000" dirty="0" smtClean="0"/>
                      </a:br>
                      <a:r>
                        <a:rPr lang="ru-RU" sz="2000" dirty="0" err="1" smtClean="0"/>
                        <a:t>главн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1800" dirty="0" smtClean="0"/>
                        <a:t>подгруппа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 </a:t>
                      </a:r>
                      <a:r>
                        <a:rPr lang="ru-RU" sz="2000" dirty="0" smtClean="0"/>
                        <a:t>атома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Металлические и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восстанови-</a:t>
                      </a:r>
                    </a:p>
                    <a:p>
                      <a:r>
                        <a:rPr lang="ru-RU" sz="2000" dirty="0" smtClean="0"/>
                        <a:t>тельные свойства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Характер</a:t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 оксида и </a:t>
                      </a:r>
                      <a:br>
                        <a:rPr lang="ru-RU" sz="2000" dirty="0" smtClean="0"/>
                      </a:br>
                      <a:r>
                        <a:rPr lang="ru-RU" sz="2000" dirty="0" err="1" smtClean="0"/>
                        <a:t>гидроксида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Условия хранения в лаборатории</a:t>
                      </a:r>
                      <a:endParaRPr lang="ru-RU" sz="2000" dirty="0"/>
                    </a:p>
                  </a:txBody>
                  <a:tcPr/>
                </a:tc>
              </a:tr>
              <a:tr h="450571"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Ве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амфотерный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57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</a:t>
                      </a:r>
                      <a:r>
                        <a:rPr lang="en-US" sz="2800" dirty="0" smtClean="0"/>
                        <a:t>g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Основный,</a:t>
                      </a:r>
                    </a:p>
                    <a:p>
                      <a:r>
                        <a:rPr lang="ru-RU" dirty="0" err="1" smtClean="0"/>
                        <a:t>н</a:t>
                      </a:r>
                      <a:r>
                        <a:rPr lang="ru-RU" dirty="0" smtClean="0"/>
                        <a:t>/растворим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сейф</a:t>
                      </a:r>
                      <a:endParaRPr lang="ru-RU" dirty="0"/>
                    </a:p>
                  </a:txBody>
                  <a:tcPr/>
                </a:tc>
              </a:tr>
              <a:tr h="450571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Основный,малорастворим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 слоем керосина/сейф</a:t>
                      </a:r>
                      <a:endParaRPr lang="ru-RU" dirty="0"/>
                    </a:p>
                  </a:txBody>
                  <a:tcPr/>
                </a:tc>
              </a:tr>
              <a:tr h="450571"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Sr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Основный растворим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 в школе</a:t>
                      </a:r>
                      <a:endParaRPr lang="ru-RU" dirty="0"/>
                    </a:p>
                  </a:txBody>
                  <a:tcPr/>
                </a:tc>
              </a:tr>
              <a:tr h="450571"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Ba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4429124" y="714356"/>
            <a:ext cx="64294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5429264"/>
            <a:ext cx="9144000" cy="18158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2 </a:t>
            </a:r>
            <a:r>
              <a:rPr lang="ru-RU" sz="2800" b="1" dirty="0" smtClean="0">
                <a:solidFill>
                  <a:srgbClr val="FF0000"/>
                </a:solidFill>
              </a:rPr>
              <a:t>Получение(</a:t>
            </a:r>
            <a:r>
              <a:rPr lang="ru-RU" sz="2800" b="1" dirty="0" err="1" smtClean="0">
                <a:solidFill>
                  <a:srgbClr val="FF0000"/>
                </a:solidFill>
              </a:rPr>
              <a:t>стр</a:t>
            </a:r>
            <a:r>
              <a:rPr lang="ru-RU" sz="2800" b="1" dirty="0" smtClean="0">
                <a:solidFill>
                  <a:srgbClr val="FF0000"/>
                </a:solidFill>
              </a:rPr>
              <a:t> 190</a:t>
            </a:r>
            <a:r>
              <a:rPr lang="ru-RU" sz="2800" b="1" dirty="0" smtClean="0">
                <a:solidFill>
                  <a:srgbClr val="FF0000"/>
                </a:solidFill>
              </a:rPr>
              <a:t>)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СаС</a:t>
            </a:r>
            <a:r>
              <a:rPr lang="en-US" sz="2800" b="1" dirty="0" smtClean="0">
                <a:solidFill>
                  <a:srgbClr val="FF0000"/>
                </a:solidFill>
              </a:rPr>
              <a:t>l</a:t>
            </a:r>
            <a:r>
              <a:rPr lang="en-US" sz="2000" b="1" dirty="0" smtClean="0">
                <a:solidFill>
                  <a:srgbClr val="FF0000"/>
                </a:solidFill>
              </a:rPr>
              <a:t>2</a:t>
            </a:r>
            <a:r>
              <a:rPr lang="ru-RU" sz="2000" b="1" dirty="0" smtClean="0">
                <a:solidFill>
                  <a:srgbClr val="FF0000"/>
                </a:solidFill>
              </a:rPr>
              <a:t>  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3 </a:t>
            </a:r>
            <a:r>
              <a:rPr lang="ru-RU" sz="2800" b="1" dirty="0" smtClean="0">
                <a:solidFill>
                  <a:srgbClr val="FF0000"/>
                </a:solidFill>
              </a:rPr>
              <a:t>Биологическая роль </a:t>
            </a:r>
            <a:r>
              <a:rPr lang="ru-RU" sz="2800" b="1" dirty="0" err="1" smtClean="0">
                <a:solidFill>
                  <a:srgbClr val="FF0000"/>
                </a:solidFill>
              </a:rPr>
              <a:t>Са</a:t>
            </a:r>
            <a:r>
              <a:rPr lang="ru-RU" sz="2800" b="1" dirty="0" smtClean="0">
                <a:solidFill>
                  <a:srgbClr val="FF0000"/>
                </a:solidFill>
              </a:rPr>
              <a:t> и М</a:t>
            </a:r>
            <a:r>
              <a:rPr lang="en-US" sz="2800" b="1" dirty="0" smtClean="0">
                <a:solidFill>
                  <a:srgbClr val="FF0000"/>
                </a:solidFill>
              </a:rPr>
              <a:t>g</a:t>
            </a:r>
            <a:r>
              <a:rPr lang="ru-RU" sz="2800" b="1" dirty="0" smtClean="0">
                <a:solidFill>
                  <a:srgbClr val="FF0000"/>
                </a:solidFill>
              </a:rPr>
              <a:t>, </a:t>
            </a:r>
            <a:r>
              <a:rPr lang="ru-RU" sz="2800" b="1" dirty="0" smtClean="0">
                <a:solidFill>
                  <a:srgbClr val="FF0000"/>
                </a:solidFill>
              </a:rPr>
              <a:t>применение(</a:t>
            </a:r>
            <a:r>
              <a:rPr lang="ru-RU" sz="2800" b="1" dirty="0" err="1" smtClean="0">
                <a:solidFill>
                  <a:srgbClr val="FF0000"/>
                </a:solidFill>
              </a:rPr>
              <a:t>стр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191-92)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2800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355976" y="5661248"/>
            <a:ext cx="500066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691680" y="3068960"/>
            <a:ext cx="0" cy="223224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203848" y="2996952"/>
            <a:ext cx="0" cy="223224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283968" y="2996952"/>
            <a:ext cx="2016224" cy="2304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588224" y="3501008"/>
            <a:ext cx="1584176" cy="17281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9"/>
            <a:ext cx="9144000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Нахождение  в природе</a:t>
            </a:r>
          </a:p>
          <a:p>
            <a:pPr algn="ctr"/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928670"/>
          <a:ext cx="9144000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578647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На земле живут 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три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брата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 Из семейства Карбонатов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Старший брат – красавец</a:t>
                      </a:r>
                      <a:br>
                        <a:rPr lang="ru-RU" sz="28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…  мрамор</a:t>
                      </a:r>
                      <a:endParaRPr lang="ru-RU" sz="28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Славен именем </a:t>
                      </a:r>
                      <a:r>
                        <a:rPr lang="ru-RU" sz="2800" dirty="0" err="1" smtClean="0">
                          <a:solidFill>
                            <a:schemeClr val="tx1"/>
                          </a:solidFill>
                        </a:rPr>
                        <a:t>Каррары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Превосходный Зодчий – </a:t>
                      </a:r>
                      <a:br>
                        <a:rPr lang="ru-RU" sz="28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Он строил Рим и Парфенон.</a:t>
                      </a:r>
                    </a:p>
                    <a:p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Всем </a:t>
                      </a:r>
                      <a:r>
                        <a:rPr lang="ru-RU" sz="2800" dirty="0" err="1" smtClean="0">
                          <a:solidFill>
                            <a:schemeClr val="tx1"/>
                          </a:solidFill>
                        </a:rPr>
                        <a:t>известен</a:t>
                      </a:r>
                      <a:r>
                        <a:rPr lang="ru-RU" sz="2800" b="1" dirty="0" err="1" smtClean="0">
                          <a:solidFill>
                            <a:srgbClr val="FF0000"/>
                          </a:solidFill>
                        </a:rPr>
                        <a:t>...известняк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Потому и назван так.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Знаменит своим трудом, 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Возводя за домом дом.</a:t>
                      </a:r>
                    </a:p>
                    <a:p>
                      <a:endParaRPr lang="ru-RU" sz="28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И способен, и умел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Младший мягкий братец</a:t>
                      </a:r>
                      <a:r>
                        <a:rPr lang="ru-RU" sz="2800" dirty="0" smtClean="0"/>
                        <a:t/>
                      </a:r>
                      <a:br>
                        <a:rPr lang="ru-RU" sz="2800" dirty="0" smtClean="0"/>
                      </a:br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…!</a:t>
                      </a:r>
                      <a:endParaRPr lang="ru-RU" sz="28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Как рисует, посмотри,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Этот  </a:t>
                      </a:r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CaCO</a:t>
                      </a:r>
                      <a:r>
                        <a:rPr lang="ru-RU" sz="280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endParaRPr lang="ru-RU" sz="28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Кто сдает </a:t>
                      </a:r>
                      <a:r>
                        <a:rPr lang="ru-RU" sz="2800" dirty="0" err="1" smtClean="0">
                          <a:solidFill>
                            <a:srgbClr val="FF0000"/>
                          </a:solidFill>
                        </a:rPr>
                        <a:t>экз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(особенно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для11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2400" baseline="0" dirty="0" err="1" smtClean="0">
                          <a:solidFill>
                            <a:srgbClr val="FF0000"/>
                          </a:solidFill>
                        </a:rPr>
                        <a:t>кл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)-выучить формулы</a:t>
                      </a:r>
                      <a:endParaRPr lang="ru-RU" sz="28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Доломит</a:t>
                      </a:r>
                      <a:r>
                        <a:rPr lang="ru-RU" sz="2800" baseline="0" dirty="0" smtClean="0">
                          <a:solidFill>
                            <a:schemeClr val="lt1"/>
                          </a:solidFill>
                        </a:rPr>
                        <a:t>    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Магнезит</a:t>
                      </a:r>
                      <a:endParaRPr lang="ru-RU" sz="28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Гипс</a:t>
                      </a:r>
                      <a:br>
                        <a:rPr lang="ru-RU" sz="3600" dirty="0" smtClean="0">
                          <a:solidFill>
                            <a:srgbClr val="FF0000"/>
                          </a:solidFill>
                        </a:rPr>
                      </a:br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Горькая английская соль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67544" y="2276872"/>
            <a:ext cx="1440160" cy="4320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4437112"/>
            <a:ext cx="1656184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http://im4-tub-ru.yandex.net/i?id=146498437-3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4412703" cy="3714776"/>
          </a:xfrm>
          <a:prstGeom prst="rect">
            <a:avLst/>
          </a:prstGeom>
          <a:noFill/>
        </p:spPr>
      </p:pic>
      <p:pic>
        <p:nvPicPr>
          <p:cNvPr id="6158" name="Picture 14" descr="http://1.bp.blogspot.com/_8OXd9Wk5mrE/TMZcVQ85wUI/AAAAAAAAAhw/RAWP-DgjcxE/s1600/Dav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428604"/>
            <a:ext cx="4429155" cy="4714908"/>
          </a:xfrm>
          <a:prstGeom prst="rect">
            <a:avLst/>
          </a:prstGeom>
          <a:noFill/>
        </p:spPr>
      </p:pic>
      <p:pic>
        <p:nvPicPr>
          <p:cNvPr id="6160" name="Picture 16" descr="http://upload.wikimedia.org/wikipedia/commons/7/71/Michelangelo%27s_David_-_63_grijswaarde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4071942"/>
            <a:ext cx="2286004" cy="278605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286380" y="5357826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Давид. </a:t>
            </a:r>
            <a:r>
              <a:rPr lang="ru-RU" sz="2400" dirty="0" err="1" smtClean="0"/>
              <a:t>Микеланжело</a:t>
            </a:r>
            <a:r>
              <a:rPr lang="ru-RU" sz="2400" dirty="0" smtClean="0"/>
              <a:t>                    1501-1504гг</a:t>
            </a:r>
          </a:p>
          <a:p>
            <a:pPr algn="ctr"/>
            <a:r>
              <a:rPr lang="ru-RU" sz="2400" dirty="0" smtClean="0"/>
              <a:t>Высота 5,17 м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5720" y="4500570"/>
            <a:ext cx="22145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 1910 году заменена копией,</a:t>
            </a:r>
            <a:br>
              <a:rPr lang="ru-RU" sz="2000" b="1" dirty="0" smtClean="0"/>
            </a:br>
            <a:r>
              <a:rPr lang="ru-RU" sz="2000" b="1" dirty="0" smtClean="0"/>
              <a:t> а оригинал в 1873 году перенесен в Академию изящных искусств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1"/>
            <a:ext cx="9720064" cy="11387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Мрамор </a:t>
            </a:r>
            <a:r>
              <a:rPr lang="ru-RU" sz="2800" dirty="0" err="1" smtClean="0"/>
              <a:t>Карарры</a:t>
            </a:r>
            <a:r>
              <a:rPr lang="ru-RU" sz="2800" dirty="0" smtClean="0"/>
              <a:t> </a:t>
            </a:r>
            <a:r>
              <a:rPr lang="en-US" dirty="0" smtClean="0">
                <a:hlinkClick r:id="rId5"/>
              </a:rPr>
              <a:t>https</a:t>
            </a:r>
            <a:r>
              <a:rPr lang="en-US" dirty="0" smtClean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ok.ru/video/25827938607</a:t>
            </a:r>
            <a:endParaRPr lang="ru-RU" dirty="0" smtClean="0"/>
          </a:p>
          <a:p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9144000" cy="89768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</a:t>
            </a:r>
            <a:r>
              <a:rPr lang="ru-RU" sz="3600" b="1" dirty="0" smtClean="0">
                <a:solidFill>
                  <a:srgbClr val="FF0000"/>
                </a:solidFill>
              </a:rPr>
              <a:t>Химические свойства   М</a:t>
            </a:r>
            <a:r>
              <a:rPr lang="en-US" sz="3600" b="1" dirty="0" smtClean="0">
                <a:solidFill>
                  <a:srgbClr val="FF0000"/>
                </a:solidFill>
              </a:rPr>
              <a:t>g</a:t>
            </a:r>
            <a:r>
              <a:rPr lang="ru-RU" sz="3600" b="1" dirty="0" smtClean="0">
                <a:solidFill>
                  <a:srgbClr val="FF0000"/>
                </a:solidFill>
              </a:rPr>
              <a:t>     и    </a:t>
            </a:r>
            <a:r>
              <a:rPr lang="ru-RU" sz="3600" b="1" dirty="0" err="1" smtClean="0">
                <a:solidFill>
                  <a:srgbClr val="FF0000"/>
                </a:solidFill>
              </a:rPr>
              <a:t>Са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2800" b="1" dirty="0" smtClean="0"/>
          </a:p>
          <a:p>
            <a:pPr marL="514350" indent="-514350">
              <a:buAutoNum type="arabicPeriod"/>
            </a:pPr>
            <a:r>
              <a:rPr lang="ru-RU" sz="2800" b="1" dirty="0" smtClean="0"/>
              <a:t>Общее:     Ме</a:t>
            </a:r>
            <a:r>
              <a:rPr lang="ru-RU" sz="2800" b="1" baseline="30000" dirty="0" smtClean="0"/>
              <a:t>0</a:t>
            </a:r>
            <a:r>
              <a:rPr lang="ru-RU" sz="2800" b="1" dirty="0" smtClean="0"/>
              <a:t>  - 2ē            Ме</a:t>
            </a:r>
            <a:r>
              <a:rPr lang="ru-RU" sz="2800" b="1" baseline="30000" dirty="0" smtClean="0"/>
              <a:t>+2</a:t>
            </a:r>
          </a:p>
          <a:p>
            <a:endParaRPr lang="ru-RU" sz="4400" b="1" baseline="30000" dirty="0" smtClean="0">
              <a:solidFill>
                <a:srgbClr val="FF0000"/>
              </a:solidFill>
            </a:endParaRPr>
          </a:p>
          <a:p>
            <a:r>
              <a:rPr lang="ru-RU" sz="4400" b="1" baseline="30000" dirty="0" smtClean="0">
                <a:solidFill>
                  <a:srgbClr val="FF0000"/>
                </a:solidFill>
              </a:rPr>
              <a:t>Д</a:t>
            </a:r>
            <a:r>
              <a:rPr lang="en-US" sz="4400" b="1" baseline="30000" dirty="0" smtClean="0">
                <a:solidFill>
                  <a:srgbClr val="FF0000"/>
                </a:solidFill>
              </a:rPr>
              <a:t>/</a:t>
            </a:r>
            <a:r>
              <a:rPr lang="ru-RU" sz="4400" b="1" baseline="30000" dirty="0" smtClean="0">
                <a:solidFill>
                  <a:srgbClr val="FF0000"/>
                </a:solidFill>
              </a:rPr>
              <a:t>зад: </a:t>
            </a:r>
            <a:r>
              <a:rPr lang="ru-RU" sz="4400" b="1" baseline="30000" dirty="0" smtClean="0"/>
              <a:t>Составить уравнения реакций с неметаллами</a:t>
            </a:r>
            <a:br>
              <a:rPr lang="ru-RU" sz="4400" b="1" baseline="30000" dirty="0" smtClean="0"/>
            </a:br>
            <a:r>
              <a:rPr lang="en-US" sz="4400" b="1" baseline="30000" dirty="0" smtClean="0"/>
              <a:t> (</a:t>
            </a:r>
            <a:r>
              <a:rPr lang="ru-RU" sz="4400" b="1" baseline="30000" dirty="0" smtClean="0">
                <a:solidFill>
                  <a:srgbClr val="FF0000"/>
                </a:solidFill>
              </a:rPr>
              <a:t>карбиды!</a:t>
            </a:r>
            <a:r>
              <a:rPr lang="en-US" sz="4400" b="1" baseline="30000" dirty="0" smtClean="0"/>
              <a:t>)</a:t>
            </a:r>
            <a:r>
              <a:rPr lang="ru-RU" sz="4400" b="1" baseline="30000" dirty="0" smtClean="0"/>
              <a:t>(стр. 190) </a:t>
            </a:r>
            <a:r>
              <a:rPr lang="en-US" sz="4000" b="1" baseline="30000" dirty="0" smtClean="0"/>
              <a:t/>
            </a:r>
            <a:br>
              <a:rPr lang="en-US" sz="4000" b="1" baseline="30000" dirty="0" smtClean="0"/>
            </a:br>
            <a:r>
              <a:rPr lang="ru-RU" sz="4000" b="1" baseline="30000" dirty="0" smtClean="0"/>
              <a:t>    </a:t>
            </a:r>
          </a:p>
          <a:p>
            <a:r>
              <a:rPr lang="ru-RU" sz="4400" b="1" baseline="30000" dirty="0" smtClean="0"/>
              <a:t>2. Сравнить отношение </a:t>
            </a:r>
            <a:r>
              <a:rPr lang="ru-RU" sz="4400" b="1" baseline="30000" dirty="0" err="1" smtClean="0">
                <a:solidFill>
                  <a:srgbClr val="FF0000"/>
                </a:solidFill>
              </a:rPr>
              <a:t>Са</a:t>
            </a:r>
            <a:r>
              <a:rPr lang="ru-RU" sz="4400" b="1" baseline="30000" dirty="0" smtClean="0">
                <a:solidFill>
                  <a:srgbClr val="FF0000"/>
                </a:solidFill>
              </a:rPr>
              <a:t> и </a:t>
            </a:r>
            <a:r>
              <a:rPr lang="en-US" sz="4400" b="1" baseline="30000" dirty="0" smtClean="0">
                <a:solidFill>
                  <a:srgbClr val="FF0000"/>
                </a:solidFill>
              </a:rPr>
              <a:t>Mg </a:t>
            </a:r>
            <a:r>
              <a:rPr lang="ru-RU" sz="4400" b="1" baseline="30000" dirty="0" smtClean="0"/>
              <a:t>к </a:t>
            </a:r>
            <a:br>
              <a:rPr lang="ru-RU" sz="4400" b="1" baseline="30000" dirty="0" smtClean="0"/>
            </a:br>
            <a:r>
              <a:rPr lang="ru-RU" sz="4000" b="1" baseline="30000" dirty="0" smtClean="0"/>
              <a:t>1)воде(2 уравнения)       </a:t>
            </a:r>
            <a:r>
              <a:rPr lang="en-US" dirty="0" smtClean="0">
                <a:hlinkClick r:id="rId2" tooltip="Поделиться ссылкой"/>
              </a:rPr>
              <a:t>https://youtu.be/nq3a27d-YMc</a:t>
            </a:r>
            <a:r>
              <a:rPr lang="ru-RU" sz="4400" b="1" baseline="30000" dirty="0" smtClean="0"/>
              <a:t/>
            </a:r>
            <a:br>
              <a:rPr lang="ru-RU" sz="4400" b="1" baseline="30000" dirty="0" smtClean="0"/>
            </a:br>
            <a:r>
              <a:rPr lang="ru-RU" sz="4400" b="1" baseline="30000" dirty="0" smtClean="0"/>
              <a:t>2)</a:t>
            </a:r>
            <a:r>
              <a:rPr lang="ru-RU" sz="4400" b="1" baseline="30000" dirty="0" err="1" smtClean="0"/>
              <a:t>р-рам</a:t>
            </a:r>
            <a:r>
              <a:rPr lang="ru-RU" sz="4400" b="1" baseline="30000" dirty="0" smtClean="0"/>
              <a:t> солей (1уравнение)  и      3) </a:t>
            </a:r>
            <a:r>
              <a:rPr lang="ru-RU" sz="4400" b="1" baseline="30000" dirty="0" err="1" smtClean="0"/>
              <a:t>р-рам</a:t>
            </a:r>
            <a:r>
              <a:rPr lang="ru-RU" sz="4400" b="1" baseline="30000" dirty="0" smtClean="0"/>
              <a:t>    кислот  </a:t>
            </a:r>
            <a:br>
              <a:rPr lang="ru-RU" sz="4400" b="1" baseline="30000" dirty="0" smtClean="0"/>
            </a:br>
            <a:endParaRPr lang="ru-RU" sz="4400" b="1" baseline="30000" dirty="0" smtClean="0">
              <a:solidFill>
                <a:srgbClr val="FF0000"/>
              </a:solidFill>
            </a:endParaRPr>
          </a:p>
          <a:p>
            <a:r>
              <a:rPr lang="ru-RU" sz="4400" b="1" baseline="30000" dirty="0" smtClean="0"/>
              <a:t>3. Особенности свойств М</a:t>
            </a:r>
            <a:r>
              <a:rPr lang="en-US" sz="4400" b="1" baseline="30000" dirty="0" smtClean="0"/>
              <a:t>g</a:t>
            </a:r>
            <a:r>
              <a:rPr lang="ru-RU" sz="4400" b="1" baseline="30000" dirty="0" smtClean="0"/>
              <a:t>    (2 уравнения)</a:t>
            </a:r>
          </a:p>
          <a:p>
            <a:r>
              <a:rPr lang="ru-RU" sz="4400" b="1" baseline="30000" dirty="0" smtClean="0">
                <a:solidFill>
                  <a:srgbClr val="FF0000"/>
                </a:solidFill>
              </a:rPr>
              <a:t>стр.191!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Экзамен!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>
                <a:hlinkClick r:id="rId3"/>
              </a:rPr>
              <a:t>https://youtu.be/Xa0bxgtMQpY</a:t>
            </a:r>
            <a:endParaRPr lang="ru-RU" sz="4400" dirty="0" smtClean="0"/>
          </a:p>
          <a:p>
            <a:r>
              <a:rPr lang="en-US" sz="3200" dirty="0" smtClean="0">
                <a:hlinkClick r:id="rId4" tooltip="Поделиться ссылкой"/>
              </a:rPr>
              <a:t>https://youtu.be/e6n-IxLRQTI</a:t>
            </a:r>
            <a:endParaRPr lang="ru-RU" sz="3200" dirty="0" smtClean="0"/>
          </a:p>
          <a:p>
            <a:endParaRPr lang="ru-RU" sz="4400" b="1" baseline="30000" dirty="0" smtClean="0"/>
          </a:p>
          <a:p>
            <a:endParaRPr lang="ru-RU" sz="4400" b="1" baseline="30000" dirty="0" smtClean="0"/>
          </a:p>
          <a:p>
            <a:endParaRPr lang="en-US" sz="24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635896" y="1340768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127488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Соединения М</a:t>
            </a:r>
            <a:r>
              <a:rPr lang="en-US" sz="3600" b="1" dirty="0" smtClean="0">
                <a:solidFill>
                  <a:srgbClr val="FF0000"/>
                </a:solidFill>
              </a:rPr>
              <a:t>g</a:t>
            </a:r>
            <a:r>
              <a:rPr lang="ru-RU" sz="3600" b="1" dirty="0" smtClean="0">
                <a:solidFill>
                  <a:srgbClr val="FF0000"/>
                </a:solidFill>
              </a:rPr>
              <a:t> и </a:t>
            </a:r>
            <a:r>
              <a:rPr lang="ru-RU" sz="3600" b="1" dirty="0" err="1" smtClean="0">
                <a:solidFill>
                  <a:srgbClr val="FF0000"/>
                </a:solidFill>
              </a:rPr>
              <a:t>Са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/>
          </a:p>
          <a:p>
            <a:pPr marL="514350" indent="-514350">
              <a:buAutoNum type="arabicPeriod"/>
            </a:pPr>
            <a:r>
              <a:rPr lang="ru-RU" sz="3200" b="1" dirty="0" smtClean="0"/>
              <a:t>Получение оксидов М</a:t>
            </a:r>
            <a:r>
              <a:rPr lang="en-US" sz="3200" b="1" dirty="0" smtClean="0"/>
              <a:t>g</a:t>
            </a:r>
            <a:r>
              <a:rPr lang="ru-RU" sz="3200" b="1" dirty="0" smtClean="0"/>
              <a:t> и </a:t>
            </a:r>
            <a:r>
              <a:rPr lang="ru-RU" sz="3200" b="1" dirty="0" err="1" smtClean="0"/>
              <a:t>Са</a:t>
            </a:r>
            <a:r>
              <a:rPr lang="ru-RU" sz="3200" b="1" dirty="0" smtClean="0"/>
              <a:t>, </a:t>
            </a:r>
            <a:br>
              <a:rPr lang="ru-RU" sz="3200" b="1" dirty="0" smtClean="0"/>
            </a:br>
            <a:r>
              <a:rPr lang="ru-RU" sz="3200" b="1" dirty="0" smtClean="0"/>
              <a:t>их </a:t>
            </a:r>
            <a:r>
              <a:rPr lang="ru-RU" sz="3200" b="1" i="1" dirty="0" smtClean="0">
                <a:solidFill>
                  <a:srgbClr val="FF0000"/>
                </a:solidFill>
              </a:rPr>
              <a:t>тривиальные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/>
              <a:t>названия  (2 уравнения)</a:t>
            </a:r>
          </a:p>
          <a:p>
            <a:pPr marL="514350" indent="-514350"/>
            <a:r>
              <a:rPr lang="ru-RU" sz="4000" b="1" baseline="30000" dirty="0" smtClean="0">
                <a:solidFill>
                  <a:srgbClr val="FF0000"/>
                </a:solidFill>
              </a:rPr>
              <a:t>       стр.191</a:t>
            </a:r>
          </a:p>
          <a:p>
            <a:pPr marL="514350" indent="-514350"/>
            <a:r>
              <a:rPr lang="ru-RU" sz="4000" b="1" baseline="30000" dirty="0" smtClean="0">
                <a:solidFill>
                  <a:srgbClr val="FF0000"/>
                </a:solidFill>
              </a:rPr>
              <a:t> </a:t>
            </a:r>
            <a:endParaRPr lang="ru-RU" sz="4000" b="1" dirty="0" smtClean="0"/>
          </a:p>
          <a:p>
            <a:pPr marL="514350" indent="-514350"/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i="1" dirty="0" smtClean="0">
              <a:solidFill>
                <a:srgbClr val="FF0000"/>
              </a:solidFill>
            </a:endParaRPr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971600" y="3501008"/>
            <a:ext cx="77048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tooltip="Поделиться ссылкой"/>
              </a:rPr>
              <a:t>https://</a:t>
            </a:r>
            <a:r>
              <a:rPr lang="en-US" dirty="0" smtClean="0">
                <a:hlinkClick r:id="rId2" tooltip="Поделиться ссылкой"/>
              </a:rPr>
              <a:t>youtu.be/ytxWaDeYFm0</a:t>
            </a:r>
            <a:r>
              <a:rPr lang="ru-RU" dirty="0" smtClean="0"/>
              <a:t>   к рис.54</a:t>
            </a:r>
          </a:p>
          <a:p>
            <a:endParaRPr lang="ru-RU" dirty="0" smtClean="0"/>
          </a:p>
          <a:p>
            <a:r>
              <a:rPr lang="ru-RU" sz="3200" b="1" dirty="0" smtClean="0"/>
              <a:t>Запишите уравнение реакции гашения извести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26776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                              </a:t>
            </a:r>
          </a:p>
          <a:p>
            <a:endParaRPr lang="ru-RU" sz="2800" dirty="0">
              <a:solidFill>
                <a:srgbClr val="FF0000"/>
              </a:solidFill>
            </a:endParaRP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endParaRPr lang="ru-RU" sz="2800" dirty="0">
              <a:solidFill>
                <a:srgbClr val="FF0000"/>
              </a:solidFill>
            </a:endParaRP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0" y="1643050"/>
          <a:ext cx="9144000" cy="3778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rot="10800000" flipV="1">
            <a:off x="1571604" y="1500174"/>
            <a:ext cx="1428760" cy="2857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929322" y="1500174"/>
            <a:ext cx="1357322" cy="5000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4144166" y="1999446"/>
            <a:ext cx="571504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28926" y="1214422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Гашеная известь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285728"/>
            <a:ext cx="892971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2. Три вида </a:t>
            </a:r>
            <a:r>
              <a:rPr lang="ru-RU" sz="2800" b="1" i="1" dirty="0" smtClean="0">
                <a:solidFill>
                  <a:srgbClr val="FF0000"/>
                </a:solidFill>
              </a:rPr>
              <a:t>гашёной извести, </a:t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dirty="0" smtClean="0"/>
              <a:t>их </a:t>
            </a:r>
            <a:r>
              <a:rPr lang="ru-RU" sz="2800" b="1" i="1" dirty="0" smtClean="0">
                <a:solidFill>
                  <a:srgbClr val="FF0000"/>
                </a:solidFill>
              </a:rPr>
              <a:t>тривиальные</a:t>
            </a:r>
            <a:r>
              <a:rPr lang="ru-RU" sz="2800" b="1" dirty="0" smtClean="0"/>
              <a:t> названия, применение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5000636"/>
            <a:ext cx="9144000" cy="26776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3. Применение </a:t>
            </a:r>
            <a:r>
              <a:rPr lang="ru-RU" sz="2800" b="1" i="1" dirty="0" smtClean="0">
                <a:solidFill>
                  <a:srgbClr val="FF0000"/>
                </a:solidFill>
              </a:rPr>
              <a:t>гипса, алебастра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4. Что такое «мертвый гипс»?</a:t>
            </a:r>
          </a:p>
          <a:p>
            <a:r>
              <a:rPr lang="en-US" sz="2800" dirty="0" smtClean="0">
                <a:hlinkClick r:id="rId7"/>
              </a:rPr>
              <a:t>https://youtu.be/1eTYaorvCBk</a:t>
            </a:r>
            <a:endParaRPr lang="ru-RU" sz="2800" dirty="0" smtClean="0"/>
          </a:p>
          <a:p>
            <a:r>
              <a:rPr lang="ru-RU" sz="2800" dirty="0" smtClean="0"/>
              <a:t>Получение негашеной и гашеной извести, применение</a:t>
            </a:r>
            <a:endParaRPr lang="ru-RU" sz="2800" b="1" i="1" dirty="0" smtClean="0">
              <a:solidFill>
                <a:srgbClr val="FF0000"/>
              </a:solidFill>
            </a:endParaRPr>
          </a:p>
          <a:p>
            <a:endParaRPr lang="ru-RU" sz="2800" b="1" i="1" dirty="0" smtClean="0">
              <a:solidFill>
                <a:srgbClr val="FF0000"/>
              </a:solidFill>
            </a:endParaRPr>
          </a:p>
          <a:p>
            <a:endParaRPr lang="ru-RU" sz="2800" b="1" i="1" dirty="0" smtClean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596" y="3000372"/>
            <a:ext cx="228601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429256" y="40719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286116" y="3429000"/>
            <a:ext cx="250033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786578" y="3214686"/>
            <a:ext cx="214314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9"/>
            <a:ext cx="91440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Соединения М</a:t>
            </a:r>
            <a:r>
              <a:rPr lang="en-US" sz="3600" b="1" dirty="0" smtClean="0">
                <a:solidFill>
                  <a:srgbClr val="FF0000"/>
                </a:solidFill>
              </a:rPr>
              <a:t>g</a:t>
            </a:r>
            <a:r>
              <a:rPr lang="ru-RU" sz="3600" b="1" dirty="0" smtClean="0">
                <a:solidFill>
                  <a:srgbClr val="FF0000"/>
                </a:solidFill>
              </a:rPr>
              <a:t> и </a:t>
            </a:r>
            <a:r>
              <a:rPr lang="ru-RU" sz="3600" b="1" dirty="0" err="1" smtClean="0">
                <a:solidFill>
                  <a:srgbClr val="FF0000"/>
                </a:solidFill>
              </a:rPr>
              <a:t>Са</a:t>
            </a:r>
            <a:endParaRPr lang="ru-RU" sz="3600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928670"/>
          <a:ext cx="9144000" cy="571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7752"/>
                <a:gridCol w="4286248"/>
              </a:tblGrid>
              <a:tr h="5715040">
                <a:tc>
                  <a:txBody>
                    <a:bodyPr/>
                    <a:lstStyle/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Любят братья порезвиться, 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жаркой печке прокалиться.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СаО</a:t>
                      </a:r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 … </a:t>
                      </a:r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</a:t>
                      </a: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образуются     тогда</a:t>
                      </a:r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          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Это углекислый газ.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Каждый с ним знаком из</a:t>
                      </a:r>
                      <a:r>
                        <a:rPr lang="ru-RU" sz="2800" b="1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вас-выдыхаем</a:t>
                      </a:r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мы его.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Ну а это </a:t>
                      </a:r>
                      <a:r>
                        <a:rPr lang="ru-RU" sz="2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Жарко обожжённая</a:t>
                      </a:r>
                      <a:r>
                        <a:rPr lang="ru-RU" sz="2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ru-RU" sz="2800" b="1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ИЗВЕСТЬ </a:t>
                      </a:r>
                      <a:r>
                        <a:rPr lang="ru-RU" sz="2800" b="1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НЕГАШЕНАЯ.</a:t>
                      </a:r>
                    </a:p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8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Добавляем к ней воды,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Тщательно мешая,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Чтобы не было беды,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Руки защищаем.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Круто замешённая </a:t>
                      </a:r>
                      <a:r>
                        <a:rPr lang="ru-RU" sz="2800" b="1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ИЗВЕСТЬ , но ГАШЕНАЯ!-</a:t>
                      </a:r>
                    </a:p>
                    <a:p>
                      <a:endParaRPr lang="ru-RU" sz="2800" b="1" i="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Известковым молоком </a:t>
                      </a:r>
                    </a:p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Стены белятся легко.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Светлый дом повеселел, 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Превратив </a:t>
                      </a:r>
                      <a:r>
                        <a:rPr lang="ru-RU" sz="2800" b="1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извёстк</a:t>
                      </a:r>
                      <a:r>
                        <a:rPr lang="ru-RU" sz="2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у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мел. 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а(ОН)</a:t>
                      </a: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+ СО</a:t>
                      </a: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=СаСО</a:t>
                      </a: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+Н</a:t>
                      </a: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</a:t>
                      </a:r>
                      <a:endParaRPr lang="ru-RU" sz="2400" b="1" i="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flipV="1">
            <a:off x="1547664" y="2204864"/>
            <a:ext cx="73596" cy="100811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539552" y="2204864"/>
            <a:ext cx="936104" cy="23762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4282" y="5357826"/>
            <a:ext cx="3857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 smtClean="0"/>
              <a:t>СаСО</a:t>
            </a:r>
            <a:r>
              <a:rPr lang="ru-RU" b="1" dirty="0" smtClean="0"/>
              <a:t>3 </a:t>
            </a:r>
            <a:r>
              <a:rPr lang="ru-RU" b="1" dirty="0" smtClean="0"/>
              <a:t>=  </a:t>
            </a:r>
            <a:r>
              <a:rPr lang="ru-RU" sz="2800" b="1" dirty="0" err="1" smtClean="0"/>
              <a:t>СаО</a:t>
            </a:r>
            <a:r>
              <a:rPr lang="ru-RU" b="1" dirty="0" smtClean="0"/>
              <a:t> + </a:t>
            </a:r>
            <a:r>
              <a:rPr lang="ru-RU" sz="2800" b="1" dirty="0" smtClean="0"/>
              <a:t>СО</a:t>
            </a:r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5661248"/>
            <a:ext cx="3491880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000628" y="3500438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СаО</a:t>
            </a:r>
            <a:r>
              <a:rPr lang="ru-RU" sz="2400" b="1" dirty="0" smtClean="0"/>
              <a:t> + Н</a:t>
            </a:r>
            <a:r>
              <a:rPr lang="ru-RU" sz="2000" b="1" dirty="0" smtClean="0"/>
              <a:t>2</a:t>
            </a:r>
            <a:r>
              <a:rPr lang="ru-RU" sz="2400" b="1" dirty="0" smtClean="0"/>
              <a:t>О = </a:t>
            </a:r>
            <a:r>
              <a:rPr lang="ru-RU" sz="2400" b="1" dirty="0" err="1" smtClean="0"/>
              <a:t>Са</a:t>
            </a:r>
            <a:r>
              <a:rPr lang="ru-RU" sz="2400" b="1" dirty="0" smtClean="0"/>
              <a:t>(ОН)</a:t>
            </a:r>
            <a:r>
              <a:rPr lang="ru-RU" sz="2000" b="1" dirty="0" smtClean="0"/>
              <a:t>2</a:t>
            </a:r>
            <a:r>
              <a:rPr lang="ru-RU" sz="2400" b="1" dirty="0" smtClean="0"/>
              <a:t> +</a:t>
            </a:r>
            <a:r>
              <a:rPr lang="en-US" sz="2400" b="1" dirty="0" smtClean="0"/>
              <a:t> Q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00628" y="3571876"/>
            <a:ext cx="364333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00628" y="5643578"/>
            <a:ext cx="364333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5536" y="1844824"/>
            <a:ext cx="648072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763688" y="1916832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13569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endParaRPr lang="ru-RU" sz="2800" b="1" dirty="0" smtClean="0"/>
          </a:p>
          <a:p>
            <a:pPr marL="514350" indent="-514350"/>
            <a:r>
              <a:rPr lang="ru-RU" sz="4400" b="1" dirty="0" smtClean="0"/>
              <a:t>     </a:t>
            </a:r>
            <a:r>
              <a:rPr lang="ru-RU" sz="4400" b="1" dirty="0" smtClean="0"/>
              <a:t>Выучить тривиальные названия, для экзамена- обязательно!</a:t>
            </a:r>
          </a:p>
          <a:p>
            <a:pPr marL="514350" indent="-514350"/>
            <a:r>
              <a:rPr lang="ru-RU" sz="3600" b="1" dirty="0" smtClean="0"/>
              <a:t>           </a:t>
            </a:r>
            <a:r>
              <a:rPr lang="en-US" sz="3600" b="1" dirty="0" smtClean="0"/>
              <a:t>  </a:t>
            </a:r>
            <a:r>
              <a:rPr lang="ru-RU" sz="3600" b="1" dirty="0" smtClean="0"/>
              <a:t> </a:t>
            </a:r>
            <a:r>
              <a:rPr lang="en-US" sz="3600" b="1" dirty="0" smtClean="0"/>
              <a:t>t=1000</a:t>
            </a:r>
            <a:endParaRPr lang="ru-RU" sz="3600" b="1" dirty="0" smtClean="0"/>
          </a:p>
          <a:p>
            <a:pPr marL="514350" indent="-514350"/>
            <a:r>
              <a:rPr lang="ru-RU" sz="4800" b="1" dirty="0" smtClean="0"/>
              <a:t>СаСО</a:t>
            </a:r>
            <a:r>
              <a:rPr lang="ru-RU" sz="3600" b="1" dirty="0" smtClean="0"/>
              <a:t>3 </a:t>
            </a:r>
            <a:r>
              <a:rPr lang="en-US" sz="3600" b="1" dirty="0" smtClean="0"/>
              <a:t>          </a:t>
            </a:r>
            <a:r>
              <a:rPr lang="ru-RU" sz="4800" b="1" dirty="0" err="1" smtClean="0"/>
              <a:t>Са</a:t>
            </a:r>
            <a:r>
              <a:rPr lang="en-US" sz="4800" b="1" dirty="0" smtClean="0"/>
              <a:t>O    Ca(OH)</a:t>
            </a:r>
            <a:r>
              <a:rPr lang="en-US" sz="4000" b="1" dirty="0" smtClean="0"/>
              <a:t>2      </a:t>
            </a:r>
            <a:r>
              <a:rPr lang="ru-RU" sz="4800" b="1" dirty="0" smtClean="0"/>
              <a:t>СаСО</a:t>
            </a:r>
            <a:r>
              <a:rPr lang="ru-RU" sz="3600" b="1" dirty="0" smtClean="0"/>
              <a:t>3</a:t>
            </a:r>
            <a:endParaRPr lang="ru-RU" sz="4400" b="1" dirty="0" smtClean="0"/>
          </a:p>
          <a:p>
            <a:pPr marL="514350" indent="-514350"/>
            <a:endParaRPr lang="ru-RU" sz="4400" b="1" dirty="0" smtClean="0"/>
          </a:p>
          <a:p>
            <a:pPr marL="514350" indent="-514350"/>
            <a:endParaRPr lang="ru-RU" sz="4400" b="1" dirty="0" smtClean="0"/>
          </a:p>
          <a:p>
            <a:pPr marL="514350" indent="-514350"/>
            <a:endParaRPr lang="ru-RU" sz="4400" b="1" dirty="0" smtClean="0"/>
          </a:p>
          <a:p>
            <a:pPr marL="514350" indent="-514350"/>
            <a:endParaRPr lang="ru-RU" sz="4400" b="1" dirty="0" smtClean="0"/>
          </a:p>
          <a:p>
            <a:pPr marL="514350" indent="-514350"/>
            <a:endParaRPr lang="ru-RU" sz="4400" b="1" dirty="0" smtClean="0"/>
          </a:p>
          <a:p>
            <a:pPr marL="514350" indent="-514350"/>
            <a:endParaRPr lang="ru-RU" sz="4400" b="1" dirty="0" smtClean="0"/>
          </a:p>
          <a:p>
            <a:pPr marL="514350" indent="-514350"/>
            <a:endParaRPr lang="ru-RU" sz="4400" b="1" dirty="0" smtClean="0"/>
          </a:p>
          <a:p>
            <a:pPr marL="514350" indent="-514350"/>
            <a:endParaRPr lang="ru-RU" sz="4400" b="1" dirty="0" smtClean="0"/>
          </a:p>
          <a:p>
            <a:pPr marL="514350" indent="-514350"/>
            <a:endParaRPr lang="ru-RU" sz="4400" b="1" dirty="0" smtClean="0"/>
          </a:p>
          <a:p>
            <a:pPr marL="514350" indent="-514350"/>
            <a:endParaRPr lang="ru-RU" sz="4400" b="1" dirty="0" smtClean="0"/>
          </a:p>
          <a:p>
            <a:pPr marL="514350" indent="-514350"/>
            <a:endParaRPr lang="ru-RU" sz="4400" b="1" dirty="0" smtClean="0"/>
          </a:p>
          <a:p>
            <a:pPr marL="514350" indent="-514350"/>
            <a:endParaRPr lang="ru-RU" sz="4400" b="1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1691680" y="2708920"/>
            <a:ext cx="100811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851920" y="2708920"/>
            <a:ext cx="57606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516216" y="2780928"/>
            <a:ext cx="57606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7504" y="3212976"/>
            <a:ext cx="22322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Мел,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мрамор,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известняк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9752" y="3284984"/>
            <a:ext cx="2088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Негашеная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известь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80384" y="3212976"/>
            <a:ext cx="22238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гашеная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Известь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Известковое молоко</a:t>
            </a:r>
            <a:r>
              <a:rPr lang="ru-RU" sz="2800" b="1" smtClean="0">
                <a:solidFill>
                  <a:srgbClr val="FF0000"/>
                </a:solidFill>
              </a:rPr>
              <a:t/>
            </a:r>
            <a:br>
              <a:rPr lang="ru-RU" sz="2800" b="1" smtClean="0">
                <a:solidFill>
                  <a:srgbClr val="FF0000"/>
                </a:solidFill>
              </a:rPr>
            </a:br>
            <a:r>
              <a:rPr lang="ru-RU" sz="2800" b="1" smtClean="0">
                <a:solidFill>
                  <a:srgbClr val="FF0000"/>
                </a:solidFill>
              </a:rPr>
              <a:t>Известковая вода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57166"/>
            <a:ext cx="9144000" cy="56938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14350" indent="-514350"/>
            <a:r>
              <a:rPr lang="ru-RU" sz="2800" b="1" dirty="0" smtClean="0"/>
              <a:t>1.   Расшифруйте диалог  на стройке: </a:t>
            </a:r>
            <a:br>
              <a:rPr lang="ru-RU" sz="2800" b="1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  - </a:t>
            </a:r>
            <a:r>
              <a:rPr lang="ru-RU" sz="2800" b="1" dirty="0" err="1" smtClean="0">
                <a:solidFill>
                  <a:srgbClr val="FF0000"/>
                </a:solidFill>
              </a:rPr>
              <a:t>Кипелка</a:t>
            </a:r>
            <a:r>
              <a:rPr lang="ru-RU" sz="2800" b="1" dirty="0" smtClean="0">
                <a:solidFill>
                  <a:srgbClr val="FF0000"/>
                </a:solidFill>
              </a:rPr>
              <a:t> закончилась!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 - Как же </a:t>
            </a:r>
            <a:r>
              <a:rPr lang="ru-RU" sz="2800" b="1" dirty="0" err="1" smtClean="0">
                <a:solidFill>
                  <a:srgbClr val="FF0000"/>
                </a:solidFill>
              </a:rPr>
              <a:t>пушонку</a:t>
            </a:r>
            <a:r>
              <a:rPr lang="ru-RU" sz="2800" b="1" dirty="0" smtClean="0">
                <a:solidFill>
                  <a:srgbClr val="FF0000"/>
                </a:solidFill>
              </a:rPr>
              <a:t> будем получать?</a:t>
            </a:r>
          </a:p>
          <a:p>
            <a:pPr marL="514350" indent="-514350"/>
            <a:r>
              <a:rPr lang="ru-RU" sz="2800" b="1" dirty="0" smtClean="0"/>
              <a:t>2.    Какое  химическое превращение происходит </a:t>
            </a:r>
            <a:br>
              <a:rPr lang="ru-RU" sz="2800" b="1" dirty="0" smtClean="0"/>
            </a:br>
            <a:r>
              <a:rPr lang="ru-RU" sz="2800" b="1" dirty="0" smtClean="0"/>
              <a:t>с  известковым тестом в новых кирпичных зданиях? Почему, пока не закончится этот процесс, стены здания остаются сырыми?</a:t>
            </a:r>
          </a:p>
          <a:p>
            <a:pPr marL="514350" indent="-514350"/>
            <a:r>
              <a:rPr lang="ru-RU" sz="2800" b="1" dirty="0" smtClean="0"/>
              <a:t>3.   Для ускорения ввода в эксплуатацию нового кирпичного здания строители ставят </a:t>
            </a:r>
            <a:br>
              <a:rPr lang="ru-RU" sz="2800" b="1" dirty="0" smtClean="0"/>
            </a:br>
            <a:r>
              <a:rPr lang="ru-RU" sz="2800" b="1" dirty="0" smtClean="0"/>
              <a:t>в комнатах жаровни с горящим углём. </a:t>
            </a:r>
            <a:br>
              <a:rPr lang="ru-RU" sz="2800" b="1" dirty="0" smtClean="0"/>
            </a:br>
            <a:r>
              <a:rPr lang="ru-RU" sz="2800" b="1" dirty="0" smtClean="0"/>
              <a:t>Для чего?</a:t>
            </a:r>
          </a:p>
          <a:p>
            <a:pPr marL="514350" indent="-514350"/>
            <a:r>
              <a:rPr lang="ru-RU" sz="2800" b="1" dirty="0" smtClean="0">
                <a:solidFill>
                  <a:srgbClr val="FF0000"/>
                </a:solidFill>
              </a:rPr>
              <a:t>Д</a:t>
            </a:r>
            <a:r>
              <a:rPr lang="en-US" sz="2800" b="1" dirty="0" smtClean="0">
                <a:solidFill>
                  <a:srgbClr val="FF0000"/>
                </a:solidFill>
              </a:rPr>
              <a:t>/</a:t>
            </a:r>
            <a:r>
              <a:rPr lang="ru-RU" sz="2800" b="1" dirty="0" err="1" smtClean="0">
                <a:solidFill>
                  <a:srgbClr val="FF0000"/>
                </a:solidFill>
              </a:rPr>
              <a:t>з</a:t>
            </a:r>
            <a:r>
              <a:rPr lang="ru-RU" sz="2800" b="1" dirty="0" smtClean="0">
                <a:solidFill>
                  <a:srgbClr val="FF0000"/>
                </a:solidFill>
              </a:rPr>
              <a:t> :   §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42 упр</a:t>
            </a:r>
            <a:r>
              <a:rPr lang="ru-RU" sz="2800" b="1" dirty="0" smtClean="0">
                <a:solidFill>
                  <a:srgbClr val="FF0000"/>
                </a:solidFill>
              </a:rPr>
              <a:t>. 3</a:t>
            </a:r>
            <a:r>
              <a:rPr lang="ru-RU" sz="2800" b="1" dirty="0" smtClean="0">
                <a:solidFill>
                  <a:srgbClr val="FF0000"/>
                </a:solidFill>
              </a:rPr>
              <a:t>, </a:t>
            </a:r>
            <a:r>
              <a:rPr lang="ru-RU" sz="2800" b="1" dirty="0" smtClean="0">
                <a:solidFill>
                  <a:srgbClr val="FF0000"/>
                </a:solidFill>
              </a:rPr>
              <a:t>4(фото уравнений для проверки(с фамилией)высылайте</a:t>
            </a:r>
            <a:r>
              <a:rPr lang="en-US" sz="2800" u="sng" dirty="0" smtClean="0">
                <a:hlinkClick r:id="rId2"/>
              </a:rPr>
              <a:t>chemist</a:t>
            </a:r>
            <a:r>
              <a:rPr lang="ru-RU" sz="2800" u="sng" dirty="0" smtClean="0">
                <a:hlinkClick r:id="rId2"/>
              </a:rPr>
              <a:t>4</a:t>
            </a:r>
            <a:r>
              <a:rPr lang="en-US" sz="2800" u="sng" dirty="0" smtClean="0">
                <a:hlinkClick r:id="rId2"/>
              </a:rPr>
              <a:t>dist</a:t>
            </a:r>
            <a:r>
              <a:rPr lang="ru-RU" sz="2800" u="sng" dirty="0" smtClean="0">
                <a:hlinkClick r:id="rId2"/>
              </a:rPr>
              <a:t>@</a:t>
            </a:r>
            <a:r>
              <a:rPr lang="en-US" sz="2800" u="sng" dirty="0" smtClean="0">
                <a:hlinkClick r:id="rId2"/>
              </a:rPr>
              <a:t>mail</a:t>
            </a:r>
            <a:r>
              <a:rPr lang="ru-RU" sz="2800" u="sng" dirty="0" smtClean="0">
                <a:hlinkClick r:id="rId2"/>
              </a:rPr>
              <a:t>.</a:t>
            </a:r>
            <a:r>
              <a:rPr lang="en-US" sz="2800" u="sng" dirty="0" err="1" smtClean="0">
                <a:hlinkClick r:id="rId2"/>
              </a:rPr>
              <a:t>ru</a:t>
            </a:r>
            <a:r>
              <a:rPr lang="ru-RU" sz="2800" b="1" dirty="0" smtClean="0">
                <a:solidFill>
                  <a:srgbClr val="FF0000"/>
                </a:solidFill>
              </a:rPr>
              <a:t>) </a:t>
            </a:r>
            <a:r>
              <a:rPr lang="ru-RU" sz="2800" b="1" dirty="0" smtClean="0">
                <a:solidFill>
                  <a:srgbClr val="FF0000"/>
                </a:solidFill>
              </a:rPr>
              <a:t>2*,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303</Words>
  <Application>Microsoft Office PowerPoint</Application>
  <PresentationFormat>Экран (4:3)</PresentationFormat>
  <Paragraphs>157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Степан</dc:creator>
  <cp:lastModifiedBy>Windows User</cp:lastModifiedBy>
  <cp:revision>58</cp:revision>
  <dcterms:created xsi:type="dcterms:W3CDTF">2013-05-06T18:33:55Z</dcterms:created>
  <dcterms:modified xsi:type="dcterms:W3CDTF">2020-04-01T14:34:39Z</dcterms:modified>
</cp:coreProperties>
</file>