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7" r:id="rId4"/>
    <p:sldId id="258" r:id="rId5"/>
    <p:sldId id="267" r:id="rId6"/>
    <p:sldId id="268" r:id="rId7"/>
    <p:sldId id="269" r:id="rId8"/>
    <p:sldId id="271" r:id="rId9"/>
    <p:sldId id="264" r:id="rId10"/>
    <p:sldId id="265" r:id="rId11"/>
    <p:sldId id="266" r:id="rId12"/>
    <p:sldId id="273" r:id="rId13"/>
    <p:sldId id="274" r:id="rId14"/>
    <p:sldId id="275" r:id="rId15"/>
    <p:sldId id="277" r:id="rId16"/>
    <p:sldId id="278" r:id="rId17"/>
    <p:sldId id="279" r:id="rId18"/>
    <p:sldId id="28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155875-A045-43D9-A0A4-018B96919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B5A5540-C9E4-44AF-8992-80B71A7E4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271C10-182E-4D4E-A7C4-C4F4F9D38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BB94-C5D1-40D2-B914-E080DB53AE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D7DE72-8374-4966-95C0-70510E4F5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8C2497-AC1C-4AAE-B0D6-6DC8C1F58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97AF-C898-4F89-8528-6574AA177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853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4847E3-5484-4211-9840-B249D5082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6588F14-A4B3-4C94-8A7A-8373E49719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02807E-970C-46B1-8B35-34F4EFACF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BB94-C5D1-40D2-B914-E080DB53AE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3A9486-8286-480C-B012-2D843B7A0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34B1AE-4244-42CD-A47D-9E0F07737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97AF-C898-4F89-8528-6574AA177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870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855B0D7-0EBC-4845-A100-22E1F7EF90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C3DDEC9-3698-4C53-A3F4-25E8F86D61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E87A3F-3C75-41C7-B351-CE5B5C8DA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BB94-C5D1-40D2-B914-E080DB53AE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C04DD1-AB49-4C70-A2F3-30050A5AF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335A23-469B-473E-8717-38746A4D4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97AF-C898-4F89-8528-6574AA177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396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F378A9-9868-4427-88CD-C91A26323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8B9953-E648-4C86-879E-860C6D705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DC8A2A-793A-4F89-8D23-A26299683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BB94-C5D1-40D2-B914-E080DB53AE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0F9C38-BCFE-49F0-A318-47DD3C632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7CDEC0-1217-4A8B-A501-3522FD07F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97AF-C898-4F89-8528-6574AA177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264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AC7876-78EA-4DCC-AC13-7C4545D41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950E09-9EE8-4A9F-B0EB-814E173F1F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C23EB4-9AF6-48D7-998B-F69EE7196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BB94-C5D1-40D2-B914-E080DB53AE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9B3A13-979D-4171-B6E3-07237758C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588109-8F38-44CB-A93F-AA1E9B9D2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97AF-C898-4F89-8528-6574AA177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924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C0E2F7-5372-4B5B-8AAB-9ACCFE1AF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26066D-EED2-443A-87BC-FA1999867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00942D-A722-4CA7-85C4-DA8F1F6D71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5983538-4B86-4BD5-B2AF-D66E9110A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BB94-C5D1-40D2-B914-E080DB53AE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FF3916A-80F7-43F3-B010-9A36FA55A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844244E-9622-4A11-8244-F3E4D5D7F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97AF-C898-4F89-8528-6574AA177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041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672F3F-FF15-45CE-9FDE-07D68D97C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930FE7-CC78-4A47-BB9F-519D73AB54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9A9410A-DF69-41B9-A4F3-922E8F1E43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E596305-4882-4425-9E88-8A201801C7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6F7A9A5-A55D-4529-AA73-5244EEBDD4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FA7A533-6E98-471C-97D9-DAC56C124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BB94-C5D1-40D2-B914-E080DB53AE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DAE48F0-6E5F-497A-B3A7-41CEF77B5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7FE0549-8E3B-4C41-AD6D-97E3D966E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97AF-C898-4F89-8528-6574AA177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749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F93D25-9C52-4C4D-B9D9-2BC897A9E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CDFED6B-0700-4036-B223-92D82D0F3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BB94-C5D1-40D2-B914-E080DB53AE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D0623E4-A19E-4C16-ADA4-C5CD8C0C0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05571A5-66C6-46EE-9D72-2C4F71E67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97AF-C898-4F89-8528-6574AA177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425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EC6455F-B559-48FB-8E05-8B373AA62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BB94-C5D1-40D2-B914-E080DB53AE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DDD988A-CF69-4DD0-8467-199D6CDE7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DC3C36F-D953-4F16-8492-8C4019E61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97AF-C898-4F89-8528-6574AA177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525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E83A23-AE60-46E9-B60E-63B0C3738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DDB17E-233E-44C9-A943-890202990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72036D-ADA4-48BD-BBC1-275A480ED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BC8C9E-8670-4108-9234-F39890BAF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BB94-C5D1-40D2-B914-E080DB53AE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AC1044D-3080-4ED5-BF00-DD1ABAF61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306F3F4-F805-4E23-9DB1-72555CA90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97AF-C898-4F89-8528-6574AA177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756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5B45DA-E2BD-471A-BE66-CB7FC162E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C7D5004-23EC-489C-B8C5-48EE2EC322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DD43CD2-5EE6-4036-A577-E3819BAC8B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D6FFC2-05F8-4343-A624-3B551BD6B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BB94-C5D1-40D2-B914-E080DB53AE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7EFF2DE-2D33-4387-80FD-22A3613BA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89796EB-BF75-4C9F-BD8A-2DEA419F9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97AF-C898-4F89-8528-6574AA177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728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D43AA3-90AE-4545-9199-9B3F645FD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DC4E0F-BA5F-4C9F-B39D-7FB1EE716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A60A23-96D1-423E-889C-0D53A7A2F7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9BB94-C5D1-40D2-B914-E080DB53AEA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50CB19-EF98-463C-8183-6FDB7B0EFB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6349A3-CD2B-449E-9B7A-2A0B5CAAD8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697AF-C898-4F89-8528-6574AA177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076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A1A77B9-FC0B-40EC-B5AC-5EA085FF96A8}"/>
              </a:ext>
            </a:extLst>
          </p:cNvPr>
          <p:cNvSpPr/>
          <p:nvPr/>
        </p:nvSpPr>
        <p:spPr>
          <a:xfrm>
            <a:off x="802433" y="569167"/>
            <a:ext cx="1105677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         Советский солдат - пехотинец в годы                            Великой   Отечественной Войны 1941 - 1945 </a:t>
            </a:r>
            <a:r>
              <a:rPr lang="ru-RU" sz="4000" b="1" dirty="0" err="1">
                <a:solidFill>
                  <a:srgbClr val="C00000"/>
                </a:solidFill>
              </a:rPr>
              <a:t>г.г</a:t>
            </a:r>
            <a:r>
              <a:rPr lang="ru-RU" sz="4000" b="1" dirty="0">
                <a:solidFill>
                  <a:srgbClr val="C00000"/>
                </a:solidFill>
              </a:rPr>
              <a:t>.</a:t>
            </a:r>
          </a:p>
          <a:p>
            <a:r>
              <a:rPr lang="ru-RU" sz="4000" b="1" dirty="0">
                <a:solidFill>
                  <a:srgbClr val="C00000"/>
                </a:solidFill>
              </a:rPr>
              <a:t>                                 Пулеметчик. </a:t>
            </a:r>
          </a:p>
          <a:p>
            <a:r>
              <a:rPr lang="ru-RU" sz="4000" b="1" dirty="0">
                <a:solidFill>
                  <a:srgbClr val="C00000"/>
                </a:solidFill>
              </a:rPr>
              <a:t>            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DD8B5F-E213-460E-B77F-04C66E0D402E}"/>
              </a:ext>
            </a:extLst>
          </p:cNvPr>
          <p:cNvSpPr txBox="1"/>
          <p:nvPr/>
        </p:nvSpPr>
        <p:spPr>
          <a:xfrm>
            <a:off x="2705878" y="6111552"/>
            <a:ext cx="7221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                Курносов Ю. Б. – учитель истории.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4D2CEA-8B83-47A2-B4F0-82C7DAB0335D}"/>
              </a:ext>
            </a:extLst>
          </p:cNvPr>
          <p:cNvSpPr txBox="1"/>
          <p:nvPr/>
        </p:nvSpPr>
        <p:spPr>
          <a:xfrm>
            <a:off x="332792" y="2584580"/>
            <a:ext cx="11526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           </a:t>
            </a:r>
            <a:r>
              <a:rPr lang="ru-RU" sz="2400" b="1" dirty="0">
                <a:solidFill>
                  <a:srgbClr val="C00000"/>
                </a:solidFill>
              </a:rPr>
              <a:t>Учебное пособие по обществознанию в 6 классе по теме «Будь смелым».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2239DF8-961B-4BE6-B689-2C1A731F39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560" y="3247146"/>
            <a:ext cx="3916880" cy="266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465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7FDA40F-FD74-4E92-AEF3-D32D206FD591}"/>
              </a:ext>
            </a:extLst>
          </p:cNvPr>
          <p:cNvSpPr/>
          <p:nvPr/>
        </p:nvSpPr>
        <p:spPr>
          <a:xfrm>
            <a:off x="99528" y="0"/>
            <a:ext cx="495936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a typeface="Times New Roman" panose="02020603050405020304" pitchFamily="18" charset="0"/>
              </a:rPr>
              <a:t>Стрельбу на большую дальность вели при переправах через реки или в горах, в этих случаях дальность не превышала 3 км. Однако габариты станкового пулемета, время, затрачиваемое на смену позиций и подготовку к ведению огня, не позволяли выдвигать данные пулеметы в передовые линии, поскольку они могли запоздать с реакцией на ожившие огневые точки противника или его контратаку. В населенных пунктах, лесу и горах громоздкость пулеметов была особенно чувствительной. Свои возможности и мощь, станковые пулеметы проявляли в обороне.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CEA5ED9-5A18-48DA-BF6C-D41550DA85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894" y="1062992"/>
            <a:ext cx="7033579" cy="473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058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526541D-1594-450D-9591-3BEA488E424F}"/>
              </a:ext>
            </a:extLst>
          </p:cNvPr>
          <p:cNvSpPr/>
          <p:nvPr/>
        </p:nvSpPr>
        <p:spPr>
          <a:xfrm>
            <a:off x="7324531" y="475861"/>
            <a:ext cx="4739951" cy="61136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a typeface="Times New Roman" panose="02020603050405020304" pitchFamily="18" charset="0"/>
              </a:rPr>
              <a:t>Позицию пулемета приспосабливали к круговой обороне. Огнем пулеметов прикрывали артиллерию и противотанковые расчеты, их выдвигали в передовые позиции и выделяли отдельные дежурные пулеметы. Практиковалась организация заградительного огня станковых пулеметов, которые поддерживали минометы. Во время Сталинградской битвы было создано 200 ДЗОТ- </a:t>
            </a:r>
            <a:r>
              <a:rPr lang="ru-RU" sz="2400" b="1" dirty="0" err="1">
                <a:solidFill>
                  <a:srgbClr val="C00000"/>
                </a:solidFill>
                <a:ea typeface="Times New Roman" panose="02020603050405020304" pitchFamily="18" charset="0"/>
              </a:rPr>
              <a:t>ов</a:t>
            </a:r>
            <a:r>
              <a:rPr lang="ru-RU" sz="2400" b="1" dirty="0">
                <a:solidFill>
                  <a:srgbClr val="C00000"/>
                </a:solidFill>
                <a:ea typeface="Times New Roman" panose="02020603050405020304" pitchFamily="18" charset="0"/>
              </a:rPr>
              <a:t> и 37 броневых и железобетонных колпаков для пулеметов.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CA65001-0B8A-432A-A4EC-2C63219D7C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19" y="761611"/>
            <a:ext cx="7113037" cy="533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394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9DA8116-D115-495F-BBBF-C52C3C083C4B}"/>
              </a:ext>
            </a:extLst>
          </p:cNvPr>
          <p:cNvSpPr/>
          <p:nvPr/>
        </p:nvSpPr>
        <p:spPr>
          <a:xfrm>
            <a:off x="363894" y="307910"/>
            <a:ext cx="1155129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</a:rPr>
              <a:t>Пулеметный взвод - это 3 пулемета «Максим», 3 расчета по 5 человек в каждом. В таких взводах был и расчет противотанковых ружей. Во время боя пулеметный взвод придавался стрелковой роте. Потери были большими, личный состав взвода менялся многократно и часто. После боев в пулеметной роте оставалось 5 - 7 бойцов и офицер. Для немцев, минометчиков и артиллеристов, подавить нашу пулеметную точку - было первостепенной задачей. Ведешь огонь, рядом три-четыре мины разорвалось. Успел позицию поменять - хорошо, не успел - погиб. Пулеметчика убить и для немецких снайперов главное дело. Через прорезь щитка, снайпера убивали первого номера расчета. Стрелковая рота в атаку идет, пулеметчики обязаны быть в первой линии, поддерживать огнем. Только поднимешься , покатишь пулемет, сразу кого-то из расчета убьют или ранят. Ползти с пулеметом тяжело. Вес «Максима"- 65 килограмм, особо не потаскаешь. Его тяжесть солдаты проклинали на пеших переходах, своего добра столько, что спину гнет - (винтовка, подсумки с патронами, шинельная скатка, противогазная сумка, вещмешок, другой скарб, коробка с  пулеметной лентой, большая фляга с водой для «Максима"), ствол пулемета, весом 28 кг на плечо положишь.</a:t>
            </a:r>
            <a:b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228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A246BB6-56F8-4FE5-8E02-69BDE3A35F06}"/>
              </a:ext>
            </a:extLst>
          </p:cNvPr>
          <p:cNvSpPr/>
          <p:nvPr/>
        </p:nvSpPr>
        <p:spPr>
          <a:xfrm>
            <a:off x="326571" y="298580"/>
            <a:ext cx="6960637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3300"/>
                </a:solidFill>
                <a:ea typeface="Calibri" panose="020F0502020204030204" pitchFamily="34" charset="0"/>
              </a:rPr>
              <a:t>  </a:t>
            </a:r>
            <a:r>
              <a:rPr lang="ru-RU" sz="2400" b="1" dirty="0">
                <a:ea typeface="Calibri" panose="020F0502020204030204" pitchFamily="34" charset="0"/>
              </a:rPr>
              <a:t> </a:t>
            </a:r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</a:rPr>
              <a:t>В роте были 2 пароконные брички для перевозки боеприпасов. Коробка с лентой, тянула на 10 килограмм, на себе больше 3 коробок не носили. В ленте 250 патронов, хватало ее на полминуты непрерывной стрельбы. Стреляли в бою, только короткими очередями. </a:t>
            </a:r>
            <a:r>
              <a:rPr lang="ru-RU" sz="2400" b="1" dirty="0" err="1">
                <a:solidFill>
                  <a:srgbClr val="C00000"/>
                </a:solidFill>
                <a:ea typeface="Calibri" panose="020F0502020204030204" pitchFamily="34" charset="0"/>
              </a:rPr>
              <a:t>Hа</a:t>
            </a:r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</a:rPr>
              <a:t> расстоянии 400 метров, пуля ложилась с рассеиванием - 30 сантиметров одна от другой, кучность стрельбы была неплохой. Все ленты набивались расчетом вручную, это требовало умения. Каждую свободную минуту этим занимались, делали запас на пулемет – 16 коробок с лентами - 4.000 патронов. Одних только видов задержки стрельбы из-за проблем с пулеметной лентой было 15. Таскали с собой иногда и второй щиток, умельцы делали к нему специальное крепление.</a:t>
            </a:r>
            <a:b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85D066-C430-46F5-BFFF-9B8A748085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970" y="107878"/>
            <a:ext cx="4365459" cy="664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5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12BD06A-CAF6-4077-9C96-81B17F0CA249}"/>
              </a:ext>
            </a:extLst>
          </p:cNvPr>
          <p:cNvSpPr/>
          <p:nvPr/>
        </p:nvSpPr>
        <p:spPr>
          <a:xfrm>
            <a:off x="326571" y="130630"/>
            <a:ext cx="11681927" cy="6397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  </a:t>
            </a:r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Опыт войны научил, что очень важно, в обороне, обезопасить расчет от осколков летящих сверху, вот и пытались выжить с помощью такого "козырька", хотя это мало помогало. По авиации противника не стреляли, пулемет тяжелый , вертикально его не поставишь без приспособлений, да и скорострельность низкая, самолет из одиночного пулемета сбить фактически невозможно. Пулеметный взвод на позиции, до боя придан стрелковой роте. Ротный распределяет где ставить пулеметы. От выбора позиции зависит очень многое. </a:t>
            </a:r>
            <a:r>
              <a:rPr lang="ru-RU" sz="2400" b="1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Станковый пулемет "Максим" характеризовали трудность обращения и обслуживания (что устранялось при отлично обученном расчете). В наступлении во время атаки и боя в глубине, пулемет, в большинстве случаев отстает от наступающей пехоты и своевременно не может поддержать ее своим огнем. </a:t>
            </a:r>
            <a:r>
              <a:rPr lang="ru-RU" sz="2400" b="1" dirty="0">
                <a:solidFill>
                  <a:srgbClr val="C00000"/>
                </a:solidFill>
                <a:ea typeface="Times New Roman" panose="02020603050405020304" pitchFamily="18" charset="0"/>
              </a:rPr>
              <a:t>Немцы понимали значение станковых пулеметов в бою и не жалели сил на подавление этой угрозы – поэтому «быстрый выход из строя» пулеметчиков происходил до конца войны. Теоретически достоинством колесного станка была возможность перетаскивать пулемет даже силами одного бойца. Но в реальности по полю боя катать «Максим» не очень-то получалось, для того чтобы успеть за наступающими войсками, пулемет все равно приходилось разбирать. </a:t>
            </a:r>
            <a:endParaRPr lang="ru-RU" sz="2400" b="1" dirty="0">
              <a:solidFill>
                <a:srgbClr val="C00000"/>
              </a:solidFill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196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FC02C9F-8790-40BD-8B0A-114ABB2712F7}"/>
              </a:ext>
            </a:extLst>
          </p:cNvPr>
          <p:cNvSpPr/>
          <p:nvPr/>
        </p:nvSpPr>
        <p:spPr>
          <a:xfrm>
            <a:off x="382555" y="354563"/>
            <a:ext cx="116446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1500"/>
              </a:spcAft>
            </a:pPr>
            <a:r>
              <a:rPr lang="ru-RU" sz="2400" b="1" dirty="0">
                <a:solidFill>
                  <a:srgbClr val="C00000"/>
                </a:solidFill>
                <a:ea typeface="Times New Roman" panose="02020603050405020304" pitchFamily="18" charset="0"/>
              </a:rPr>
              <a:t>Огонь без станка практиковался и велся с бруствера, с кочки, с поваленного дерева. Но на подобные подвиги были способны не все. Обладая большим весом и громоздкостью, пулемет «Максим» отставал от пехоты. В переноске был не удобен. Маневрирование по траншеям было трудным. Пулемет показал себя прекрасным, надежным оружием в оборонительном бою. В наступательном бою, в условиях горной, лесисто-болотистой местности и в зимнее время при значительном снежном покрове, большой вес пулемета затруднял передвижение на поле боя. В наступлении он отставал и при успешной атаке часто бездействовал. По его тактическим и практическим данным лучше использовать этот пулемет в ДОТ - ах и ДЗОТ - ах, чем в открытом наступательном бою. </a:t>
            </a:r>
            <a:endParaRPr lang="ru-RU" sz="2400" b="1" dirty="0">
              <a:solidFill>
                <a:srgbClr val="C00000"/>
              </a:solidFill>
              <a:effectLst/>
              <a:ea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7A1346-A8E3-468B-B193-F8810EF092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615" y="4269069"/>
            <a:ext cx="3340590" cy="246889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2906D2D-98DC-4FCA-9FDE-FE82C5D926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797" y="4269069"/>
            <a:ext cx="3326513" cy="246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3937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F2A18F5-906B-4F5F-8BFE-30CAEE68F174}"/>
              </a:ext>
            </a:extLst>
          </p:cNvPr>
          <p:cNvSpPr/>
          <p:nvPr/>
        </p:nvSpPr>
        <p:spPr>
          <a:xfrm>
            <a:off x="177281" y="93306"/>
            <a:ext cx="4282751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a typeface="Times New Roman" panose="02020603050405020304" pitchFamily="18" charset="0"/>
              </a:rPr>
              <a:t>Водяное охлаждение позволяло вести более длительный огонь, но и мешало. Пробоина в кожухе приводила пулемет к бездействию или выходу из строя. </a:t>
            </a:r>
            <a:r>
              <a:rPr lang="ru-RU" sz="2400" b="1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В</a:t>
            </a:r>
            <a:r>
              <a:rPr lang="ru-RU" sz="2400" b="1" dirty="0">
                <a:solidFill>
                  <a:srgbClr val="C00000"/>
                </a:solidFill>
                <a:ea typeface="Times New Roman" panose="02020603050405020304" pitchFamily="18" charset="0"/>
              </a:rPr>
              <a:t> условиях жаркого лета и степи трудно было доставать воды.</a:t>
            </a:r>
            <a:r>
              <a:rPr lang="ru-RU" sz="2400" b="1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ea typeface="Times New Roman" panose="02020603050405020304" pitchFamily="18" charset="0"/>
              </a:rPr>
              <a:t>Но главные проклятья пулеметчиков заслужила лента, которая </a:t>
            </a:r>
            <a:r>
              <a:rPr lang="ru-RU" sz="2400" b="1" dirty="0">
                <a:solidFill>
                  <a:srgbClr val="C00000"/>
                </a:solidFill>
              </a:rPr>
              <a:t>давала частые перекосы,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особенно в дождь и снег, затрудняла набивку патронов. Были пожелания: брезентовую ленту заменить металлической емкостью на 500 патронов.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CE131A5-08AE-4664-86A4-11BF9DDD2D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984" y="1011592"/>
            <a:ext cx="7483150" cy="48348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05CD6B6-7098-415B-A60E-C028B35874D0}"/>
              </a:ext>
            </a:extLst>
          </p:cNvPr>
          <p:cNvSpPr txBox="1"/>
          <p:nvPr/>
        </p:nvSpPr>
        <p:spPr>
          <a:xfrm>
            <a:off x="4627984" y="317241"/>
            <a:ext cx="748315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     </a:t>
            </a:r>
            <a:r>
              <a:rPr lang="ru-RU" sz="2400" b="1" dirty="0">
                <a:solidFill>
                  <a:srgbClr val="C00000"/>
                </a:solidFill>
              </a:rPr>
              <a:t>На фото: сборка пулеметов на оборонном заводе.</a:t>
            </a:r>
          </a:p>
          <a:p>
            <a:endParaRPr lang="ru-RU" sz="2400" b="1" dirty="0">
              <a:solidFill>
                <a:srgbClr val="C00000"/>
              </a:solidFill>
            </a:endParaRPr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r>
              <a:rPr lang="ru-RU" sz="2400" b="1" dirty="0">
                <a:solidFill>
                  <a:srgbClr val="C00000"/>
                </a:solidFill>
              </a:rPr>
              <a:t>Расскажите о жизни советских людей в 1941 – 1945 </a:t>
            </a:r>
            <a:r>
              <a:rPr lang="ru-RU" sz="2400" b="1" dirty="0" err="1">
                <a:solidFill>
                  <a:srgbClr val="C00000"/>
                </a:solidFill>
              </a:rPr>
              <a:t>г.г</a:t>
            </a:r>
            <a:r>
              <a:rPr lang="ru-RU" sz="2400" b="1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797802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8D21C44-0455-4ACF-852B-0316D14C3326}"/>
              </a:ext>
            </a:extLst>
          </p:cNvPr>
          <p:cNvSpPr/>
          <p:nvPr/>
        </p:nvSpPr>
        <p:spPr>
          <a:xfrm>
            <a:off x="7949684" y="625151"/>
            <a:ext cx="398417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</a:rPr>
              <a:t>К концу 1930-х годов конструкция «Максима» была морально устаревшей. Высокий профиль затруднял маскировку. Однако «Максим» продолжал выпускаться вплоть до конца войны и до её завершения он оставался основным станковым пулемётом РККА. «Максим» был не только самым первым пулемётом, но и самым применяемым.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43434DD-8D03-48ED-8F09-A98B8278FA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80" y="784130"/>
            <a:ext cx="7501813" cy="52897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B996D80-4E93-451E-AEA2-3DF85C5B0F98}"/>
              </a:ext>
            </a:extLst>
          </p:cNvPr>
          <p:cNvSpPr txBox="1"/>
          <p:nvPr/>
        </p:nvSpPr>
        <p:spPr>
          <a:xfrm>
            <a:off x="177280" y="279918"/>
            <a:ext cx="8985381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     На фото: сборка пулеметов на оборонном заводе.</a:t>
            </a:r>
          </a:p>
          <a:p>
            <a:endParaRPr lang="ru-RU" sz="2400" b="1" dirty="0">
              <a:solidFill>
                <a:srgbClr val="C00000"/>
              </a:solidFill>
            </a:endParaRPr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r>
              <a:rPr lang="ru-RU" sz="2400" b="1" dirty="0">
                <a:solidFill>
                  <a:srgbClr val="C00000"/>
                </a:solidFill>
              </a:rPr>
              <a:t>Расскажите о трудовом подвиге граждан СССР в 1941 – 45 </a:t>
            </a:r>
            <a:r>
              <a:rPr lang="ru-RU" sz="2400" b="1" dirty="0" err="1">
                <a:solidFill>
                  <a:srgbClr val="C00000"/>
                </a:solidFill>
              </a:rPr>
              <a:t>г.г</a:t>
            </a:r>
            <a:r>
              <a:rPr lang="ru-RU" sz="2400" b="1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4066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ED0C5DB-C274-49E7-87A3-653D0F325A3E}"/>
              </a:ext>
            </a:extLst>
          </p:cNvPr>
          <p:cNvSpPr txBox="1"/>
          <p:nvPr/>
        </p:nvSpPr>
        <p:spPr>
          <a:xfrm>
            <a:off x="102637" y="102637"/>
            <a:ext cx="1208936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                                Термины на повторение (объясните значение этих слов):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   Война  оборона  наступление  атака  бой  окоп  траншея  маневр  модернизация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     осада  контрнаступление  снайпер  расчет  бруствер  бричка  СССР  РККА  ДЗОТ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      ДОТ  взвод  рота  полк  боеприпасы  прицел  солдат  офицер  орден  медаль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                                               Вопросы по теме этого занятия: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                            1) Чем отличается пулемет от других видов оружия?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                            2) Дайте техническую характеристику пулемета «Максим».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                            3) Перечислите положительные свойства этого оружия.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                            4) Какие у этого пулемета были отрицательные черты?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                            5) В каких городах выпускали эти пулеметы?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                            6) В каких родах войск применяли пулемет «Максим»?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                            7) Место и действия пулеметчиков в разных видах боя?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                            8) Перечислите трудности этой воинской специальности.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                            9) Действия противника против пулеметчиков.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                          10) Как солдат должен относится к своему оружию?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11) Что значит -  Быть патриотом? Как нужно относится к нашим Вооруженным Силам? 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12) Что значит -  Быть смелым? Как нужно относится к ветеранам Великой 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  Отечественной Войны?</a:t>
            </a:r>
          </a:p>
        </p:txBody>
      </p:sp>
    </p:spTree>
    <p:extLst>
      <p:ext uri="{BB962C8B-B14F-4D97-AF65-F5344CB8AC3E}">
        <p14:creationId xmlns:p14="http://schemas.microsoft.com/office/powerpoint/2010/main" val="237647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62B829E-FCBF-4D66-A727-7CC0205E9DC5}"/>
              </a:ext>
            </a:extLst>
          </p:cNvPr>
          <p:cNvSpPr txBox="1"/>
          <p:nvPr/>
        </p:nvSpPr>
        <p:spPr>
          <a:xfrm>
            <a:off x="345234" y="242597"/>
            <a:ext cx="11653934" cy="6510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                                                    Назначение этой презентации: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1) Напомнить учащимся 6 – 11 классов о великом подвиге советского солдата в 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годы Великой Отечественной Войны.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2) Почтить память героев – пехотинцев в год 75 – </a:t>
            </a:r>
            <a:r>
              <a:rPr lang="ru-RU" sz="2400" b="1" dirty="0" err="1">
                <a:solidFill>
                  <a:srgbClr val="C00000"/>
                </a:solidFill>
              </a:rPr>
              <a:t>летия</a:t>
            </a:r>
            <a:r>
              <a:rPr lang="ru-RU" sz="2400" b="1" dirty="0">
                <a:solidFill>
                  <a:srgbClr val="C00000"/>
                </a:solidFill>
              </a:rPr>
              <a:t> Великой Победы советского 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народа над </a:t>
            </a:r>
            <a:r>
              <a:rPr lang="ru-RU" sz="2400" b="1" dirty="0" err="1">
                <a:solidFill>
                  <a:srgbClr val="C00000"/>
                </a:solidFill>
              </a:rPr>
              <a:t>немецко</a:t>
            </a:r>
            <a:r>
              <a:rPr lang="ru-RU" sz="2400" b="1" dirty="0">
                <a:solidFill>
                  <a:srgbClr val="C00000"/>
                </a:solidFill>
              </a:rPr>
              <a:t> – фашистскими захватчиками.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3) Познакомить учащихся с одной из значительных, уважаемых систем вооружения 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стрелковых подразделений Советской Армии в 1941 – 45 </a:t>
            </a:r>
            <a:r>
              <a:rPr lang="ru-RU" sz="2400" b="1" dirty="0" err="1">
                <a:solidFill>
                  <a:srgbClr val="C00000"/>
                </a:solidFill>
              </a:rPr>
              <a:t>г.г</a:t>
            </a:r>
            <a:r>
              <a:rPr lang="ru-RU" sz="2400" b="1" dirty="0">
                <a:solidFill>
                  <a:srgbClr val="C00000"/>
                </a:solidFill>
              </a:rPr>
              <a:t>.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4) Рассказать о тружениках тыла, выпускавших этот тип оружия.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5) Познакомить учащихся с очень уважаемой на фронте и рискованной военной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специальностью в пехоте, - пулеметчик.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6) Поведать учащимся о трудностях и опасностях воинской службы пулеметчика.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7) Рассказать о месте пулеметных расчетов в бою.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8) Показать учащимся, сколь труден был путь к Победе и каков был вклад в дело 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Победы пехотинцев – пулеметчиков.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9) Привить ученикам уважение к участникам Великой Отечественной Войны, 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труженикам тыла, военнослужащим Вооруженных Сил СССР России, к 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героическому прошлому нашего народа.</a:t>
            </a:r>
          </a:p>
        </p:txBody>
      </p:sp>
    </p:spTree>
    <p:extLst>
      <p:ext uri="{BB962C8B-B14F-4D97-AF65-F5344CB8AC3E}">
        <p14:creationId xmlns:p14="http://schemas.microsoft.com/office/powerpoint/2010/main" val="1792341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7AFE8F3-BB07-4972-8667-25A380659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14312"/>
            <a:ext cx="11430000" cy="64293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003F65F-5E1D-4717-8CB6-D0134E25AD90}"/>
              </a:ext>
            </a:extLst>
          </p:cNvPr>
          <p:cNvSpPr txBox="1"/>
          <p:nvPr/>
        </p:nvSpPr>
        <p:spPr>
          <a:xfrm>
            <a:off x="381000" y="111968"/>
            <a:ext cx="11810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   Перечислите и покажите на   рисунке виды оружия советского солдата в 1941 – 45 </a:t>
            </a:r>
            <a:r>
              <a:rPr lang="ru-RU" sz="2400" b="1" dirty="0" err="1">
                <a:solidFill>
                  <a:srgbClr val="FF0000"/>
                </a:solidFill>
              </a:rPr>
              <a:t>г.г</a:t>
            </a:r>
            <a:r>
              <a:rPr lang="ru-RU" sz="2400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8EF86C-E6B6-4A88-A500-59AB2F085B8A}"/>
              </a:ext>
            </a:extLst>
          </p:cNvPr>
          <p:cNvSpPr txBox="1"/>
          <p:nvPr/>
        </p:nvSpPr>
        <p:spPr>
          <a:xfrm>
            <a:off x="1530221" y="6251510"/>
            <a:ext cx="10280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                                                        Где изображен          пулемет          «Максим»?  </a:t>
            </a:r>
          </a:p>
        </p:txBody>
      </p:sp>
    </p:spTree>
    <p:extLst>
      <p:ext uri="{BB962C8B-B14F-4D97-AF65-F5344CB8AC3E}">
        <p14:creationId xmlns:p14="http://schemas.microsoft.com/office/powerpoint/2010/main" val="1226945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D1F00CA-5CA8-4F9C-A968-ADF7C82FCE46}"/>
              </a:ext>
            </a:extLst>
          </p:cNvPr>
          <p:cNvSpPr/>
          <p:nvPr/>
        </p:nvSpPr>
        <p:spPr>
          <a:xfrm>
            <a:off x="363895" y="126773"/>
            <a:ext cx="11551298" cy="6323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cap="small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Станковый пулемет «Максим» образца 1910/30 года. По сравнению с моделью 1910-го года в его конструкцию было внесено около 200 изменений.  Пулемет стал легче более чем на 5 кг, повысилась надежность. Для новой модификации был разработан и новый колесный станок. </a:t>
            </a:r>
            <a:r>
              <a:rPr lang="ru-RU" sz="2400" b="1" dirty="0">
                <a:solidFill>
                  <a:srgbClr val="C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Патрон - 7.62 x 54 мм; питание - ленточное, 250 патронов; темп стрельбы - 500–600 выстрелов/мин. </a:t>
            </a:r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Особенностью было использование матерчатой ленты и водяное охлаждение ствола. Пулемет весил сам по себе 20,3 кг (без воды); а вместе со станком – 64,3 кг. Пулемет «Максим» был мощным и привычным оружием. </a:t>
            </a:r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</a:rPr>
              <a:t>В течение Второй Мировой войны доля пулеметов в вооружении пехоты изменялась. Повысилось значение пулеметов в бою на средних (до 1 тыс. м.) и больших (до 2 тыс. м.) дистанциях. Стрелковая рота располагала в 1943 г. – одним станковым, а в 1944 г. – 2 станковыми пулеметами. То есть в годы войны количество станковых пулеметов в пехоте увеличилось более чем в 2 раза. </a:t>
            </a:r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 концу войны стрелковый полк имел 54 станковых пулеметов. </a:t>
            </a:r>
            <a:endParaRPr lang="ru-RU" sz="2400" b="1" dirty="0">
              <a:solidFill>
                <a:srgbClr val="C00000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b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2A1B28E-C210-45A2-A294-BAFE918DB6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623" y="5421086"/>
            <a:ext cx="1898754" cy="131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133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B255B3D-9114-426D-8F6F-8CACB5994773}"/>
              </a:ext>
            </a:extLst>
          </p:cNvPr>
          <p:cNvSpPr/>
          <p:nvPr/>
        </p:nvSpPr>
        <p:spPr>
          <a:xfrm>
            <a:off x="503853" y="457200"/>
            <a:ext cx="11336694" cy="3631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 первые 3 месяца войны в СССР производство станковых пулеметов выросло— в 2 раза. Но в октябре 1941 г. производство пулеметов резко снизилось из-за эвакуации заводов. В последнем квартале 1941 г. фронт вместо запланированных 12 тысяч пулеметов «Максим» получил 867. Главным производителем станковых пулеметов был Тульский станкостроительный (машиностроительный) завод, а основным типом станкового пулемета — «Максим». Понадобилось срочно провести модернизацию «Максима» для упрощения производства и возможности использования металлической ленты. Выпуск «Максимов» за первые 3 месяца войны увеличили в 7,5 раз. За 1941 г. было выпущено 9691 пулемет «Максим».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4F6E622-FD43-4E2C-AC94-8E5BB25402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954" y="4282750"/>
            <a:ext cx="3226092" cy="244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189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8D916F6-5C0E-4E33-BD5E-AEB311E30F42}"/>
              </a:ext>
            </a:extLst>
          </p:cNvPr>
          <p:cNvSpPr/>
          <p:nvPr/>
        </p:nvSpPr>
        <p:spPr>
          <a:xfrm>
            <a:off x="214604" y="205274"/>
            <a:ext cx="4889242" cy="6538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440"/>
              </a:spcBef>
              <a:spcAft>
                <a:spcPts val="1440"/>
              </a:spcAft>
            </a:pPr>
            <a:r>
              <a:rPr lang="ru-RU" sz="2400" b="1" dirty="0">
                <a:solidFill>
                  <a:srgbClr val="C00000"/>
                </a:solidFill>
                <a:ea typeface="Times New Roman" panose="02020603050405020304" pitchFamily="18" charset="0"/>
              </a:rPr>
              <a:t>Предприняли новую модернизацию «Максима». Для быстрого заполнения кожуха ствола водой, снегом, льдом он был снабжен широкой горловиной. Был упрощен прицел, переделан приемник ленты с патронами. Это способствовало быстрому увеличению производства. Но в 1941 г. в связи с приближением гитлеровских войск к Туле завод эвакуировали, что временно снизило производство пулеметов. Производство «Максимов» начали в г. Златоусте Челябинской области.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7AB9887-84F9-43C1-967E-25E4D80E14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465" y="871246"/>
            <a:ext cx="6820676" cy="511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656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E8E7296-1464-42F4-BAF8-68D6136A7176}"/>
              </a:ext>
            </a:extLst>
          </p:cNvPr>
          <p:cNvSpPr/>
          <p:nvPr/>
        </p:nvSpPr>
        <p:spPr>
          <a:xfrm>
            <a:off x="7875037" y="158620"/>
            <a:ext cx="4316963" cy="6397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 Туле во время осады (ноябрь — декабрь 1941 г.) на оружейном заводе было собрано 71 пулемет «Максим». Кроме того, туляки вели ремонт оружия. В январе 1942 г. после контрнаступления советских войск и снятия осады Тулы возобновлено производство пулеметов «Максим». В 1942 г. выпуск «Максимов» составил 55 258 штук.</a:t>
            </a:r>
            <a:r>
              <a:rPr lang="ru-RU" sz="2400" b="1" dirty="0">
                <a:solidFill>
                  <a:srgbClr val="C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С 1942 по апрель 1945 г. выпустили 51 148 пулеметов «Максим» и около 20 000 станков к ним.</a:t>
            </a:r>
            <a:endParaRPr lang="ru-RU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18A578E-AB97-4830-A2DC-B9A6CF9F5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47" y="977747"/>
            <a:ext cx="7523583" cy="4902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099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DB21359-4405-4D82-8A45-DD898055E943}"/>
              </a:ext>
            </a:extLst>
          </p:cNvPr>
          <p:cNvSpPr/>
          <p:nvPr/>
        </p:nvSpPr>
        <p:spPr>
          <a:xfrm>
            <a:off x="164841" y="307910"/>
            <a:ext cx="5031775" cy="6397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440"/>
              </a:spcBef>
              <a:spcAft>
                <a:spcPts val="1440"/>
              </a:spcAft>
            </a:pPr>
            <a:r>
              <a:rPr lang="ru-RU" sz="2400" b="1" dirty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За 9 месяцев 1942 г. труженики осажденного Ленинграда передали войскам Ленинградского фронта 1975 пулеметов. Пулеметы имели станки с колесами в виде деревянных дисков. Всего за 1941–1945 гг. заводы Наркомата вооружения выпустили 1 515 900 пулеметов всех типов. </a:t>
            </a:r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Станковый пулемет в то время был главным групповым огневым средством стрелковых (пехотных) подразделений, способным вести интенсивный огонь с боевой скорострельностью 250-300 выстрелов в минуту. </a:t>
            </a:r>
            <a:endParaRPr lang="ru-RU" sz="2400" b="1" dirty="0">
              <a:solidFill>
                <a:srgbClr val="C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4ADDA4F-94B3-4A0F-A217-DED24F66FE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104" y="2497388"/>
            <a:ext cx="6946055" cy="42081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C33713-7416-49B5-85BB-174217FC76A8}"/>
              </a:ext>
            </a:extLst>
          </p:cNvPr>
          <p:cNvSpPr txBox="1"/>
          <p:nvPr/>
        </p:nvSpPr>
        <p:spPr>
          <a:xfrm>
            <a:off x="5196616" y="401216"/>
            <a:ext cx="69460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Завод в г. Ижевске начал производство в январе 1942 г., за первый месяц собрал 300 пулеметов, К сентябрю 1942 г. выпуск достиг 2500 в месяц, а всего за годы войны завод дал фронту 77 000 (по другим данным — 83 000) пулеметов «Максим». 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585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A6BFD70-B615-47C2-985A-ACEAB6CA1DC5}"/>
              </a:ext>
            </a:extLst>
          </p:cNvPr>
          <p:cNvSpPr/>
          <p:nvPr/>
        </p:nvSpPr>
        <p:spPr>
          <a:xfrm>
            <a:off x="5355771" y="106804"/>
            <a:ext cx="6746033" cy="6397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Пулеметные роты, оснащенные станковыми пулеметами, повзводно придавали стрелковым ротам. Станковые пулеметы прикрывали выдвижение подразделения, поддерживали атаку, поражали расчеты тяжелого вооружения противника, отражали контратаку. </a:t>
            </a:r>
            <a:r>
              <a:rPr lang="ru-RU" sz="2400" b="1" dirty="0">
                <a:solidFill>
                  <a:srgbClr val="C00000"/>
                </a:solidFill>
              </a:rPr>
              <a:t>В атаке пулеметный взвод компактно или по отделениям должен был двигаться на стыках и флангах стрелковых рот, отдельные пулеметы — в промежутках между взводами, в готовности к отражению контратак противника. Огонь расчеты станковых пулеметов вели с коротких остановок. Тяжелый станковый пулемет по-прежнему действовал во вторых линиях — размеры и маневренность пулемета не позволяли выдвигать его в передовые линии. </a:t>
            </a:r>
            <a:endParaRPr lang="ru-RU" sz="2400" b="1" dirty="0">
              <a:solidFill>
                <a:srgbClr val="C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747FDF9-6830-47E8-AD53-E4210537B5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97" y="165914"/>
            <a:ext cx="5125616" cy="649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7394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1176</Words>
  <Application>Microsoft Office PowerPoint</Application>
  <PresentationFormat>Широкоэкранный</PresentationFormat>
  <Paragraphs>93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41</cp:revision>
  <dcterms:created xsi:type="dcterms:W3CDTF">2020-03-30T16:47:52Z</dcterms:created>
  <dcterms:modified xsi:type="dcterms:W3CDTF">2020-04-01T09:48:29Z</dcterms:modified>
</cp:coreProperties>
</file>