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7" r:id="rId9"/>
    <p:sldId id="26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FC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444" autoAdjust="0"/>
  </p:normalViewPr>
  <p:slideViewPr>
    <p:cSldViewPr snapToGrid="0">
      <p:cViewPr varScale="1">
        <p:scale>
          <a:sx n="65" d="100"/>
          <a:sy n="65" d="100"/>
        </p:scale>
        <p:origin x="700" y="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08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CF75E5-BE16-4705-B40E-5DBF8DDAD706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1DA6F-E6CC-43FE-BDF2-A88830B8D7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267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1DA6F-E6CC-43FE-BDF2-A88830B8D75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445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813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856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656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287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1454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2434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505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933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573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470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216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402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551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894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327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548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AFCEF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969CD-45E0-4BE0-818F-BA3C670A7E0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0E2D893-61A1-41B8-9715-A6AE970FD9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391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  <p:sldLayoutId id="2147483891" r:id="rId13"/>
    <p:sldLayoutId id="2147483892" r:id="rId14"/>
    <p:sldLayoutId id="2147483893" r:id="rId15"/>
    <p:sldLayoutId id="21474838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25075" y="-725714"/>
            <a:ext cx="8574622" cy="2616199"/>
          </a:xfrm>
        </p:spPr>
        <p:txBody>
          <a:bodyPr>
            <a:normAutofit fontScale="90000"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AnastasiaScript" panose="02000505070000020002" pitchFamily="2" charset="0"/>
              </a:rPr>
              <a:t>Толерантность</a:t>
            </a:r>
            <a:endParaRPr lang="ru-RU" sz="9600" b="1" dirty="0">
              <a:solidFill>
                <a:srgbClr val="FF0000"/>
              </a:solidFill>
              <a:latin typeface="AnastasiaScript" panose="02000505070000020002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450" y="1749357"/>
            <a:ext cx="6025243" cy="43921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50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139888"/>
            <a:ext cx="10018713" cy="5455693"/>
          </a:xfrm>
        </p:spPr>
        <p:txBody>
          <a:bodyPr>
            <a:noAutofit/>
          </a:bodyPr>
          <a:lstStyle/>
          <a:p>
            <a:pPr algn="l"/>
            <a:r>
              <a:rPr lang="ru-RU" sz="44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«У </a:t>
            </a:r>
            <a:r>
              <a:rPr lang="ru-RU" sz="4400" b="1" dirty="0">
                <a:solidFill>
                  <a:srgbClr val="002060"/>
                </a:solidFill>
                <a:latin typeface="AnastasiaScript" panose="02000505070000020002" pitchFamily="2" charset="0"/>
              </a:rPr>
              <a:t>всех есть недостатки - у кого большие, у кого поменьше. Вот почему и дружба, и помощь, и общение были бы невозможны, если бы не существовало между нами взаимной терпимости» </a:t>
            </a:r>
            <a:br>
              <a:rPr lang="ru-RU" sz="4400" b="1" dirty="0">
                <a:solidFill>
                  <a:srgbClr val="002060"/>
                </a:solidFill>
                <a:latin typeface="AnastasiaScript" panose="02000505070000020002" pitchFamily="2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                                        Ф</a:t>
            </a:r>
            <a:r>
              <a:rPr lang="ru-RU" sz="4400" b="1" dirty="0">
                <a:solidFill>
                  <a:srgbClr val="002060"/>
                </a:solidFill>
                <a:latin typeface="AnastasiaScript" panose="02000505070000020002" pitchFamily="2" charset="0"/>
              </a:rPr>
              <a:t>. </a:t>
            </a:r>
            <a:r>
              <a:rPr lang="ru-RU" sz="4400" b="1" dirty="0" err="1">
                <a:solidFill>
                  <a:srgbClr val="002060"/>
                </a:solidFill>
                <a:latin typeface="AnastasiaScript" panose="02000505070000020002" pitchFamily="2" charset="0"/>
              </a:rPr>
              <a:t>Гвиччардини</a:t>
            </a:r>
            <a:endParaRPr lang="ru-RU" sz="4400" b="1" dirty="0">
              <a:solidFill>
                <a:srgbClr val="002060"/>
              </a:solidFill>
              <a:latin typeface="AnastasiaScript" panose="02000505070000020002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832513"/>
            <a:ext cx="10018713" cy="4958687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/>
              <a:t>           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719" y="5074249"/>
            <a:ext cx="6871434" cy="198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28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0"/>
            <a:ext cx="10018713" cy="1752599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Чем мы похожи</a:t>
            </a:r>
            <a:r>
              <a:rPr lang="ru-RU" sz="7200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?</a:t>
            </a:r>
            <a:endParaRPr lang="ru-RU" sz="7200" dirty="0">
              <a:solidFill>
                <a:srgbClr val="002060"/>
              </a:solidFill>
              <a:latin typeface="AnastasiaScript" panose="02000505070000020002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125" y="1333215"/>
            <a:ext cx="6096000" cy="40005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3715"/>
            <a:ext cx="6292026" cy="18158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937" y="5333715"/>
            <a:ext cx="6292026" cy="181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77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333715"/>
            <a:ext cx="6096000" cy="18158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3715"/>
            <a:ext cx="6292026" cy="18158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385" y="0"/>
            <a:ext cx="11685319" cy="63325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AnastasiaScript" panose="02000505070000020002" pitchFamily="2" charset="0"/>
              </a:rPr>
              <a:t>Значение </a:t>
            </a:r>
            <a:r>
              <a:rPr lang="ru-RU" sz="5400" b="1" dirty="0">
                <a:solidFill>
                  <a:srgbClr val="FF0000"/>
                </a:solidFill>
                <a:latin typeface="AnastasiaScript" panose="02000505070000020002" pitchFamily="2" charset="0"/>
              </a:rPr>
              <a:t>слова </a:t>
            </a:r>
            <a:r>
              <a:rPr lang="ru-RU" sz="5400" b="1" dirty="0" smtClean="0">
                <a:solidFill>
                  <a:srgbClr val="FF0000"/>
                </a:solidFill>
                <a:latin typeface="AnastasiaScript" panose="02000505070000020002" pitchFamily="2" charset="0"/>
              </a:rPr>
              <a:t>«толерантность» </a:t>
            </a:r>
            <a:r>
              <a:rPr lang="ru-RU" sz="5400" b="1" dirty="0">
                <a:solidFill>
                  <a:srgbClr val="FF0000"/>
                </a:solidFill>
                <a:latin typeface="AnastasiaScript" panose="02000505070000020002" pitchFamily="2" charset="0"/>
              </a:rPr>
              <a:t>в разных языках мира. </a:t>
            </a:r>
            <a:r>
              <a:rPr lang="ru-RU" sz="5400" b="1" dirty="0" smtClean="0">
                <a:solidFill>
                  <a:srgbClr val="FF0000"/>
                </a:solidFill>
                <a:latin typeface="AnastasiaScript" panose="02000505070000020002" pitchFamily="2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AnastasiaScript" panose="02000505070000020002" pitchFamily="2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-</a:t>
            </a:r>
            <a:r>
              <a:rPr lang="ru-RU" sz="4000" b="1" dirty="0" smtClean="0">
                <a:solidFill>
                  <a:srgbClr val="FF0000"/>
                </a:solidFill>
                <a:latin typeface="AnastasiaScript" panose="02000505070000020002" pitchFamily="2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В </a:t>
            </a:r>
            <a:r>
              <a:rPr lang="ru-RU" sz="4000" b="1" dirty="0">
                <a:solidFill>
                  <a:srgbClr val="002060"/>
                </a:solidFill>
                <a:latin typeface="AnastasiaScript" panose="02000505070000020002" pitchFamily="2" charset="0"/>
              </a:rPr>
              <a:t>испанском языке </a:t>
            </a:r>
            <a:r>
              <a:rPr lang="ru-RU" sz="4000" dirty="0">
                <a:latin typeface="AnastasiaScript" panose="02000505070000020002" pitchFamily="2" charset="0"/>
              </a:rPr>
              <a:t>оно означает способность признавать отличные от своих собственных идеи и мнения</a:t>
            </a:r>
            <a:r>
              <a:rPr lang="ru-RU" sz="4000" dirty="0" smtClean="0">
                <a:latin typeface="AnastasiaScript" panose="02000505070000020002" pitchFamily="2" charset="0"/>
              </a:rPr>
              <a:t>;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002060"/>
                </a:solidFill>
              </a:rPr>
              <a:t> -</a:t>
            </a:r>
            <a:r>
              <a:rPr lang="ru-RU" sz="40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Во </a:t>
            </a:r>
            <a:r>
              <a:rPr lang="ru-RU" sz="4000" b="1" dirty="0">
                <a:solidFill>
                  <a:srgbClr val="002060"/>
                </a:solidFill>
                <a:latin typeface="AnastasiaScript" panose="02000505070000020002" pitchFamily="2" charset="0"/>
              </a:rPr>
              <a:t>французском </a:t>
            </a:r>
            <a:r>
              <a:rPr lang="ru-RU" sz="4000" dirty="0">
                <a:latin typeface="AnastasiaScript" panose="02000505070000020002" pitchFamily="2" charset="0"/>
              </a:rPr>
              <a:t>– </a:t>
            </a:r>
            <a:r>
              <a:rPr lang="ru-RU" sz="4000" dirty="0" smtClean="0">
                <a:latin typeface="AnastasiaScript" panose="02000505070000020002" pitchFamily="2" charset="0"/>
              </a:rPr>
              <a:t>отношение, при </a:t>
            </a:r>
            <a:r>
              <a:rPr lang="ru-RU" sz="4000" dirty="0">
                <a:latin typeface="AnastasiaScript" panose="02000505070000020002" pitchFamily="2" charset="0"/>
              </a:rPr>
              <a:t>котором допускается, что другие могут думать или действовать иначе, нежели ты сам; </a:t>
            </a:r>
            <a:r>
              <a:rPr lang="ru-RU" sz="4000" dirty="0" smtClean="0">
                <a:latin typeface="AnastasiaScript" panose="02000505070000020002" pitchFamily="2" charset="0"/>
              </a:rPr>
              <a:t/>
            </a:r>
            <a:br>
              <a:rPr lang="ru-RU" sz="4000" dirty="0" smtClean="0">
                <a:latin typeface="AnastasiaScript" panose="02000505070000020002" pitchFamily="2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-В </a:t>
            </a:r>
            <a:r>
              <a:rPr lang="ru-RU" sz="4000" b="1" dirty="0">
                <a:solidFill>
                  <a:srgbClr val="002060"/>
                </a:solidFill>
                <a:latin typeface="AnastasiaScript" panose="02000505070000020002" pitchFamily="2" charset="0"/>
              </a:rPr>
              <a:t>английском </a:t>
            </a:r>
            <a:r>
              <a:rPr lang="ru-RU" sz="4000" dirty="0">
                <a:latin typeface="AnastasiaScript" panose="02000505070000020002" pitchFamily="2" charset="0"/>
              </a:rPr>
              <a:t>– готовность быть терпимым, снисходительным; </a:t>
            </a:r>
            <a:r>
              <a:rPr lang="ru-RU" sz="4000" dirty="0" smtClean="0">
                <a:latin typeface="AnastasiaScript" panose="02000505070000020002" pitchFamily="2" charset="0"/>
              </a:rPr>
              <a:t/>
            </a:r>
            <a:br>
              <a:rPr lang="ru-RU" sz="4000" dirty="0" smtClean="0">
                <a:latin typeface="AnastasiaScript" panose="02000505070000020002" pitchFamily="2" charset="0"/>
              </a:rPr>
            </a:br>
            <a:endParaRPr lang="ru-RU" sz="4000" dirty="0">
              <a:latin typeface="AnastasiaScript" panose="02000505070000020002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64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8989" y="269543"/>
            <a:ext cx="10646125" cy="631891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AnastasiaScript" panose="02000505070000020002" pitchFamily="2" charset="0"/>
              </a:rPr>
              <a:t>Значение слова «толерантность» в разных языках мира. </a:t>
            </a:r>
            <a:br>
              <a:rPr lang="ru-RU" sz="4800" b="1" dirty="0">
                <a:solidFill>
                  <a:srgbClr val="FF0000"/>
                </a:solidFill>
                <a:latin typeface="AnastasiaScript" panose="02000505070000020002" pitchFamily="2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-</a:t>
            </a:r>
            <a:r>
              <a:rPr lang="ru-RU" sz="4000" b="1" dirty="0">
                <a:solidFill>
                  <a:srgbClr val="002060"/>
                </a:solidFill>
                <a:latin typeface="AnastasiaScript" panose="02000505070000020002" pitchFamily="2" charset="0"/>
              </a:rPr>
              <a:t>В китайском </a:t>
            </a:r>
            <a:r>
              <a:rPr lang="ru-RU" sz="4000" dirty="0">
                <a:latin typeface="AnastasiaScript" panose="02000505070000020002" pitchFamily="2" charset="0"/>
              </a:rPr>
              <a:t>– позволять, принимать, быть по отношению к другим великодушным; </a:t>
            </a:r>
            <a:r>
              <a:rPr lang="ru-RU" sz="4000" dirty="0">
                <a:latin typeface="AnastasiaScript" panose="02000505070000020002" pitchFamily="2" charset="0"/>
              </a:rPr>
              <a:t/>
            </a:r>
            <a:br>
              <a:rPr lang="ru-RU" sz="4000" dirty="0">
                <a:latin typeface="AnastasiaScript" panose="02000505070000020002" pitchFamily="2" charset="0"/>
              </a:rPr>
            </a:br>
            <a:r>
              <a:rPr lang="ru-RU" sz="4000" dirty="0" smtClean="0">
                <a:latin typeface="AnastasiaScript" panose="02000505070000020002" pitchFamily="2" charset="0"/>
              </a:rPr>
              <a:t>-</a:t>
            </a:r>
            <a:r>
              <a:rPr lang="ru-RU" sz="4000" b="1" dirty="0">
                <a:solidFill>
                  <a:srgbClr val="002060"/>
                </a:solidFill>
                <a:latin typeface="AnastasiaScript" panose="02000505070000020002" pitchFamily="2" charset="0"/>
              </a:rPr>
              <a:t>В русском </a:t>
            </a:r>
            <a:r>
              <a:rPr lang="ru-RU" sz="4000" dirty="0">
                <a:latin typeface="AnastasiaScript" panose="02000505070000020002" pitchFamily="2" charset="0"/>
              </a:rPr>
              <a:t>– способность терпеть что-то или кого-то.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3715"/>
            <a:ext cx="6292026" cy="18158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860" y="5333715"/>
            <a:ext cx="6292026" cy="181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97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4478" y="313900"/>
            <a:ext cx="8427521" cy="6018662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AnastasiaScript" panose="02000505070000020002" pitchFamily="2" charset="0"/>
              </a:rPr>
              <a:t>Толерантность</a:t>
            </a:r>
            <a:r>
              <a:rPr lang="ru-RU" sz="4400" dirty="0">
                <a:solidFill>
                  <a:srgbClr val="002060"/>
                </a:solidFill>
                <a:latin typeface="AnastasiaScript" panose="02000505070000020002" pitchFamily="2" charset="0"/>
              </a:rPr>
              <a:t> - терпение к чужому мнению, поведению, уважение к национальным и культурным различиям, стремление к взаимопониманию между народами мира.</a:t>
            </a:r>
            <a:br>
              <a:rPr lang="ru-RU" sz="4400" dirty="0">
                <a:solidFill>
                  <a:srgbClr val="002060"/>
                </a:solidFill>
                <a:latin typeface="AnastasiaScript" panose="02000505070000020002" pitchFamily="2" charset="0"/>
              </a:rPr>
            </a:br>
            <a:r>
              <a:rPr lang="ru-RU" sz="4400" b="1" dirty="0">
                <a:solidFill>
                  <a:srgbClr val="FF0000"/>
                </a:solidFill>
                <a:latin typeface="AnastasiaScript" panose="02000505070000020002" pitchFamily="2" charset="0"/>
              </a:rPr>
              <a:t>Толерантность</a:t>
            </a:r>
            <a:r>
              <a:rPr lang="ru-RU" sz="4400" dirty="0">
                <a:solidFill>
                  <a:srgbClr val="FF0000"/>
                </a:solidFill>
                <a:latin typeface="AnastasiaScript" panose="02000505070000020002" pitchFamily="2" charset="0"/>
              </a:rPr>
              <a:t> </a:t>
            </a:r>
            <a:r>
              <a:rPr lang="ru-RU" sz="4400" dirty="0">
                <a:solidFill>
                  <a:srgbClr val="002060"/>
                </a:solidFill>
                <a:latin typeface="AnastasiaScript" panose="02000505070000020002" pitchFamily="2" charset="0"/>
              </a:rPr>
              <a:t>- это признание и уважение к другим людям, умение жить вместе с другими людьми.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116" y="1231112"/>
            <a:ext cx="3961790" cy="3902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24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1" b="5793"/>
          <a:stretch/>
        </p:blipFill>
        <p:spPr>
          <a:xfrm>
            <a:off x="3651564" y="1752599"/>
            <a:ext cx="5651640" cy="51054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787" y="0"/>
            <a:ext cx="11412187" cy="1610095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rgbClr val="002060"/>
                </a:solidFill>
                <a:latin typeface="AnastasiaScript" panose="02000505070000020002" pitchFamily="2" charset="0"/>
              </a:rPr>
              <a:t> «Мы разные - в этом наше богатство</a:t>
            </a:r>
            <a:r>
              <a:rPr lang="ru-RU" sz="60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.</a:t>
            </a:r>
            <a:br>
              <a:rPr lang="ru-RU" sz="60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</a:br>
            <a:r>
              <a:rPr lang="ru-RU" sz="60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/>
            </a:r>
            <a:br>
              <a:rPr lang="ru-RU" sz="60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</a:br>
            <a:r>
              <a:rPr lang="ru-RU" sz="60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/>
            </a:r>
            <a:br>
              <a:rPr lang="ru-RU" sz="60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</a:br>
            <a:r>
              <a:rPr lang="ru-RU" sz="60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/>
            </a:r>
            <a:br>
              <a:rPr lang="ru-RU" sz="60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</a:br>
            <a:r>
              <a:rPr lang="ru-RU" sz="60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Мы </a:t>
            </a:r>
            <a:r>
              <a:rPr lang="ru-RU" sz="6000" b="1" dirty="0">
                <a:solidFill>
                  <a:srgbClr val="002060"/>
                </a:solidFill>
                <a:latin typeface="AnastasiaScript" panose="02000505070000020002" pitchFamily="2" charset="0"/>
              </a:rPr>
              <a:t>вместе - в этом наша сила»</a:t>
            </a:r>
          </a:p>
        </p:txBody>
      </p:sp>
    </p:spTree>
    <p:extLst>
      <p:ext uri="{BB962C8B-B14F-4D97-AF65-F5344CB8AC3E}">
        <p14:creationId xmlns:p14="http://schemas.microsoft.com/office/powerpoint/2010/main" val="2996015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1155" y="111125"/>
            <a:ext cx="8915399" cy="1524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Правила толерантности</a:t>
            </a:r>
            <a:endParaRPr lang="ru-RU" sz="5400" b="1" dirty="0">
              <a:solidFill>
                <a:srgbClr val="002060"/>
              </a:solidFill>
              <a:latin typeface="AnastasiaScript" panose="02000505070000020002" pitchFamily="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16753" y="1465943"/>
            <a:ext cx="8915399" cy="3427967"/>
          </a:xfrm>
        </p:spPr>
        <p:txBody>
          <a:bodyPr>
            <a:normAutofit fontScale="92500" lnSpcReduction="20000"/>
          </a:bodyPr>
          <a:lstStyle/>
          <a:p>
            <a:r>
              <a:rPr lang="ru-RU" sz="4800" dirty="0">
                <a:solidFill>
                  <a:srgbClr val="002060"/>
                </a:solidFill>
                <a:latin typeface="AnastasiaScript" panose="02000505070000020002" pitchFamily="2" charset="0"/>
              </a:rPr>
              <a:t>- </a:t>
            </a:r>
            <a:r>
              <a:rPr lang="ru-RU" sz="4800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Будь </a:t>
            </a:r>
            <a:r>
              <a:rPr lang="ru-RU" sz="4800" dirty="0">
                <a:solidFill>
                  <a:srgbClr val="002060"/>
                </a:solidFill>
                <a:latin typeface="AnastasiaScript" panose="02000505070000020002" pitchFamily="2" charset="0"/>
              </a:rPr>
              <a:t>всегда внимательным;</a:t>
            </a:r>
          </a:p>
          <a:p>
            <a:r>
              <a:rPr lang="ru-RU" sz="4800" dirty="0">
                <a:solidFill>
                  <a:srgbClr val="002060"/>
                </a:solidFill>
                <a:latin typeface="AnastasiaScript" panose="02000505070000020002" pitchFamily="2" charset="0"/>
              </a:rPr>
              <a:t>- </a:t>
            </a:r>
            <a:r>
              <a:rPr lang="ru-RU" sz="4800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Будь </a:t>
            </a:r>
            <a:r>
              <a:rPr lang="ru-RU" sz="4800" dirty="0">
                <a:solidFill>
                  <a:srgbClr val="002060"/>
                </a:solidFill>
                <a:latin typeface="AnastasiaScript" panose="02000505070000020002" pitchFamily="2" charset="0"/>
              </a:rPr>
              <a:t>терпимым в споре и </a:t>
            </a:r>
            <a:r>
              <a:rPr lang="ru-RU" sz="4800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 </a:t>
            </a:r>
          </a:p>
          <a:p>
            <a:r>
              <a:rPr lang="ru-RU" sz="4800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  аргументируй </a:t>
            </a:r>
            <a:r>
              <a:rPr lang="ru-RU" sz="4800" dirty="0">
                <a:solidFill>
                  <a:srgbClr val="002060"/>
                </a:solidFill>
                <a:latin typeface="AnastasiaScript" panose="02000505070000020002" pitchFamily="2" charset="0"/>
              </a:rPr>
              <a:t>свое мнение;</a:t>
            </a:r>
          </a:p>
          <a:p>
            <a:r>
              <a:rPr lang="ru-RU" sz="4800" dirty="0">
                <a:solidFill>
                  <a:srgbClr val="002060"/>
                </a:solidFill>
                <a:latin typeface="AnastasiaScript" panose="02000505070000020002" pitchFamily="2" charset="0"/>
              </a:rPr>
              <a:t>- </a:t>
            </a:r>
            <a:r>
              <a:rPr lang="ru-RU" sz="4800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Будь </a:t>
            </a:r>
            <a:r>
              <a:rPr lang="ru-RU" sz="4800" dirty="0">
                <a:solidFill>
                  <a:srgbClr val="002060"/>
                </a:solidFill>
                <a:latin typeface="AnastasiaScript" panose="02000505070000020002" pitchFamily="2" charset="0"/>
              </a:rPr>
              <a:t>гуманным и милосердным;</a:t>
            </a:r>
          </a:p>
          <a:p>
            <a:r>
              <a:rPr lang="ru-RU" sz="4800" dirty="0">
                <a:solidFill>
                  <a:srgbClr val="002060"/>
                </a:solidFill>
                <a:latin typeface="AnastasiaScript" panose="02000505070000020002" pitchFamily="2" charset="0"/>
              </a:rPr>
              <a:t>- Не </a:t>
            </a:r>
            <a:r>
              <a:rPr lang="ru-RU" sz="4800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обижай </a:t>
            </a:r>
            <a:r>
              <a:rPr lang="ru-RU" sz="4800" dirty="0">
                <a:solidFill>
                  <a:srgbClr val="002060"/>
                </a:solidFill>
                <a:latin typeface="AnastasiaScript" panose="02000505070000020002" pitchFamily="2" charset="0"/>
              </a:rPr>
              <a:t>собеседника.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0" y="5209722"/>
            <a:ext cx="6323691" cy="1825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6844" y="5288255"/>
            <a:ext cx="6051715" cy="174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487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1087" y="922498"/>
            <a:ext cx="5500913" cy="4777658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rgbClr val="002060"/>
                </a:solidFill>
                <a:latin typeface="AnastasiaScript" panose="02000505070000020002" pitchFamily="2" charset="0"/>
              </a:rPr>
              <a:t>«Согласие между людьми, разными народами – это самое драгоценное и сейчас самое необходимое для человечества</a:t>
            </a:r>
            <a:r>
              <a:rPr lang="ru-RU" sz="4400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»</a:t>
            </a:r>
            <a:br>
              <a:rPr lang="ru-RU" sz="4400" dirty="0" smtClean="0">
                <a:solidFill>
                  <a:srgbClr val="002060"/>
                </a:solidFill>
                <a:latin typeface="AnastasiaScript" panose="02000505070000020002" pitchFamily="2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            </a:t>
            </a:r>
            <a:r>
              <a:rPr lang="ru-RU" sz="4000" dirty="0" smtClean="0">
                <a:solidFill>
                  <a:srgbClr val="002060"/>
                </a:solidFill>
                <a:latin typeface="AnastasiaScript" panose="02000505070000020002" pitchFamily="2" charset="0"/>
              </a:rPr>
              <a:t>Д.С. Лихачев</a:t>
            </a:r>
            <a:endParaRPr lang="ru-RU" sz="4000" dirty="0">
              <a:solidFill>
                <a:srgbClr val="002060"/>
              </a:solidFill>
              <a:latin typeface="AnastasiaScript" panose="02000505070000020002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22" y="653143"/>
            <a:ext cx="6226629" cy="45559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328228"/>
            <a:ext cx="6206266" cy="17923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266" y="5300685"/>
            <a:ext cx="6207455" cy="179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63277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265</TotalTime>
  <Words>144</Words>
  <Application>Microsoft Office PowerPoint</Application>
  <PresentationFormat>Широкоэкранный</PresentationFormat>
  <Paragraphs>16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AnastasiaScript</vt:lpstr>
      <vt:lpstr>Arial</vt:lpstr>
      <vt:lpstr>Calibri</vt:lpstr>
      <vt:lpstr>Century Gothic</vt:lpstr>
      <vt:lpstr>Wingdings 3</vt:lpstr>
      <vt:lpstr>Легкий дым</vt:lpstr>
      <vt:lpstr>Толерантность</vt:lpstr>
      <vt:lpstr>«У всех есть недостатки - у кого большие, у кого поменьше. Вот почему и дружба, и помощь, и общение были бы невозможны, если бы не существовало между нами взаимной терпимости»                                          Ф. Гвиччардини</vt:lpstr>
      <vt:lpstr>Чем мы похожи?</vt:lpstr>
      <vt:lpstr>Значение слова «толерантность» в разных языках мира.  - В испанском языке оно означает способность признавать отличные от своих собственных идеи и мнения;  -Во французском – отношение, при котором допускается, что другие могут думать или действовать иначе, нежели ты сам;  -В английском – готовность быть терпимым, снисходительным;  </vt:lpstr>
      <vt:lpstr>Значение слова «толерантность» в разных языках мира.  -В китайском – позволять, принимать, быть по отношению к другим великодушным;  -В русском – способность терпеть что-то или кого-то.</vt:lpstr>
      <vt:lpstr>Толерантность - терпение к чужому мнению, поведению, уважение к национальным и культурным различиям, стремление к взаимопониманию между народами мира. Толерантность - это признание и уважение к другим людям, умение жить вместе с другими людьми.</vt:lpstr>
      <vt:lpstr> «Мы разные - в этом наше богатство.    Мы вместе - в этом наша сила»</vt:lpstr>
      <vt:lpstr>Правила толерантности</vt:lpstr>
      <vt:lpstr>«Согласие между людьми, разными народами – это самое драгоценное и сейчас самое необходимое для человечества»             Д.С. Лихачев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Толерантность</dc:title>
  <dc:creator>Admin</dc:creator>
  <cp:lastModifiedBy>Викторовна Лазаревич Людмила</cp:lastModifiedBy>
  <cp:revision>50</cp:revision>
  <dcterms:created xsi:type="dcterms:W3CDTF">2018-07-15T16:02:13Z</dcterms:created>
  <dcterms:modified xsi:type="dcterms:W3CDTF">2019-11-14T08:17:17Z</dcterms:modified>
</cp:coreProperties>
</file>