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sldIdLst>
    <p:sldId id="287" r:id="rId2"/>
    <p:sldId id="277" r:id="rId3"/>
    <p:sldId id="293" r:id="rId4"/>
    <p:sldId id="294" r:id="rId5"/>
    <p:sldId id="290" r:id="rId6"/>
    <p:sldId id="291" r:id="rId7"/>
    <p:sldId id="292" r:id="rId8"/>
    <p:sldId id="270" r:id="rId9"/>
    <p:sldId id="278" r:id="rId10"/>
    <p:sldId id="279" r:id="rId11"/>
    <p:sldId id="280" r:id="rId12"/>
    <p:sldId id="281" r:id="rId13"/>
    <p:sldId id="282" r:id="rId14"/>
    <p:sldId id="283" r:id="rId15"/>
    <p:sldId id="285" r:id="rId16"/>
    <p:sldId id="284" r:id="rId17"/>
    <p:sldId id="276" r:id="rId18"/>
    <p:sldId id="29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866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D7442406-5173-4B08-86D2-859F588EA363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E8C7264E-5E26-4271-8991-C56E607D7B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8D8315-2C44-43E3-8978-F5FB1920F138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14E5D1-56F8-4152-B1D3-D5B6D2CBC9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F353B9-675E-41DF-88E6-B88EDFE18CDE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12A8E3-A7CD-4B92-B07C-79C9BF3DB7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0739F8FD-A69F-4624-B14D-D0263735184E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90FEC495-A9FC-4F96-94E6-D44BD96AB5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F032EB1C-1BC7-493E-AFE3-6F474E474536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779B8FF4-5ABB-4D00-AAA0-BDAAD20DE0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C945EA-58C8-46A5-A41D-D0EC8766016C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D03232-BA2D-48B7-97E6-03F343F3E7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F2DF1C-C9FF-41E2-B662-28F075D8206A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CC9329-2F5D-4792-80A5-DCB4719125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45907BB1-3038-4B89-BE41-9B687CBC1D68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807CF9CF-C8BD-4CEB-BD63-15FD14CC02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41090-3735-4AD6-8479-5D3591775710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E9C8C8-AC61-4555-A766-9E29DD7CFB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EB8DB745-FAE6-4CB0-9ADC-0A0747B1FCD4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3534B9DC-9CBF-41D6-82DE-43E2F43314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1398128C-EB75-40CE-94BD-D2057EEB0666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D33F6275-7446-4BA6-996E-0DF6D00F25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EFE79A6-E990-40FA-88F3-1B9B0FC26A80}" type="datetimeFigureOut">
              <a:rPr lang="ru-RU" smtClean="0"/>
              <a:pPr>
                <a:defRPr/>
              </a:pPr>
              <a:t>01.04.2020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3E07E58-DB4D-43A1-A473-CEECE89FE9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text=%D0%BA%D0%B0%D1%80%D1%82%D0%B8%D0%BD%D0%BA%D0%B0%20%D0%BA%D1%83%D0%BF%D1%86%D0%B0%20%D0%B8%D0%B7%20%D1%81%D0%BA%D0%B0%D0%B7%D0%BA%D0%B8%20%D1%81%D0%B5%D1%81%D1%82%D1%80%D0%B8%D1%86%D0%B0%20%D0%B0%D0%BB%D1%91%D0%BD%D1%83%D1%88%D0%BA%D0%B0%20%D0%B8%20%D0%B1%D1%80%D0%B0%D1%82%D0%B5%D1%86%20%D0%B8%D0%B2%D0%B0%D0%BD%D1%83%D1%88%D0%BA%D0%B0&amp;pos=0&amp;rpt=simage&amp;lr=39&amp;noreask=1&amp;source=wiz&amp;uinfo=sw-1349-sh-673-fw-1124-fh-467-pd-1&amp;img_url=http://www.planetaskazok.ru/images/stories/russian/sestritsa_alenushka/img_3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Заголовок 2"/>
          <p:cNvSpPr>
            <a:spLocks noGrp="1"/>
          </p:cNvSpPr>
          <p:nvPr>
            <p:ph type="ctrTitle"/>
          </p:nvPr>
        </p:nvSpPr>
        <p:spPr>
          <a:xfrm>
            <a:off x="1043608" y="260648"/>
            <a:ext cx="7164288" cy="189436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Русская народная сказка «Сестрица Алёнушка и братец Иванушка»</a:t>
            </a:r>
          </a:p>
        </p:txBody>
      </p:sp>
      <p:pic>
        <p:nvPicPr>
          <p:cNvPr id="13316" name="Picture 2" descr="http://rusmult.moy.su/anim/fox/1256936394_sestrica-alenushka-i-bratec-ivanush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2204864"/>
            <a:ext cx="3073524" cy="440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508104" y="4941168"/>
            <a:ext cx="32464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Зуева С.В.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Аленушка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утонув, осталась живой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6" name="Рисунок 52" descr="http://sssrmult.ru/wp-content/uploads/2011/06/Sestrica-Alonushka-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556792"/>
            <a:ext cx="7286625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Ведьма оборачивается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Аленушкой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0" name="Рисунок 28" descr="http://img.1tvrus.com/2009-08-24/fmt_73_zahvachennyj_kadr_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3" y="1714500"/>
            <a:ext cx="7500937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Магия числа три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4" name="Рисунок 22" descr="http://s2.afisha.net/Afisha7Files/UGPhotos/090626181858/091102120921/p_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50" y="1714500"/>
            <a:ext cx="72866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Уход из дома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8" name="Рисунок 37" descr="http://kinofilms.tv/images/films/37/36830/pict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38" y="1571625"/>
            <a:ext cx="6929437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Испытания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2" name="Рисунок 55" descr="http://zoneland.ru/pics/images3/6080532-2.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63" y="1643063"/>
            <a:ext cx="71437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57188"/>
            <a:ext cx="8534400" cy="758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Особенности волшебной сказки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 1. Зачин и счастливая концовка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 2. Повторы слов и ситуаций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 3. Уход из дома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 4. Испытание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 5. Превращения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 6. Магия числа 3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 7. Особая народная лексика</a:t>
            </a:r>
          </a:p>
          <a:p>
            <a:pPr eaLnBrk="1" hangingPunct="1"/>
            <a:endParaRPr lang="ru-RU" smtClean="0"/>
          </a:p>
        </p:txBody>
      </p:sp>
      <p:pic>
        <p:nvPicPr>
          <p:cNvPr id="28676" name="Picture 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18000"/>
          </a:blip>
          <a:srcRect/>
          <a:stretch>
            <a:fillRect/>
          </a:stretch>
        </p:blipFill>
        <p:spPr bwMode="auto">
          <a:xfrm>
            <a:off x="827584" y="5129212"/>
            <a:ext cx="140335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1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25" y="4500563"/>
            <a:ext cx="1277938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534400" cy="758825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В. Васнецов «</a:t>
            </a:r>
            <a:r>
              <a:rPr lang="ru-RU" b="1" dirty="0" err="1" smtClean="0">
                <a:solidFill>
                  <a:srgbClr val="FF0000"/>
                </a:solidFill>
              </a:rPr>
              <a:t>Аленушка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700" name="Рисунок 22" descr="Сестрица Аленушка и братец Ивануш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784592"/>
            <a:ext cx="5040560" cy="5772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48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4" name="Рисунок 19" descr="http://www.yaplakal.com/uploads/previews/post-3-128568473569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76672"/>
            <a:ext cx="8259166" cy="5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2700338"/>
          </a:xfrm>
        </p:spPr>
        <p:txBody>
          <a:bodyPr/>
          <a:lstStyle/>
          <a:p>
            <a:r>
              <a:rPr lang="ru-RU" sz="4800" b="1" smtClean="0">
                <a:solidFill>
                  <a:srgbClr val="FF0000"/>
                </a:solidFill>
              </a:rPr>
              <a:t>Сказка- ложь, да в ней </a:t>
            </a:r>
            <a:br>
              <a:rPr lang="ru-RU" sz="4800" b="1" smtClean="0">
                <a:solidFill>
                  <a:srgbClr val="FF0000"/>
                </a:solidFill>
              </a:rPr>
            </a:br>
            <a:r>
              <a:rPr lang="ru-RU" sz="4800" b="1" smtClean="0">
                <a:solidFill>
                  <a:srgbClr val="FF0000"/>
                </a:solidFill>
              </a:rPr>
              <a:t>намек, </a:t>
            </a:r>
            <a:br>
              <a:rPr lang="ru-RU" sz="4800" b="1" smtClean="0">
                <a:solidFill>
                  <a:srgbClr val="FF0000"/>
                </a:solidFill>
              </a:rPr>
            </a:br>
            <a:r>
              <a:rPr lang="ru-RU" sz="4800" b="1" smtClean="0">
                <a:solidFill>
                  <a:srgbClr val="FF0000"/>
                </a:solidFill>
              </a:rPr>
              <a:t>Добрым молодцам урок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8572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Вопросы: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1.Особенности русской народной сказки.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2. Определить к какой группе  относится эта сказка.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sz="quarter" idx="1"/>
          </p:nvPr>
        </p:nvSpPr>
        <p:spPr>
          <a:xfrm>
            <a:off x="571500" y="2143125"/>
            <a:ext cx="8115300" cy="39830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Рисунок 58" descr="http://www.inxa.ru/content/files/ev_8d96a14474dfd4c87ad7b466f7be3c91.jpg_s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5" y="2026880"/>
            <a:ext cx="3672407" cy="4642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4104456" cy="3456384"/>
          </a:xfrm>
        </p:spPr>
        <p:txBody>
          <a:bodyPr/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Мочи нет</a:t>
            </a:r>
          </a:p>
          <a:p>
            <a:pPr algn="just">
              <a:buNone/>
            </a:pPr>
            <a:endParaRPr lang="ru-RU" sz="3200" b="1" dirty="0" smtClean="0"/>
          </a:p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Красная девица</a:t>
            </a:r>
          </a:p>
          <a:p>
            <a:pPr algn="just">
              <a:buNone/>
            </a:pPr>
            <a:r>
              <a:rPr lang="ru-RU" sz="3200" b="1" dirty="0" smtClean="0"/>
              <a:t> </a:t>
            </a:r>
          </a:p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Ключевая вода</a:t>
            </a:r>
            <a:endParaRPr lang="ru-RU" sz="3200" dirty="0" smtClean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332656"/>
            <a:ext cx="37264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- совсем нет сил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407447" y="1556792"/>
            <a:ext cx="47365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- скромная, молодая.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427984" y="2708920"/>
            <a:ext cx="4230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- родниковая вода.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4676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400" b="1" dirty="0" smtClean="0">
                <a:solidFill>
                  <a:srgbClr val="FF0066"/>
                </a:solidFill>
              </a:rPr>
              <a:t>Ножи булатные</a:t>
            </a:r>
            <a:endParaRPr lang="ru-RU" sz="4400" b="1" dirty="0">
              <a:solidFill>
                <a:srgbClr val="FF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7704137" cy="1224136"/>
          </a:xfrm>
        </p:spPr>
        <p:txBody>
          <a:bodyPr/>
          <a:lstStyle/>
          <a:p>
            <a:pPr algn="just"/>
            <a:r>
              <a:rPr lang="ru-RU" sz="2400" b="1" dirty="0" smtClean="0"/>
              <a:t>Ножи из булатной стали обладают большой упругостью.</a:t>
            </a:r>
            <a:endParaRPr lang="ru-RU" sz="2400" dirty="0" smtClean="0"/>
          </a:p>
        </p:txBody>
      </p:sp>
      <p:pic>
        <p:nvPicPr>
          <p:cNvPr id="1026" name="Picture 2" descr="https://avatars.mds.yandex.net/get-zen_doc/1056701/pub_5b96f3154e008900ad8d285b_5b96f80f23420100aaa0ce97/scale_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564904"/>
            <a:ext cx="5715000" cy="3790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4400" b="1" dirty="0" smtClean="0">
                <a:solidFill>
                  <a:srgbClr val="FF0066"/>
                </a:solidFill>
              </a:rPr>
              <a:t>КУПЕЦ</a:t>
            </a:r>
            <a:endParaRPr lang="ru-RU" sz="4400" b="1" dirty="0">
              <a:solidFill>
                <a:srgbClr val="FF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4213" y="1700213"/>
            <a:ext cx="7704137" cy="3786187"/>
          </a:xfrm>
        </p:spPr>
        <p:txBody>
          <a:bodyPr/>
          <a:lstStyle/>
          <a:p>
            <a:pPr algn="just"/>
            <a:r>
              <a:rPr lang="ru-RU" sz="2400" b="1" smtClean="0"/>
              <a:t>богатый человек, который занимался торговлей.</a:t>
            </a:r>
            <a:endParaRPr lang="ru-RU" sz="2400" smtClean="0"/>
          </a:p>
        </p:txBody>
      </p:sp>
      <p:pic>
        <p:nvPicPr>
          <p:cNvPr id="39938" name="Picture 2" descr="http://www.ollelukoe.ru/images/stories/russian/sestralenusca/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2205038"/>
            <a:ext cx="3433763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4400" b="1" dirty="0" smtClean="0">
                <a:solidFill>
                  <a:srgbClr val="FF0066"/>
                </a:solidFill>
              </a:rPr>
              <a:t>ХОРОМЫ</a:t>
            </a:r>
            <a:endParaRPr lang="ru-RU" sz="4400" b="1" dirty="0">
              <a:solidFill>
                <a:srgbClr val="FF0066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684213" y="1916113"/>
            <a:ext cx="3811587" cy="364648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2400" b="1" smtClean="0"/>
              <a:t>просторный деревянный дом с большим количеством комнат</a:t>
            </a:r>
            <a:r>
              <a:rPr lang="ru-RU" b="1" smtClean="0"/>
              <a:t>.</a:t>
            </a:r>
            <a:endParaRPr lang="ru-RU" smtClean="0"/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6100" y="1773238"/>
            <a:ext cx="3816350" cy="4032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4400" b="1" dirty="0" smtClean="0">
                <a:solidFill>
                  <a:srgbClr val="FF0066"/>
                </a:solidFill>
              </a:rPr>
              <a:t>ИСПИТЬ ВОДИЦЫ</a:t>
            </a:r>
            <a:endParaRPr lang="ru-RU" sz="4400" b="1" dirty="0">
              <a:solidFill>
                <a:srgbClr val="FF0066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900113" y="1844675"/>
            <a:ext cx="3595687" cy="3717925"/>
          </a:xfrm>
          <a:prstGeom prst="rect">
            <a:avLst/>
          </a:prstGeom>
        </p:spPr>
        <p:txBody>
          <a:bodyPr/>
          <a:lstStyle/>
          <a:p>
            <a:r>
              <a:rPr lang="ru-RU" sz="3200" b="1" dirty="0" smtClean="0"/>
              <a:t>напиться воды</a:t>
            </a:r>
            <a:endParaRPr lang="ru-RU" sz="3200" dirty="0" smtClean="0"/>
          </a:p>
        </p:txBody>
      </p:sp>
      <p:sp>
        <p:nvSpPr>
          <p:cNvPr id="15364" name="Объект 3"/>
          <p:cNvSpPr>
            <a:spLocks noGrp="1"/>
          </p:cNvSpPr>
          <p:nvPr>
            <p:ph sz="quarter" idx="2"/>
          </p:nvPr>
        </p:nvSpPr>
        <p:spPr>
          <a:xfrm>
            <a:off x="4648200" y="1844675"/>
            <a:ext cx="3124200" cy="3717925"/>
          </a:xfrm>
          <a:prstGeom prst="rect">
            <a:avLst/>
          </a:prstGeom>
        </p:spPr>
        <p:txBody>
          <a:bodyPr/>
          <a:lstStyle/>
          <a:p>
            <a:endParaRPr lang="ru-RU" smtClean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916832"/>
            <a:ext cx="5112568" cy="385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467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Композиция сказки 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2204864"/>
            <a:ext cx="7467600" cy="4873752"/>
          </a:xfrm>
        </p:spPr>
        <p:txBody>
          <a:bodyPr/>
          <a:lstStyle/>
          <a:p>
            <a:pPr eaLnBrk="1" hangingPunct="1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Зачин</a:t>
            </a:r>
          </a:p>
          <a:p>
            <a:pPr eaLnBrk="1" hangingPunct="1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Основная часть</a:t>
            </a:r>
          </a:p>
          <a:p>
            <a:pPr eaLnBrk="1" hangingPunct="1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Концовка</a:t>
            </a:r>
          </a:p>
        </p:txBody>
      </p:sp>
      <p:pic>
        <p:nvPicPr>
          <p:cNvPr id="18436" name="Рисунок 13" descr="http://s5.afisha.net/Afisha7Files/UGPhotos/090624010343/091102120918/p_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0" y="2071688"/>
            <a:ext cx="38576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467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Сказка волшебная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7467600" cy="4873752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1. Иванушка превратился в козленочка и снова в человека</a:t>
            </a:r>
          </a:p>
        </p:txBody>
      </p:sp>
      <p:pic>
        <p:nvPicPr>
          <p:cNvPr id="22532" name="Рисунок 31" descr="http://www.gorodznatokov.ru/userfiles/image/Skazki/alonushka_i_ivanush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2590800"/>
            <a:ext cx="3500438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1" descr="http://s3.afisha.net/Afisha7Files/UGPhotos/090619141612/091102120915/p_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643188"/>
            <a:ext cx="407193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339</TotalTime>
  <Words>173</Words>
  <Application>Microsoft Office PowerPoint</Application>
  <PresentationFormat>Экран (4:3)</PresentationFormat>
  <Paragraphs>42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Русская народная сказка «Сестрица Алёнушка и братец Иванушка»</vt:lpstr>
      <vt:lpstr>Вопросы:  1.Особенности русской народной сказки.  2. Определить к какой группе  относится эта сказка. </vt:lpstr>
      <vt:lpstr>Слайд 3</vt:lpstr>
      <vt:lpstr>Ножи булатные</vt:lpstr>
      <vt:lpstr>КУПЕЦ</vt:lpstr>
      <vt:lpstr>ХОРОМЫ</vt:lpstr>
      <vt:lpstr>ИСПИТЬ ВОДИЦЫ</vt:lpstr>
      <vt:lpstr>Композиция сказки </vt:lpstr>
      <vt:lpstr>Сказка волшебная</vt:lpstr>
      <vt:lpstr>2. Аленушка, утонув, осталась живой</vt:lpstr>
      <vt:lpstr>3. Ведьма оборачивается Аленушкой</vt:lpstr>
      <vt:lpstr>4. Магия числа три</vt:lpstr>
      <vt:lpstr>5. Уход из дома</vt:lpstr>
      <vt:lpstr>6. Испытания</vt:lpstr>
      <vt:lpstr>Вывод  Особенности волшебной сказки</vt:lpstr>
      <vt:lpstr>В. Васнецов «Аленушка»</vt:lpstr>
      <vt:lpstr>Слайд 17</vt:lpstr>
      <vt:lpstr>Сказка- ложь, да в ней  намек,  Добрым молодцам урок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ложь, да в ней намек! Добрым молодцам урок.</dc:title>
  <dc:creator>2006</dc:creator>
  <cp:lastModifiedBy>Света</cp:lastModifiedBy>
  <cp:revision>49</cp:revision>
  <dcterms:created xsi:type="dcterms:W3CDTF">2012-10-06T14:51:19Z</dcterms:created>
  <dcterms:modified xsi:type="dcterms:W3CDTF">2020-04-01T18:30:07Z</dcterms:modified>
</cp:coreProperties>
</file>