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9" r:id="rId4"/>
    <p:sldId id="270" r:id="rId5"/>
    <p:sldId id="256" r:id="rId6"/>
    <p:sldId id="271" r:id="rId7"/>
    <p:sldId id="257" r:id="rId8"/>
    <p:sldId id="272" r:id="rId9"/>
    <p:sldId id="258" r:id="rId10"/>
    <p:sldId id="259" r:id="rId11"/>
    <p:sldId id="260" r:id="rId12"/>
    <p:sldId id="264" r:id="rId13"/>
    <p:sldId id="261" r:id="rId14"/>
    <p:sldId id="263" r:id="rId15"/>
    <p:sldId id="266" r:id="rId16"/>
    <p:sldId id="273" r:id="rId17"/>
    <p:sldId id="26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>
        <p:scale>
          <a:sx n="107" d="100"/>
          <a:sy n="107" d="100"/>
        </p:scale>
        <p:origin x="-1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834A6-53AC-4CFC-97A2-0470669B3FD4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0710-E813-4D24-B619-2CCC7D933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E15B7-C831-45E0-986F-6EADB2CA709D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8D0F9-B744-49D8-A00F-830CDD696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4F61-429E-42AA-80DA-B7E19F5558A1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2CE33-AB5C-4F30-811D-00B375036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553C9-655F-4EED-8161-BA502EB7DE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12A96-0DAF-4AD8-87BD-70E8820EAE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048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04D68-4479-400D-BE97-2A267AB0E8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18391-89A1-41EB-B7FA-2FC934A34D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9900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BA8E5-5463-4418-ADCA-54FDCE7CC6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9EB20-7847-4FE3-82E7-7ED764474B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1499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C7753-EC7D-4794-BD6B-A7D66D40A0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28829-7980-4017-A26C-A8CEB1C15E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7402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66441-C052-4353-934C-A9100BDD6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0170-9CF9-4B47-A1FA-DE8F03B645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2728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8EBC6-CE7C-4C72-B044-AEB9EE4181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4BA92-B06D-401B-B264-9F4C3AD44B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350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BC453-10ED-4320-9FE3-B71B258517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20D0B-DC05-4589-956A-184D768AD6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8208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926BB-87DF-4AF3-AD02-EFE0764132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661A4-DEEA-44A1-B56A-AF311C53EE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014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5718B-D899-4368-9CE8-37498B54B6F2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A4039-4A54-49B0-B397-919DCBCFA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22C01-D60C-489B-A2DC-B2A40460B1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429DA-0230-4920-9957-A75FD99312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5363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54F9B-AAAF-4CA6-AEBC-D8D1ECF8DA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B89CC-378A-4E22-8C8D-CD3A2E0C03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2440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AAA5E-DAC8-45FC-89A9-570261C58D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68896-BE1E-4674-97F2-B0A6E58432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3312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553C9-655F-4EED-8161-BA502EB7DE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12A96-0DAF-4AD8-87BD-70E8820EAE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4596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04D68-4479-400D-BE97-2A267AB0E8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18391-89A1-41EB-B7FA-2FC934A34D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36666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BA8E5-5463-4418-ADCA-54FDCE7CC6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9EB20-7847-4FE3-82E7-7ED764474B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70956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C7753-EC7D-4794-BD6B-A7D66D40A0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28829-7980-4017-A26C-A8CEB1C15E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66500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66441-C052-4353-934C-A9100BDD6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0170-9CF9-4B47-A1FA-DE8F03B645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4984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8EBC6-CE7C-4C72-B044-AEB9EE4181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4BA92-B06D-401B-B264-9F4C3AD44B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37903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BC453-10ED-4320-9FE3-B71B258517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20D0B-DC05-4589-956A-184D768AD6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657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49003-9D15-4C9A-A472-D2D95693100E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88E6B-99F8-4691-9668-87E60270E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926BB-87DF-4AF3-AD02-EFE0764132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661A4-DEEA-44A1-B56A-AF311C53EE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2817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22C01-D60C-489B-A2DC-B2A40460B1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429DA-0230-4920-9957-A75FD99312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86787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54F9B-AAAF-4CA6-AEBC-D8D1ECF8DA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B89CC-378A-4E22-8C8D-CD3A2E0C03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55397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AAA5E-DAC8-45FC-89A9-570261C58D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68896-BE1E-4674-97F2-B0A6E58432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8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62801-616B-49E0-9108-5A64703D701E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8BF85-DAD2-4354-9F72-3E41FF82F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E7108-4CDA-4BB6-AC6D-64BDCDEF1E8C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26146-22ED-4E5F-B78D-32D555DAA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7325B-6AC6-4798-9ADF-7AB8AB56C842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A3FD4-3032-4752-B18C-55A791619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2077E-80C7-473C-BC5D-939F1D90DCD3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4DF08-61BE-42E7-B6BC-738005148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D03B3-962F-4CFC-92D0-270766C18A23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65D1D-F668-42ED-9C57-FC263899D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867C-1303-43DB-8230-70DC28F196D3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A3DD2-5809-4D41-8358-05A764135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4DD6AC-87F7-47F1-8DBA-BF200EBBAF66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F147E0-F3B2-4B93-9F48-741A76979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D5BD5B-B892-4FDB-BCB0-6A47FA56BFFD}" type="datetimeFigureOut">
              <a:rPr lang="ru-RU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20B8FA-B871-438F-ACDF-233EF7CFDE93}" type="slidenum">
              <a:rPr lang="ru-RU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053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D5BD5B-B892-4FDB-BCB0-6A47FA56BFFD}" type="datetimeFigureOut">
              <a:rPr lang="ru-RU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01.04.2020</a:t>
            </a:fld>
            <a:endParaRPr lang="ru-RU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20B8FA-B871-438F-ACDF-233EF7CFDE93}" type="slidenum">
              <a:rPr lang="ru-RU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09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42;&#1077;&#1088;&#1073;&#1086;&#1095;&#1082;&#1080;.%20&#1042;&#1077;&#1088;&#1073;&#1085;&#1086;&#1077;%20&#1074;&#1086;&#1089;&#1082;&#1088;&#1077;&#1089;&#1077;&#1085;&#1100;&#1077;\&#1042;&#1077;&#1088;&#1073;&#1086;&#1095;&#1082;&#1080;.%20&#1043;&#1083;&#1080;&#1101;&#1088;%20-%20&#1054;&#1088;&#1073;&#1072;&#1082;&#1072;&#1081;&#1090;&#1077;.wmv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11.nnm.ru/8/5/9/6/4/f4680bb8d00b85ea05b3ba601ad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img11.nnm.ru/6/c/7/7/3/4dc0e0dcfe9ca4d53a556b17c07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amoydelkin.ru/wp-content/uploads/2012/03/verbnitsa-2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3886200" cy="1470025"/>
          </a:xfrm>
        </p:spPr>
        <p:txBody>
          <a:bodyPr/>
          <a:lstStyle/>
          <a:p>
            <a:pPr eaLnBrk="1" hangingPunct="1"/>
            <a:r>
              <a:rPr lang="ru-RU" sz="4800" b="1" dirty="0" smtClean="0"/>
              <a:t>Вербное Воскресение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548680"/>
            <a:ext cx="3560440" cy="648072"/>
          </a:xfrm>
        </p:spPr>
        <p:txBody>
          <a:bodyPr/>
          <a:lstStyle/>
          <a:p>
            <a:r>
              <a:rPr lang="ru-RU" sz="2000" b="1" dirty="0" smtClean="0"/>
              <a:t>МБУ ДО ДЭБС г.Салават</a:t>
            </a:r>
            <a:endParaRPr lang="ru-RU" sz="2000" b="1" dirty="0"/>
          </a:p>
        </p:txBody>
      </p:sp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 flipH="1">
            <a:off x="428625" y="1143000"/>
            <a:ext cx="142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8199" name="Прямоугольник 7"/>
          <p:cNvSpPr>
            <a:spLocks noChangeArrowheads="1"/>
          </p:cNvSpPr>
          <p:nvPr/>
        </p:nvSpPr>
        <p:spPr bwMode="auto">
          <a:xfrm>
            <a:off x="3214688" y="6211888"/>
            <a:ext cx="5929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latin typeface="Calibri" pitchFamily="34" charset="0"/>
              </a:rPr>
              <a:t>Выполнила: Педагог дополнительного образования </a:t>
            </a:r>
          </a:p>
          <a:p>
            <a:pPr algn="ctr"/>
            <a:r>
              <a:rPr lang="ru-RU" b="1" i="1" dirty="0" smtClean="0">
                <a:latin typeface="Calibri" pitchFamily="34" charset="0"/>
              </a:rPr>
              <a:t>Захарова Ольга Николаевна</a:t>
            </a:r>
            <a:endParaRPr lang="ru-RU" b="1" i="1" dirty="0">
              <a:latin typeface="Calibri" pitchFamily="34" charset="0"/>
            </a:endParaRPr>
          </a:p>
        </p:txBody>
      </p:sp>
      <p:pic>
        <p:nvPicPr>
          <p:cNvPr id="8195" name="Содержимое 3" descr="fd7619990d3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692696"/>
            <a:ext cx="4499992" cy="54893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63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Содержимое 4" descr="d931f6f49b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3429000"/>
            <a:ext cx="4286250" cy="3214688"/>
          </a:xfrm>
        </p:spPr>
      </p:pic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4643438" y="357188"/>
            <a:ext cx="42862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alibri" pitchFamily="34" charset="0"/>
              </a:rPr>
              <a:t>В конце службы верба освящается святой водой.</a:t>
            </a:r>
          </a:p>
          <a:p>
            <a:pPr algn="ctr"/>
            <a:r>
              <a:rPr lang="ru-RU" b="1">
                <a:latin typeface="Calibri" pitchFamily="34" charset="0"/>
              </a:rPr>
              <a:t> </a:t>
            </a:r>
          </a:p>
        </p:txBody>
      </p:sp>
      <p:pic>
        <p:nvPicPr>
          <p:cNvPr id="7173" name="Рисунок 4" descr="Blonskaya_Verbn_voskr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14313"/>
            <a:ext cx="420211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Прямоугольник 5"/>
          <p:cNvSpPr>
            <a:spLocks noChangeArrowheads="1"/>
          </p:cNvSpPr>
          <p:nvPr/>
        </p:nvSpPr>
        <p:spPr bwMode="auto">
          <a:xfrm>
            <a:off x="0" y="4500563"/>
            <a:ext cx="4572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Считается, что верба обладает огромной целительной силой и помогает избавиться от всего плохого, </a:t>
            </a:r>
          </a:p>
          <a:p>
            <a:pPr algn="ctr"/>
            <a:r>
              <a:rPr lang="ru-RU" b="1">
                <a:latin typeface="Calibri" pitchFamily="34" charset="0"/>
              </a:rPr>
              <a:t>что скопилось в доме за год. </a:t>
            </a:r>
          </a:p>
          <a:p>
            <a:pPr algn="ctr"/>
            <a:r>
              <a:rPr lang="ru-RU" b="1">
                <a:latin typeface="Calibri" pitchFamily="34" charset="0"/>
              </a:rPr>
              <a:t>Освященные вербы принято хранить в доме весь год рядом с иконами.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57188" y="1785938"/>
            <a:ext cx="3829050" cy="3082925"/>
          </a:xfrm>
        </p:spPr>
        <p:txBody>
          <a:bodyPr/>
          <a:lstStyle/>
          <a:p>
            <a:pPr eaLnBrk="1" hangingPunct="1"/>
            <a:r>
              <a:rPr lang="ru-RU" sz="4000" smtClean="0"/>
              <a:t>Верба хлыст,</a:t>
            </a:r>
            <a:br>
              <a:rPr lang="ru-RU" sz="4000" smtClean="0"/>
            </a:br>
            <a:r>
              <a:rPr lang="ru-RU" sz="4000" smtClean="0"/>
              <a:t> Бей до слез. </a:t>
            </a:r>
            <a:br>
              <a:rPr lang="ru-RU" sz="4000" smtClean="0"/>
            </a:br>
            <a:r>
              <a:rPr lang="ru-RU" sz="4000" smtClean="0"/>
              <a:t>Не я бью, </a:t>
            </a:r>
            <a:br>
              <a:rPr lang="ru-RU" sz="4000" smtClean="0"/>
            </a:br>
            <a:r>
              <a:rPr lang="ru-RU" sz="4000" smtClean="0"/>
              <a:t>Верба бьёт. </a:t>
            </a:r>
            <a:br>
              <a:rPr lang="ru-RU" sz="4000" smtClean="0"/>
            </a:br>
            <a:r>
              <a:rPr lang="ru-RU" sz="4000" smtClean="0"/>
              <a:t>Будь здоров </a:t>
            </a:r>
            <a:br>
              <a:rPr lang="ru-RU" sz="4000" smtClean="0"/>
            </a:br>
            <a:r>
              <a:rPr lang="ru-RU" sz="4000" smtClean="0"/>
              <a:t>Как верба.</a:t>
            </a:r>
          </a:p>
        </p:txBody>
      </p:sp>
      <p:pic>
        <p:nvPicPr>
          <p:cNvPr id="8195" name="Содержимое 3" descr="fd7619990d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7688" y="285750"/>
            <a:ext cx="4500562" cy="5921375"/>
          </a:xfrm>
        </p:spPr>
      </p:pic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214313" y="214313"/>
            <a:ext cx="4000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Самым главным обычаем этого праздника является хлестание  вербой своих детей старшим из семьи с определенными словами:</a:t>
            </a:r>
          </a:p>
        </p:txBody>
      </p:sp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 flipH="1">
            <a:off x="428625" y="1143000"/>
            <a:ext cx="142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8198" name="Прямоугольник 6"/>
          <p:cNvSpPr>
            <a:spLocks noChangeArrowheads="1"/>
          </p:cNvSpPr>
          <p:nvPr/>
        </p:nvSpPr>
        <p:spPr bwMode="auto">
          <a:xfrm>
            <a:off x="142875" y="5357813"/>
            <a:ext cx="3929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Делалось это для того, чтобы дети были здоровыми и послушными.</a:t>
            </a:r>
          </a:p>
        </p:txBody>
      </p:sp>
      <p:sp>
        <p:nvSpPr>
          <p:cNvPr id="8199" name="Прямоугольник 7"/>
          <p:cNvSpPr>
            <a:spLocks noChangeArrowheads="1"/>
          </p:cNvSpPr>
          <p:nvPr/>
        </p:nvSpPr>
        <p:spPr bwMode="auto">
          <a:xfrm>
            <a:off x="3214688" y="6211888"/>
            <a:ext cx="5929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alibri" pitchFamily="34" charset="0"/>
              </a:rPr>
              <a:t>Вербохлест, бей до слез. Там недалечко красно яечко.</a:t>
            </a:r>
          </a:p>
          <a:p>
            <a:pPr algn="ctr"/>
            <a:r>
              <a:rPr lang="ru-RU" b="1" i="1">
                <a:latin typeface="Calibri" pitchFamily="34" charset="0"/>
              </a:rPr>
              <a:t>Русская приговорка.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Содержимое 4" descr="847e460fc6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214313"/>
            <a:ext cx="8229600" cy="4135437"/>
          </a:xfrm>
        </p:spPr>
      </p:pic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357188" y="4500563"/>
            <a:ext cx="8572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В Вербное воскресенье устраивались вербные базары, на которых можно было купить сладости, игрушки, книги, а также пучки вербы с привязанным к ним бумажными ангелочками. </a:t>
            </a:r>
          </a:p>
          <a:p>
            <a:pPr algn="ctr"/>
            <a:r>
              <a:rPr lang="ru-RU" sz="2000" b="1">
                <a:latin typeface="Calibri" pitchFamily="34" charset="0"/>
              </a:rPr>
              <a:t>В некоторых местах нашей страны в этот день пеклись лепешки или бублики, которые после освящения в церкви давались всем членам семьи и скотине, чтобы никто не болел в течение года.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Вербочки. Глиэр - Орбакайте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8195" name="Содержимое 3" descr="7efc322249ff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48310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582862"/>
          </a:xfrm>
        </p:spPr>
        <p:txBody>
          <a:bodyPr/>
          <a:lstStyle/>
          <a:p>
            <a:r>
              <a:rPr lang="en-US" sz="5400" b="1" i="1" dirty="0" smtClean="0"/>
              <a:t/>
            </a:r>
            <a:br>
              <a:rPr lang="en-US" sz="5400" b="1" i="1" dirty="0" smtClean="0"/>
            </a:br>
            <a:r>
              <a:rPr lang="en-US" sz="5400" b="1" i="1" dirty="0"/>
              <a:t/>
            </a:r>
            <a:br>
              <a:rPr lang="en-US" sz="5400" b="1" i="1" dirty="0"/>
            </a:br>
            <a:r>
              <a:rPr lang="ru-RU" sz="5400" b="1" i="1" dirty="0" smtClean="0"/>
              <a:t>Спасибо за внимание!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39552" y="6093296"/>
            <a:ext cx="8229600" cy="121419"/>
          </a:xfrm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Верба</a:t>
            </a:r>
            <a:endParaRPr lang="ru-RU" dirty="0"/>
          </a:p>
        </p:txBody>
      </p:sp>
      <p:pic>
        <p:nvPicPr>
          <p:cNvPr id="4" name="Объект 3" descr="картинк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104456" cy="380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а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960440" cy="3800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7173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 flipH="1" flipV="1">
            <a:off x="9644063" y="3600450"/>
            <a:ext cx="714375" cy="2571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285750"/>
            <a:ext cx="4357687" cy="53530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На Руси, как снег растает,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и в природе - тишина.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Первой верба оживает,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безыскусна и нежна.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Перед Пасхой, в воскресенье,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в церковь с 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вербочкой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идут,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После водоосвященья окропить ее несут.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И хвалебным песнопеньем,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со святынею в руках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Молят о 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благословеньи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 покаянием в сердцах.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2" name="Рисунок 3" descr="tempusfugit_Vintage-Easter_Mini (6)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336635">
            <a:off x="482600" y="4940300"/>
            <a:ext cx="3211513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4" descr="0a0cc4d572792e994c1aef3a3aa2a845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3250" y="142875"/>
            <a:ext cx="46323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Кукла Вербница</a:t>
            </a:r>
            <a:endParaRPr lang="ru-RU" dirty="0"/>
          </a:p>
        </p:txBody>
      </p:sp>
      <p:pic>
        <p:nvPicPr>
          <p:cNvPr id="4" name="Объект 3" descr="кукла вербница 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3"/>
            <a:ext cx="3744415" cy="417589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1052737"/>
            <a:ext cx="38884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Символ  </a:t>
            </a:r>
            <a:r>
              <a:rPr lang="ru-RU" b="1" dirty="0">
                <a:solidFill>
                  <a:prstClr val="black"/>
                </a:solidFill>
              </a:rPr>
              <a:t>жизни </a:t>
            </a:r>
            <a:r>
              <a:rPr lang="ru-RU" b="1" dirty="0" smtClean="0">
                <a:solidFill>
                  <a:prstClr val="black"/>
                </a:solidFill>
              </a:rPr>
              <a:t>и возрождения</a:t>
            </a:r>
            <a:r>
              <a:rPr lang="ru-RU" dirty="0">
                <a:solidFill>
                  <a:prstClr val="black"/>
                </a:solidFill>
              </a:rPr>
              <a:t>. Изготовление этой куклы считалось таким же </a:t>
            </a:r>
            <a:r>
              <a:rPr lang="ru-RU" dirty="0" smtClean="0">
                <a:solidFill>
                  <a:prstClr val="black"/>
                </a:solidFill>
              </a:rPr>
              <a:t>обязательным </a:t>
            </a:r>
            <a:r>
              <a:rPr lang="ru-RU" dirty="0">
                <a:solidFill>
                  <a:prstClr val="black"/>
                </a:solidFill>
              </a:rPr>
              <a:t>занятием перед Пасхой, как и роспись яиц. 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34502618"/>
              </p:ext>
            </p:extLst>
          </p:nvPr>
        </p:nvGraphicFramePr>
        <p:xfrm>
          <a:off x="5076056" y="2636912"/>
          <a:ext cx="3168352" cy="34272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8352"/>
              </a:tblGrid>
              <a:tr h="34272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effectLst/>
                        </a:rPr>
                        <a:t>С вербным воскресеньем поздравляем,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Всех благ мы от души желаем!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Пусть мысли чище станут, и светлей,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А люди искренней, добрей!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Пусть череда счастливых лет,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Составит светлых дней букет!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Пусть счастье, словно мотылек,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С цветка порхает на цветок!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Пусть каждый промелькнувший миг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Осветит солнца яркий блик,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А каждый пробежавший час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effectLst/>
                        </a:rPr>
                        <a:t> Пусть станет праздником для Вас!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6678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-46038"/>
            <a:ext cx="8229600" cy="460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Содержимое 5" descr="17098_image200x1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57875" y="4572000"/>
            <a:ext cx="3078163" cy="2062163"/>
          </a:xfrm>
        </p:spPr>
      </p:pic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5214938" y="0"/>
            <a:ext cx="392906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latin typeface="Calibri" pitchFamily="34" charset="0"/>
              </a:rPr>
              <a:t>В последнее воскресенье перед Пасхой, согласно православному календарю, Господь вошел в Иерусалим. </a:t>
            </a:r>
          </a:p>
          <a:p>
            <a:pPr algn="ctr">
              <a:defRPr/>
            </a:pPr>
            <a:r>
              <a:rPr lang="ru-RU" sz="2800" b="1" i="1" dirty="0">
                <a:latin typeface="Calibri" pitchFamily="34" charset="0"/>
              </a:rPr>
              <a:t>На Руси этот праздник называют </a:t>
            </a:r>
          </a:p>
          <a:p>
            <a:pPr algn="ctr">
              <a:defRPr/>
            </a:pPr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Вербным воскресеньем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3077" name="Рисунок 6" descr="d8952e2998f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71500"/>
            <a:ext cx="515461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C00000"/>
                </a:solidFill>
                <a:latin typeface="Bookman Old Style" pitchFamily="18" charset="0"/>
              </a:rPr>
              <a:t>В этот день, согласно Евангелию, Иисус Христос на молодом осле въехал в ворота Иерусалима.</a:t>
            </a:r>
            <a:endParaRPr lang="ru-RU" altLang="ru-RU" sz="3200" smtClean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3075" name="Содержимое 3" descr="a143259bb3e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-20730" y="1546225"/>
            <a:ext cx="9164730" cy="5311775"/>
          </a:xfrm>
        </p:spPr>
      </p:pic>
    </p:spTree>
    <p:extLst>
      <p:ext uri="{BB962C8B-B14F-4D97-AF65-F5344CB8AC3E}">
        <p14:creationId xmlns:p14="http://schemas.microsoft.com/office/powerpoint/2010/main" xmlns="" val="38550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Содержимое 4" descr="Giotto_-_Scrovegni_-_-26-_-_Entry_into_Jerusalem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285750"/>
            <a:ext cx="3575050" cy="3357563"/>
          </a:xfrm>
        </p:spPr>
      </p:pic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214313" y="4000500"/>
            <a:ext cx="39290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Calibri" pitchFamily="34" charset="0"/>
              </a:rPr>
              <a:t>Согласно Библии, В ЭТОТ день Иисус на молодом осле – символе кротости и миролюбия – торжественно въехал в ворота Иерусалима. </a:t>
            </a:r>
          </a:p>
          <a:p>
            <a:pPr algn="ctr"/>
            <a:r>
              <a:rPr lang="ru-RU" i="1">
                <a:latin typeface="Calibri" pitchFamily="34" charset="0"/>
              </a:rPr>
              <a:t>Собравшиеся люди приветствовали его как Мессию. </a:t>
            </a:r>
          </a:p>
          <a:p>
            <a:pPr algn="ctr"/>
            <a:r>
              <a:rPr lang="ru-RU" i="1">
                <a:latin typeface="Calibri" pitchFamily="34" charset="0"/>
              </a:rPr>
              <a:t>Они размахивали пальмовыми ветками, расстилали перед Ним свои одежды и  пели.</a:t>
            </a:r>
          </a:p>
        </p:txBody>
      </p:sp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142875" y="3643313"/>
            <a:ext cx="2667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Calibri" pitchFamily="34" charset="0"/>
              </a:rPr>
              <a:t>Джотто. Вход Господень в Иерусалим </a:t>
            </a:r>
          </a:p>
        </p:txBody>
      </p:sp>
      <p:pic>
        <p:nvPicPr>
          <p:cNvPr id="4102" name="Рисунок 6" descr="Icon_03027_Vhod_Gospoden_v_Ierusali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285750"/>
            <a:ext cx="4686300" cy="623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Прямоугольник 7"/>
          <p:cNvSpPr>
            <a:spLocks noChangeArrowheads="1"/>
          </p:cNvSpPr>
          <p:nvPr/>
        </p:nvSpPr>
        <p:spPr bwMode="auto">
          <a:xfrm>
            <a:off x="5554663" y="6550025"/>
            <a:ext cx="358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Вход Господень в Иерусалим. Русская икона.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Содержимое 3" descr="Wjatscheslaw_Grigorjewitsch_Schwarz_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142875"/>
            <a:ext cx="8229600" cy="3919538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428625" y="4071938"/>
            <a:ext cx="8286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Calibri" pitchFamily="34" charset="0"/>
              </a:rPr>
              <a:t>В. Г. Шварц «Шествие на осляти Алексея Михайловича» 1865.</a:t>
            </a:r>
          </a:p>
        </p:txBody>
      </p:sp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0" y="4357688"/>
            <a:ext cx="914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alibri" pitchFamily="34" charset="0"/>
              </a:rPr>
              <a:t>На Руси в праздник Входа Господня в Иерусалим совершалось так называемое «шествие на осляти». </a:t>
            </a:r>
          </a:p>
          <a:p>
            <a:pPr algn="ctr"/>
            <a:r>
              <a:rPr lang="ru-RU" b="1" i="1">
                <a:latin typeface="Calibri" pitchFamily="34" charset="0"/>
              </a:rPr>
              <a:t>После праздничной службы  с Красной площади на Соборную площадь Московского Кремля проходила специальная процессия,</a:t>
            </a:r>
          </a:p>
          <a:p>
            <a:pPr algn="ctr"/>
            <a:r>
              <a:rPr lang="ru-RU" b="1" i="1">
                <a:latin typeface="Calibri" pitchFamily="34" charset="0"/>
              </a:rPr>
              <a:t> изображавшая само событие отмечаемого праздника. </a:t>
            </a:r>
          </a:p>
          <a:p>
            <a:pPr algn="ctr"/>
            <a:r>
              <a:rPr lang="ru-RU" b="1" i="1">
                <a:latin typeface="Calibri" pitchFamily="34" charset="0"/>
              </a:rPr>
              <a:t>Патриарх следовал в ней, сидя верхом на лошади (наряженной ослом), </a:t>
            </a:r>
          </a:p>
          <a:p>
            <a:pPr algn="ctr"/>
            <a:r>
              <a:rPr lang="ru-RU" b="1" i="1">
                <a:latin typeface="Calibri" pitchFamily="34" charset="0"/>
              </a:rPr>
              <a:t>которую вел под уздцы идущий пешком царь.</a:t>
            </a:r>
          </a:p>
          <a:p>
            <a:pPr algn="ctr"/>
            <a:r>
              <a:rPr lang="ru-RU" b="1" i="1">
                <a:latin typeface="Calibri" pitchFamily="34" charset="0"/>
              </a:rPr>
              <a:t> В 1697 г. обряд был упразднен.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3238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Содержимое 4" descr="Денисенко О. Вербное воскрес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214313"/>
            <a:ext cx="3260725" cy="5311775"/>
          </a:xfrm>
        </p:spPr>
      </p:pic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3571875" y="500063"/>
            <a:ext cx="51435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В церквях в этот день проводятся </a:t>
            </a:r>
          </a:p>
          <a:p>
            <a:pPr algn="ctr"/>
            <a:r>
              <a:rPr lang="ru-RU" sz="3200" b="1">
                <a:latin typeface="Calibri" pitchFamily="34" charset="0"/>
              </a:rPr>
              <a:t>всенощные бдения:</a:t>
            </a:r>
          </a:p>
          <a:p>
            <a:pPr algn="ctr"/>
            <a:r>
              <a:rPr lang="ru-RU" sz="3200" b="1">
                <a:latin typeface="Calibri" pitchFamily="34" charset="0"/>
              </a:rPr>
              <a:t> прихожане молятся, </a:t>
            </a:r>
          </a:p>
          <a:p>
            <a:pPr algn="ctr"/>
            <a:r>
              <a:rPr lang="ru-RU" sz="3200" b="1">
                <a:latin typeface="Calibri" pitchFamily="34" charset="0"/>
              </a:rPr>
              <a:t>как бы встречая Господа, держа в руках ветки вербы, </a:t>
            </a:r>
          </a:p>
          <a:p>
            <a:pPr algn="ctr"/>
            <a:r>
              <a:rPr lang="ru-RU" sz="3200" b="1">
                <a:latin typeface="Calibri" pitchFamily="34" charset="0"/>
              </a:rPr>
              <a:t>цветы и горящие свечи. </a:t>
            </a:r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4572000"/>
            <a:ext cx="5072063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458</Words>
  <Application>Microsoft Office PowerPoint</Application>
  <PresentationFormat>Экран (4:3)</PresentationFormat>
  <Paragraphs>56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1_Тема Office</vt:lpstr>
      <vt:lpstr>2_Тема Office</vt:lpstr>
      <vt:lpstr>Вербное Воскресение</vt:lpstr>
      <vt:lpstr>Верба</vt:lpstr>
      <vt:lpstr>Слайд 3</vt:lpstr>
      <vt:lpstr>Кукла Вербница</vt:lpstr>
      <vt:lpstr>Слайд 5</vt:lpstr>
      <vt:lpstr>В этот день, согласно Евангелию, Иисус Христос на молодом осле въехал в ворота Иерусалима.</vt:lpstr>
      <vt:lpstr>Слайд 7</vt:lpstr>
      <vt:lpstr>Слайд 8</vt:lpstr>
      <vt:lpstr>Слайд 9</vt:lpstr>
      <vt:lpstr>Слайд 10</vt:lpstr>
      <vt:lpstr>Верба хлыст,  Бей до слез.  Не я бью,  Верба бьёт.  Будь здоров  Как верба.</vt:lpstr>
      <vt:lpstr>Слайд 12</vt:lpstr>
      <vt:lpstr>Слайд 13</vt:lpstr>
      <vt:lpstr>Слайд 14</vt:lpstr>
      <vt:lpstr>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толик</cp:lastModifiedBy>
  <cp:revision>18</cp:revision>
  <dcterms:created xsi:type="dcterms:W3CDTF">2010-11-30T10:34:43Z</dcterms:created>
  <dcterms:modified xsi:type="dcterms:W3CDTF">2020-04-01T04:49:49Z</dcterms:modified>
</cp:coreProperties>
</file>