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78" r:id="rId6"/>
    <p:sldId id="262" r:id="rId7"/>
    <p:sldId id="279" r:id="rId8"/>
    <p:sldId id="280" r:id="rId9"/>
    <p:sldId id="263" r:id="rId10"/>
    <p:sldId id="264" r:id="rId11"/>
    <p:sldId id="265" r:id="rId12"/>
    <p:sldId id="266" r:id="rId13"/>
    <p:sldId id="268" r:id="rId14"/>
    <p:sldId id="274" r:id="rId15"/>
    <p:sldId id="275" r:id="rId16"/>
    <p:sldId id="276" r:id="rId17"/>
    <p:sldId id="277" r:id="rId18"/>
    <p:sldId id="271"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02.04.2020</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02.04.2020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02.04.2020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02.04.2020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02.04.2020</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02.04.2020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ru-RU" smtClean="0"/>
              <a:t>Образец текста</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02.04.2020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02.04.2020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02.04.2020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02.04.2020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02.04.2020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t>‹#›</a:t>
            </a:fld>
            <a:endParaRPr lang="ru-RU"/>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ru-RU" smtClean="0"/>
              <a:t>Образец заголовка</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B4C71EC6-210F-42DE-9C53-41977AD35B3D}" type="datetimeFigureOut">
              <a:rPr lang="ru-RU" smtClean="0"/>
              <a:t>02.04.2020</a:t>
            </a:fld>
            <a:endParaRPr lang="ru-RU"/>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B19B0651-EE4F-4900-A07F-96A6BFA9D0F0}" type="slidenum">
              <a:rPr lang="ru-RU" smtClean="0"/>
              <a:t>‹#›</a:t>
            </a:fld>
            <a:endParaRPr lang="ru-RU"/>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soc8-vpr.sdamgia.ru/?redir=1"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histrf.ru/lichnosti/biografii/p/fiodor-alieksieievich"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histrf.ru/lichnosti/biografii/p/fiodor-alieksieievich"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soc8-vpr.sdamgia.ru/?redir=1"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hyperlink" Target="https://soc8-vpr.sdamgia.ru/?redir=1"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soc8-vpr.sdamgia.ru/?redir=1"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hyperlink" Target="https://nsportal.ru/" TargetMode="External"/><Relationship Id="rId2" Type="http://schemas.openxmlformats.org/officeDocument/2006/relationships/hyperlink" Target="https://resh.edu.r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soc8-vpr.sdamgia.ru/?redir=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s://soc8-vpr.sdamgia.ru/?redir=1"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soc8-vpr.sdamgia.ru/?redir=1" TargetMode="External"/><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soc8-vpr.sdamgia.ru/?redir=1"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260649"/>
            <a:ext cx="7772400" cy="3672407"/>
          </a:xfrm>
        </p:spPr>
        <p:txBody>
          <a:bodyPr/>
          <a:lstStyle/>
          <a:p>
            <a:r>
              <a:rPr lang="ru-RU" sz="6600" dirty="0" smtClean="0">
                <a:solidFill>
                  <a:prstClr val="black"/>
                </a:solidFill>
              </a:rPr>
              <a:t>Наследники алексея михайловича</a:t>
            </a:r>
            <a:endParaRPr lang="ru-RU" sz="6600" dirty="0"/>
          </a:p>
        </p:txBody>
      </p:sp>
      <p:sp>
        <p:nvSpPr>
          <p:cNvPr id="3" name="Подзаголовок 2"/>
          <p:cNvSpPr>
            <a:spLocks noGrp="1"/>
          </p:cNvSpPr>
          <p:nvPr>
            <p:ph type="subTitle" idx="1"/>
          </p:nvPr>
        </p:nvSpPr>
        <p:spPr>
          <a:xfrm>
            <a:off x="395536" y="4365104"/>
            <a:ext cx="8291264" cy="1709936"/>
          </a:xfrm>
        </p:spPr>
        <p:txBody>
          <a:bodyPr>
            <a:normAutofit fontScale="85000" lnSpcReduction="10000"/>
          </a:bodyPr>
          <a:lstStyle/>
          <a:p>
            <a:r>
              <a:rPr lang="ru-RU" sz="6900" dirty="0">
                <a:solidFill>
                  <a:schemeClr val="tx1"/>
                </a:solidFill>
              </a:rPr>
              <a:t>7</a:t>
            </a:r>
            <a:r>
              <a:rPr lang="ru-RU" sz="6900" dirty="0" smtClean="0">
                <a:solidFill>
                  <a:schemeClr val="tx1"/>
                </a:solidFill>
              </a:rPr>
              <a:t> класс</a:t>
            </a:r>
          </a:p>
          <a:p>
            <a:endParaRPr lang="ru-RU" dirty="0">
              <a:solidFill>
                <a:schemeClr val="tx1"/>
              </a:solidFill>
            </a:endParaRPr>
          </a:p>
          <a:p>
            <a:r>
              <a:rPr lang="ru-RU" dirty="0" smtClean="0">
                <a:solidFill>
                  <a:schemeClr val="tx1"/>
                </a:solidFill>
              </a:rPr>
              <a:t>Составитель: Сафаралеева Юлия Уразмухаметовна </a:t>
            </a:r>
            <a:endParaRPr lang="ru-RU" dirty="0">
              <a:solidFill>
                <a:schemeClr val="tx1"/>
              </a:solidFill>
            </a:endParaRPr>
          </a:p>
        </p:txBody>
      </p:sp>
    </p:spTree>
    <p:extLst>
      <p:ext uri="{BB962C8B-B14F-4D97-AF65-F5344CB8AC3E}">
        <p14:creationId xmlns:p14="http://schemas.microsoft.com/office/powerpoint/2010/main" val="1483864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solidFill>
                  <a:srgbClr val="D1282E"/>
                </a:solidFill>
              </a:rPr>
              <a:t>Россия в </a:t>
            </a:r>
            <a:r>
              <a:rPr lang="en-US" dirty="0">
                <a:solidFill>
                  <a:srgbClr val="D1282E"/>
                </a:solidFill>
              </a:rPr>
              <a:t>XVII</a:t>
            </a:r>
            <a:r>
              <a:rPr lang="ru-RU" dirty="0">
                <a:solidFill>
                  <a:srgbClr val="D1282E"/>
                </a:solidFill>
              </a:rPr>
              <a:t> веке</a:t>
            </a:r>
            <a:r>
              <a:rPr lang="ru-RU" sz="2000" b="1" cap="none" spc="0" dirty="0">
                <a:solidFill>
                  <a:srgbClr val="000000"/>
                </a:solidFill>
                <a:latin typeface="Arial"/>
              </a:rPr>
              <a:t/>
            </a:r>
            <a:br>
              <a:rPr lang="ru-RU" sz="2000" b="1" cap="none" spc="0" dirty="0">
                <a:solidFill>
                  <a:srgbClr val="000000"/>
                </a:solidFill>
                <a:latin typeface="Arial"/>
              </a:rPr>
            </a:br>
            <a:r>
              <a:rPr lang="ru-RU" sz="2000" b="1" cap="none" spc="0" dirty="0">
                <a:solidFill>
                  <a:srgbClr val="000000"/>
                </a:solidFill>
                <a:latin typeface="Arial"/>
              </a:rPr>
              <a:t>Повторение ранее изученного материала</a:t>
            </a:r>
            <a:endParaRPr lang="ru-RU" dirty="0"/>
          </a:p>
        </p:txBody>
      </p:sp>
      <p:sp>
        <p:nvSpPr>
          <p:cNvPr id="3" name="Объект 2"/>
          <p:cNvSpPr>
            <a:spLocks noGrp="1"/>
          </p:cNvSpPr>
          <p:nvPr>
            <p:ph idx="1"/>
          </p:nvPr>
        </p:nvSpPr>
        <p:spPr>
          <a:xfrm>
            <a:off x="179512" y="1556792"/>
            <a:ext cx="8568952" cy="5040560"/>
          </a:xfrm>
        </p:spPr>
        <p:txBody>
          <a:bodyPr>
            <a:normAutofit fontScale="55000" lnSpcReduction="20000"/>
          </a:bodyPr>
          <a:lstStyle/>
          <a:p>
            <a:pPr lvl="0"/>
            <a:r>
              <a:rPr lang="ru-RU" sz="2200" dirty="0">
                <a:solidFill>
                  <a:srgbClr val="000000"/>
                </a:solidFill>
              </a:rPr>
              <a:t>Задание </a:t>
            </a:r>
            <a:r>
              <a:rPr lang="ru-RU" sz="2200" dirty="0" smtClean="0">
                <a:solidFill>
                  <a:srgbClr val="000000"/>
                </a:solidFill>
              </a:rPr>
              <a:t>№6 </a:t>
            </a:r>
            <a:r>
              <a:rPr lang="ru-RU" sz="2200" u="sng" dirty="0">
                <a:solidFill>
                  <a:srgbClr val="0000FF"/>
                </a:solidFill>
                <a:latin typeface="Calibri"/>
                <a:ea typeface="Calibri"/>
                <a:cs typeface="Times New Roman"/>
                <a:hlinkClick r:id="rId2"/>
              </a:rPr>
              <a:t>https://soc8-vpr.sdamgia.ru/?redir=1</a:t>
            </a:r>
            <a:r>
              <a:rPr lang="ru-RU" sz="2200" dirty="0">
                <a:solidFill>
                  <a:srgbClr val="000000"/>
                </a:solidFill>
              </a:rPr>
              <a:t>:</a:t>
            </a:r>
          </a:p>
          <a:p>
            <a:pPr algn="just"/>
            <a:r>
              <a:rPr lang="en-US" b="0" dirty="0">
                <a:solidFill>
                  <a:srgbClr val="3C4043"/>
                </a:solidFill>
                <a:latin typeface="arial"/>
              </a:rPr>
              <a:t/>
            </a:r>
            <a:br>
              <a:rPr lang="en-US" b="0" dirty="0">
                <a:solidFill>
                  <a:srgbClr val="3C4043"/>
                </a:solidFill>
                <a:latin typeface="arial"/>
              </a:rPr>
            </a:br>
            <a:r>
              <a:rPr lang="ru-RU" sz="2200" b="0" dirty="0" smtClean="0">
                <a:solidFill>
                  <a:srgbClr val="3C4043"/>
                </a:solidFill>
                <a:latin typeface="+mj-lt"/>
              </a:rPr>
              <a:t>1. </a:t>
            </a:r>
            <a:r>
              <a:rPr lang="ru-RU" sz="2200" b="0" dirty="0" smtClean="0">
                <a:solidFill>
                  <a:srgbClr val="000000"/>
                </a:solidFill>
                <a:latin typeface="+mj-lt"/>
              </a:rPr>
              <a:t>Запишите </a:t>
            </a:r>
            <a:r>
              <a:rPr lang="ru-RU" sz="2200" b="0" dirty="0">
                <a:solidFill>
                  <a:srgbClr val="000000"/>
                </a:solidFill>
                <a:latin typeface="+mj-lt"/>
              </a:rPr>
              <a:t>термин, о котором идёт речь.</a:t>
            </a:r>
          </a:p>
          <a:p>
            <a:pPr algn="just"/>
            <a:r>
              <a:rPr lang="ru-RU" sz="2200" b="0" dirty="0">
                <a:solidFill>
                  <a:srgbClr val="000000"/>
                </a:solidFill>
                <a:latin typeface="+mj-lt"/>
              </a:rPr>
              <a:t>Форма зависимости крестьян, предполагавшая прикрепление их к земле и подчинение судебной власти </a:t>
            </a:r>
            <a:r>
              <a:rPr lang="ru-RU" sz="2200" b="0" dirty="0" smtClean="0">
                <a:solidFill>
                  <a:srgbClr val="000000"/>
                </a:solidFill>
                <a:latin typeface="+mj-lt"/>
              </a:rPr>
              <a:t>землевладельца.</a:t>
            </a:r>
          </a:p>
          <a:p>
            <a:pPr algn="just"/>
            <a:r>
              <a:rPr lang="ru-RU" sz="2200" dirty="0" smtClean="0">
                <a:solidFill>
                  <a:srgbClr val="000000"/>
                </a:solidFill>
                <a:latin typeface="+mj-lt"/>
                <a:ea typeface="Times New Roman"/>
                <a:cs typeface="Times New Roman"/>
              </a:rPr>
              <a:t>2. Запишите </a:t>
            </a:r>
            <a:r>
              <a:rPr lang="ru-RU" sz="2200" dirty="0">
                <a:solidFill>
                  <a:srgbClr val="000000"/>
                </a:solidFill>
                <a:latin typeface="+mj-lt"/>
                <a:ea typeface="Times New Roman"/>
                <a:cs typeface="Times New Roman"/>
              </a:rPr>
              <a:t>термин, о котором идёт </a:t>
            </a:r>
            <a:r>
              <a:rPr lang="ru-RU" sz="2200" dirty="0" smtClean="0">
                <a:solidFill>
                  <a:srgbClr val="000000"/>
                </a:solidFill>
                <a:latin typeface="+mj-lt"/>
                <a:ea typeface="Times New Roman"/>
                <a:cs typeface="Times New Roman"/>
              </a:rPr>
              <a:t>речь.</a:t>
            </a:r>
            <a:endParaRPr lang="ru-RU" sz="2200" dirty="0" smtClean="0">
              <a:latin typeface="+mj-lt"/>
              <a:ea typeface="Times New Roman"/>
              <a:cs typeface="Times New Roman"/>
            </a:endParaRPr>
          </a:p>
          <a:p>
            <a:pPr algn="just"/>
            <a:r>
              <a:rPr lang="ru-RU" sz="2200" dirty="0" smtClean="0">
                <a:solidFill>
                  <a:srgbClr val="000000"/>
                </a:solidFill>
                <a:latin typeface="+mj-lt"/>
                <a:ea typeface="Times New Roman"/>
                <a:cs typeface="Times New Roman"/>
              </a:rPr>
              <a:t>Предприятие</a:t>
            </a:r>
            <a:r>
              <a:rPr lang="ru-RU" sz="2200" dirty="0">
                <a:solidFill>
                  <a:srgbClr val="000000"/>
                </a:solidFill>
                <a:latin typeface="+mj-lt"/>
                <a:ea typeface="Times New Roman"/>
                <a:cs typeface="Times New Roman"/>
              </a:rPr>
              <a:t>, основанное на ручном труде работников, где существует разделение труда на отдельные производственные </a:t>
            </a:r>
            <a:r>
              <a:rPr lang="ru-RU" sz="2200" dirty="0" smtClean="0">
                <a:solidFill>
                  <a:srgbClr val="000000"/>
                </a:solidFill>
                <a:latin typeface="+mj-lt"/>
                <a:ea typeface="Times New Roman"/>
                <a:cs typeface="Times New Roman"/>
              </a:rPr>
              <a:t>операции.</a:t>
            </a:r>
          </a:p>
          <a:p>
            <a:pPr algn="just"/>
            <a:r>
              <a:rPr lang="ru-RU" sz="2200" dirty="0" smtClean="0">
                <a:solidFill>
                  <a:srgbClr val="000000"/>
                </a:solidFill>
                <a:latin typeface="+mj-lt"/>
                <a:ea typeface="Times New Roman"/>
                <a:cs typeface="Times New Roman"/>
              </a:rPr>
              <a:t>3. Запишите </a:t>
            </a:r>
            <a:r>
              <a:rPr lang="ru-RU" sz="2200" dirty="0">
                <a:solidFill>
                  <a:srgbClr val="000000"/>
                </a:solidFill>
                <a:latin typeface="+mj-lt"/>
                <a:ea typeface="Times New Roman"/>
                <a:cs typeface="Times New Roman"/>
              </a:rPr>
              <a:t>термин, о котором идёт речь.</a:t>
            </a:r>
            <a:endParaRPr lang="ru-RU" sz="2200" dirty="0">
              <a:latin typeface="+mj-lt"/>
              <a:ea typeface="Calibri"/>
              <a:cs typeface="Times New Roman"/>
            </a:endParaRPr>
          </a:p>
          <a:p>
            <a:pPr algn="just">
              <a:lnSpc>
                <a:spcPct val="115000"/>
              </a:lnSpc>
              <a:spcAft>
                <a:spcPts val="0"/>
              </a:spcAft>
            </a:pPr>
            <a:r>
              <a:rPr lang="ru-RU" sz="2200" dirty="0">
                <a:solidFill>
                  <a:srgbClr val="000000"/>
                </a:solidFill>
                <a:latin typeface="+mj-lt"/>
                <a:ea typeface="Times New Roman"/>
                <a:cs typeface="Times New Roman"/>
              </a:rPr>
              <a:t>«Воинские части (полки), формировавшиеся в России XVII века из служивых, «охочих» вольных людей, иностранцев, казаков и других наёмников по образцу западноевропейских армий</a:t>
            </a:r>
            <a:r>
              <a:rPr lang="ru-RU" sz="2200" dirty="0" smtClean="0">
                <a:solidFill>
                  <a:srgbClr val="000000"/>
                </a:solidFill>
                <a:latin typeface="+mj-lt"/>
                <a:ea typeface="Times New Roman"/>
                <a:cs typeface="Times New Roman"/>
              </a:rPr>
              <a:t>».</a:t>
            </a:r>
          </a:p>
          <a:p>
            <a:pPr algn="just">
              <a:lnSpc>
                <a:spcPct val="115000"/>
              </a:lnSpc>
              <a:spcAft>
                <a:spcPts val="0"/>
              </a:spcAft>
            </a:pPr>
            <a:endParaRPr lang="ru-RU" sz="2200" dirty="0">
              <a:solidFill>
                <a:srgbClr val="000000"/>
              </a:solidFill>
              <a:latin typeface="+mj-lt"/>
              <a:ea typeface="Times New Roman"/>
              <a:cs typeface="Times New Roman"/>
            </a:endParaRPr>
          </a:p>
          <a:p>
            <a:pPr algn="just">
              <a:lnSpc>
                <a:spcPct val="115000"/>
              </a:lnSpc>
              <a:spcAft>
                <a:spcPts val="0"/>
              </a:spcAft>
            </a:pPr>
            <a:r>
              <a:rPr lang="ru-RU" sz="2200" dirty="0" smtClean="0">
                <a:solidFill>
                  <a:srgbClr val="000000"/>
                </a:solidFill>
                <a:latin typeface="+mj-lt"/>
                <a:ea typeface="Times New Roman"/>
                <a:cs typeface="Times New Roman"/>
              </a:rPr>
              <a:t>4. Запишите </a:t>
            </a:r>
            <a:r>
              <a:rPr lang="ru-RU" sz="2200" dirty="0">
                <a:solidFill>
                  <a:srgbClr val="000000"/>
                </a:solidFill>
                <a:latin typeface="+mj-lt"/>
                <a:ea typeface="Times New Roman"/>
                <a:cs typeface="Times New Roman"/>
              </a:rPr>
              <a:t>термин, о котором идёт речь.</a:t>
            </a:r>
            <a:endParaRPr lang="ru-RU" sz="2200" dirty="0">
              <a:latin typeface="+mj-lt"/>
              <a:ea typeface="Calibri"/>
              <a:cs typeface="Times New Roman"/>
            </a:endParaRPr>
          </a:p>
          <a:p>
            <a:pPr algn="just">
              <a:lnSpc>
                <a:spcPct val="115000"/>
              </a:lnSpc>
              <a:spcAft>
                <a:spcPts val="0"/>
              </a:spcAft>
            </a:pPr>
            <a:r>
              <a:rPr lang="ru-RU" sz="2200" dirty="0">
                <a:solidFill>
                  <a:srgbClr val="000000"/>
                </a:solidFill>
                <a:latin typeface="+mj-lt"/>
                <a:ea typeface="Times New Roman"/>
                <a:cs typeface="Times New Roman"/>
              </a:rPr>
              <a:t>«Регулярные празднично-торговые события года, организуемые в традиционно определённом месте, получившие развитие в Московском государстве в XVII веке</a:t>
            </a:r>
            <a:r>
              <a:rPr lang="ru-RU" sz="2200" dirty="0" smtClean="0">
                <a:solidFill>
                  <a:srgbClr val="000000"/>
                </a:solidFill>
                <a:latin typeface="+mj-lt"/>
                <a:ea typeface="Times New Roman"/>
                <a:cs typeface="Times New Roman"/>
              </a:rPr>
              <a:t>.»</a:t>
            </a:r>
          </a:p>
          <a:p>
            <a:pPr algn="just">
              <a:lnSpc>
                <a:spcPct val="115000"/>
              </a:lnSpc>
              <a:spcAft>
                <a:spcPts val="0"/>
              </a:spcAft>
            </a:pPr>
            <a:endParaRPr lang="ru-RU" sz="2200" dirty="0" smtClean="0">
              <a:solidFill>
                <a:srgbClr val="000000"/>
              </a:solidFill>
              <a:latin typeface="+mj-lt"/>
              <a:ea typeface="Times New Roman"/>
              <a:cs typeface="Times New Roman"/>
            </a:endParaRPr>
          </a:p>
          <a:p>
            <a:pPr algn="just">
              <a:lnSpc>
                <a:spcPct val="115000"/>
              </a:lnSpc>
              <a:spcAft>
                <a:spcPts val="0"/>
              </a:spcAft>
            </a:pPr>
            <a:r>
              <a:rPr lang="ru-RU" sz="2200" dirty="0" smtClean="0">
                <a:solidFill>
                  <a:srgbClr val="000000"/>
                </a:solidFill>
                <a:latin typeface="+mj-lt"/>
                <a:ea typeface="Calibri"/>
                <a:cs typeface="Times New Roman"/>
              </a:rPr>
              <a:t>5.</a:t>
            </a:r>
            <a:r>
              <a:rPr lang="ru-RU" sz="2200" dirty="0">
                <a:solidFill>
                  <a:srgbClr val="000000"/>
                </a:solidFill>
                <a:latin typeface="+mj-lt"/>
                <a:ea typeface="Times New Roman"/>
                <a:cs typeface="Times New Roman"/>
              </a:rPr>
              <a:t> Запишите термин, о котором идёт </a:t>
            </a:r>
            <a:r>
              <a:rPr lang="ru-RU" sz="2200" dirty="0" smtClean="0">
                <a:solidFill>
                  <a:srgbClr val="000000"/>
                </a:solidFill>
                <a:latin typeface="+mj-lt"/>
                <a:ea typeface="Times New Roman"/>
                <a:cs typeface="Times New Roman"/>
              </a:rPr>
              <a:t>речь.</a:t>
            </a:r>
            <a:endParaRPr lang="ru-RU" sz="2200" dirty="0" smtClean="0">
              <a:latin typeface="+mj-lt"/>
              <a:ea typeface="Times New Roman"/>
              <a:cs typeface="Times New Roman"/>
            </a:endParaRPr>
          </a:p>
          <a:p>
            <a:pPr algn="just">
              <a:lnSpc>
                <a:spcPct val="115000"/>
              </a:lnSpc>
              <a:spcAft>
                <a:spcPts val="0"/>
              </a:spcAft>
            </a:pPr>
            <a:r>
              <a:rPr lang="ru-RU" sz="2200" dirty="0" smtClean="0">
                <a:solidFill>
                  <a:srgbClr val="000000"/>
                </a:solidFill>
                <a:latin typeface="+mj-lt"/>
                <a:ea typeface="Times New Roman"/>
                <a:cs typeface="Times New Roman"/>
              </a:rPr>
              <a:t>Органы </a:t>
            </a:r>
            <a:r>
              <a:rPr lang="ru-RU" sz="2200" dirty="0">
                <a:solidFill>
                  <a:srgbClr val="000000"/>
                </a:solidFill>
                <a:latin typeface="+mj-lt"/>
                <a:ea typeface="Times New Roman"/>
                <a:cs typeface="Times New Roman"/>
              </a:rPr>
              <a:t>центрального управления в России XVI — начала XVIII вв., находившиеся в непосредственном ведении царя и Боярской думы. Каждый из этих органов ведал определённым кругом вопросов, но строгого разграничения функций между ними не существовало.</a:t>
            </a:r>
            <a:endParaRPr lang="ru-RU" sz="2200" dirty="0">
              <a:latin typeface="+mj-lt"/>
              <a:ea typeface="Calibri"/>
              <a:cs typeface="Times New Roman"/>
            </a:endParaRPr>
          </a:p>
          <a:p>
            <a:pPr algn="just">
              <a:lnSpc>
                <a:spcPct val="115000"/>
              </a:lnSpc>
              <a:spcAft>
                <a:spcPts val="0"/>
              </a:spcAft>
            </a:pPr>
            <a:endParaRPr lang="ru-RU" sz="2100" dirty="0">
              <a:latin typeface="+mj-lt"/>
              <a:ea typeface="Calibri"/>
              <a:cs typeface="Times New Roman"/>
            </a:endParaRPr>
          </a:p>
          <a:p>
            <a:pPr algn="just">
              <a:lnSpc>
                <a:spcPct val="115000"/>
              </a:lnSpc>
              <a:spcAft>
                <a:spcPts val="0"/>
              </a:spcAft>
            </a:pPr>
            <a:endParaRPr lang="ru-RU" sz="4400" dirty="0">
              <a:latin typeface="Calibri"/>
              <a:ea typeface="Calibri"/>
              <a:cs typeface="Times New Roman"/>
            </a:endParaRPr>
          </a:p>
          <a:p>
            <a:pPr indent="238125" algn="just">
              <a:lnSpc>
                <a:spcPct val="115000"/>
              </a:lnSpc>
              <a:spcAft>
                <a:spcPts val="0"/>
              </a:spcAft>
            </a:pPr>
            <a:endParaRPr lang="ru-RU" sz="3200" dirty="0">
              <a:latin typeface="Calibri"/>
              <a:ea typeface="Calibri"/>
              <a:cs typeface="Times New Roman"/>
            </a:endParaRPr>
          </a:p>
          <a:p>
            <a:pPr algn="just"/>
            <a:endParaRPr lang="ru-RU" b="0" dirty="0">
              <a:solidFill>
                <a:srgbClr val="000000"/>
              </a:solidFill>
              <a:latin typeface="Verdana"/>
            </a:endParaRPr>
          </a:p>
          <a:p>
            <a:endParaRPr lang="ru-RU" b="0" dirty="0">
              <a:latin typeface="Verdana"/>
            </a:endParaRPr>
          </a:p>
          <a:p>
            <a:endParaRPr lang="ru-RU" dirty="0"/>
          </a:p>
        </p:txBody>
      </p:sp>
    </p:spTree>
    <p:extLst>
      <p:ext uri="{BB962C8B-B14F-4D97-AF65-F5344CB8AC3E}">
        <p14:creationId xmlns:p14="http://schemas.microsoft.com/office/powerpoint/2010/main" val="2297290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39"/>
            <a:ext cx="5791200" cy="1671067"/>
          </a:xfrm>
        </p:spPr>
        <p:txBody>
          <a:bodyPr>
            <a:normAutofit fontScale="90000"/>
          </a:bodyPr>
          <a:lstStyle/>
          <a:p>
            <a:pPr lvl="0">
              <a:spcBef>
                <a:spcPct val="20000"/>
              </a:spcBef>
              <a:spcAft>
                <a:spcPts val="600"/>
              </a:spcAft>
            </a:pPr>
            <a:r>
              <a:rPr lang="ru-RU" dirty="0" smtClean="0"/>
              <a:t>Изучение нового материала</a:t>
            </a:r>
            <a:br>
              <a:rPr lang="ru-RU" dirty="0" smtClean="0"/>
            </a:br>
            <a:r>
              <a:rPr lang="ru-RU" sz="2000" b="1" cap="none" spc="0" dirty="0">
                <a:solidFill>
                  <a:srgbClr val="000000"/>
                </a:solidFill>
                <a:latin typeface="Arial"/>
                <a:ea typeface="+mn-ea"/>
                <a:cs typeface="+mn-cs"/>
              </a:rPr>
              <a:t>Дети Алексея Михайловича. Фёдор Алексеевич.</a:t>
            </a:r>
          </a:p>
        </p:txBody>
      </p:sp>
      <p:sp>
        <p:nvSpPr>
          <p:cNvPr id="3" name="Объект 2"/>
          <p:cNvSpPr>
            <a:spLocks noGrp="1"/>
          </p:cNvSpPr>
          <p:nvPr>
            <p:ph idx="1"/>
          </p:nvPr>
        </p:nvSpPr>
        <p:spPr>
          <a:xfrm>
            <a:off x="395536" y="2132856"/>
            <a:ext cx="8280920" cy="4032448"/>
          </a:xfrm>
        </p:spPr>
        <p:txBody>
          <a:bodyPr>
            <a:normAutofit/>
          </a:bodyPr>
          <a:lstStyle/>
          <a:p>
            <a:pPr algn="just"/>
            <a:r>
              <a:rPr lang="ru-RU" b="0" dirty="0" smtClean="0">
                <a:solidFill>
                  <a:srgbClr val="000000"/>
                </a:solidFill>
                <a:latin typeface="PT Sans"/>
              </a:rPr>
              <a:t>Алексей Михайлович скончался в 1676 году. Новым царём провозглашён его старший сын Фёдор Алексеевич.</a:t>
            </a:r>
          </a:p>
          <a:p>
            <a:pPr algn="just"/>
            <a:r>
              <a:rPr lang="ru-RU" sz="1600" b="0" i="1" dirty="0" smtClean="0">
                <a:solidFill>
                  <a:srgbClr val="000000"/>
                </a:solidFill>
                <a:latin typeface="PT Sans"/>
              </a:rPr>
              <a:t>Родился </a:t>
            </a:r>
            <a:r>
              <a:rPr lang="ru-RU" sz="1600" b="0" i="1" dirty="0">
                <a:solidFill>
                  <a:srgbClr val="000000"/>
                </a:solidFill>
                <a:latin typeface="PT Sans"/>
              </a:rPr>
              <a:t>Федор Алексеевич 30 мая 1661 года в Москве. Отец – царь Алексей Михайлович, мать – Мария Ильинична Милославская. В воспитании Федора Алексеевича активное участие принял </a:t>
            </a:r>
            <a:r>
              <a:rPr lang="ru-RU" sz="1600" b="0" i="1" dirty="0" err="1">
                <a:solidFill>
                  <a:srgbClr val="000000"/>
                </a:solidFill>
                <a:latin typeface="PT Sans"/>
              </a:rPr>
              <a:t>Симеон</a:t>
            </a:r>
            <a:r>
              <a:rPr lang="ru-RU" sz="1600" b="0" i="1" dirty="0">
                <a:solidFill>
                  <a:srgbClr val="000000"/>
                </a:solidFill>
                <a:latin typeface="PT Sans"/>
              </a:rPr>
              <a:t> Полоцкий, который был известен на Руси как просветитель и который большое внимание уделял воспитанию будущего царя. Несмотря на то что Федор не отличался хорошим здоровьем, он увлекался науками, искусствами, разведением лошадей и стрельбой из лука. Он прекрасно говорил по-польски, знал латынь</a:t>
            </a:r>
            <a:r>
              <a:rPr lang="ru-RU" sz="1200" b="0" i="1" dirty="0">
                <a:solidFill>
                  <a:srgbClr val="000000"/>
                </a:solidFill>
                <a:latin typeface="PT Sans"/>
              </a:rPr>
              <a:t>. (Источник информации - портал История</a:t>
            </a:r>
            <a:r>
              <a:rPr lang="ru-RU" sz="1200" b="0" i="1" dirty="0" smtClean="0">
                <a:solidFill>
                  <a:srgbClr val="000000"/>
                </a:solidFill>
                <a:latin typeface="PT Sans"/>
              </a:rPr>
              <a:t>. РФ</a:t>
            </a:r>
            <a:r>
              <a:rPr lang="ru-RU" sz="1200" b="0" i="1" dirty="0">
                <a:solidFill>
                  <a:srgbClr val="000000"/>
                </a:solidFill>
                <a:latin typeface="PT Sans"/>
              </a:rPr>
              <a:t>, </a:t>
            </a:r>
            <a:r>
              <a:rPr lang="ru-RU" sz="1200" b="0" i="1" dirty="0">
                <a:solidFill>
                  <a:srgbClr val="000000"/>
                </a:solidFill>
                <a:latin typeface="PT Sans"/>
                <a:hlinkClick r:id="rId2"/>
              </a:rPr>
              <a:t>https://histrf.ru/lichnosti/biografii/p/fiodor-alieksieievich</a:t>
            </a:r>
            <a:r>
              <a:rPr lang="ru-RU" sz="1200" b="0" i="1" dirty="0" smtClean="0">
                <a:solidFill>
                  <a:srgbClr val="000000"/>
                </a:solidFill>
                <a:latin typeface="PT Sans"/>
              </a:rPr>
              <a:t>)</a:t>
            </a:r>
          </a:p>
          <a:p>
            <a:pPr algn="just"/>
            <a:r>
              <a:rPr lang="ru-RU" sz="1800" b="0" dirty="0" smtClean="0"/>
              <a:t>Преемник Алексея Михайловича,  обладая пытливым умом, любил вникать во все дела  и устанавливать порядок во всех сферах жизни царского двора и государства.</a:t>
            </a:r>
            <a:endParaRPr lang="ru-RU" sz="1800" b="0" dirty="0"/>
          </a:p>
        </p:txBody>
      </p:sp>
      <p:pic>
        <p:nvPicPr>
          <p:cNvPr id="2050" name="Picture 2" descr="C:\Users\ё\Desktop\images.jf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16632"/>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1972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spcBef>
                <a:spcPct val="20000"/>
              </a:spcBef>
              <a:spcAft>
                <a:spcPts val="600"/>
              </a:spcAft>
            </a:pPr>
            <a:r>
              <a:rPr lang="ru-RU" sz="3200" dirty="0">
                <a:solidFill>
                  <a:srgbClr val="D1282E"/>
                </a:solidFill>
              </a:rPr>
              <a:t>Изучение нового материала</a:t>
            </a:r>
            <a:br>
              <a:rPr lang="ru-RU" sz="3200" dirty="0">
                <a:solidFill>
                  <a:srgbClr val="D1282E"/>
                </a:solidFill>
              </a:rPr>
            </a:br>
            <a:r>
              <a:rPr lang="ru-RU" sz="2000" b="1" cap="none" spc="0" dirty="0">
                <a:solidFill>
                  <a:srgbClr val="000000"/>
                </a:solidFill>
                <a:latin typeface="Arial"/>
                <a:ea typeface="+mn-ea"/>
                <a:cs typeface="+mn-cs"/>
              </a:rPr>
              <a:t>Правление Фёдора Алексеевича (1676-1682).</a:t>
            </a:r>
          </a:p>
        </p:txBody>
      </p:sp>
      <p:sp>
        <p:nvSpPr>
          <p:cNvPr id="3" name="Объект 2"/>
          <p:cNvSpPr>
            <a:spLocks noGrp="1"/>
          </p:cNvSpPr>
          <p:nvPr>
            <p:ph idx="1"/>
          </p:nvPr>
        </p:nvSpPr>
        <p:spPr>
          <a:xfrm>
            <a:off x="251520" y="1752600"/>
            <a:ext cx="8352928" cy="4700736"/>
          </a:xfrm>
        </p:spPr>
        <p:txBody>
          <a:bodyPr>
            <a:normAutofit fontScale="77500" lnSpcReduction="20000"/>
          </a:bodyPr>
          <a:lstStyle/>
          <a:p>
            <a:pPr algn="just"/>
            <a:r>
              <a:rPr lang="ru-RU" dirty="0" smtClean="0"/>
              <a:t>Царствование Фёдора Алексеевича оказалось кратковременным, но очень насыщенным. </a:t>
            </a:r>
          </a:p>
          <a:p>
            <a:pPr algn="just"/>
            <a:r>
              <a:rPr lang="ru-RU" sz="1400" b="0" i="1" dirty="0" smtClean="0">
                <a:solidFill>
                  <a:srgbClr val="000000"/>
                </a:solidFill>
                <a:latin typeface="PT Sans"/>
              </a:rPr>
              <a:t>…Федор </a:t>
            </a:r>
            <a:r>
              <a:rPr lang="ru-RU" sz="1400" b="0" i="1" dirty="0">
                <a:solidFill>
                  <a:srgbClr val="000000"/>
                </a:solidFill>
                <a:latin typeface="PT Sans"/>
              </a:rPr>
              <a:t>Алексеевич унифицировал задачи ведомств-приказов. Реформы коснулись и власти на местах. Местные воеводы укрепили свою власть, но лишились финансовых функций. Была ликвидирована система «кормлений», которая являлась главным предлогом для всех злоупотреблений на местах. 1679 год стал годом реорганизации армии. Фактически появилась регулярная армия, а все дворяне должны были нести службу в полках. Вне регулярной армии оставались только казаки. Новшества коснулись общественной и культурной жизни. В Москве появилась светская Верхняя типография. Был создан дом призрения для инвалидов, а для сирот появился приют, в котором обучали грамоте и ремеслам. За свой короткий срок правления царь подписал документ «Привилегии Московской академии», в котором излагались принципы устройства будущего первого высшего учебного заведения Русского царства – Славяно-греко-латинской академии. Задолго до Петра I он попытался ввести при дворе европейскую одежду, благосклонно относился к новым направлениям в литературе и живописи. (Источник информации - портал </a:t>
            </a:r>
            <a:r>
              <a:rPr lang="ru-RU" sz="1400" b="0" i="1" dirty="0" err="1" smtClean="0">
                <a:solidFill>
                  <a:srgbClr val="000000"/>
                </a:solidFill>
                <a:latin typeface="PT Sans"/>
              </a:rPr>
              <a:t>История.РФ</a:t>
            </a:r>
            <a:r>
              <a:rPr lang="ru-RU" sz="1400" b="0" i="1" dirty="0">
                <a:solidFill>
                  <a:srgbClr val="000000"/>
                </a:solidFill>
                <a:latin typeface="PT Sans"/>
              </a:rPr>
              <a:t>, </a:t>
            </a:r>
            <a:r>
              <a:rPr lang="ru-RU" sz="1400" b="0" i="1" dirty="0">
                <a:solidFill>
                  <a:srgbClr val="000000"/>
                </a:solidFill>
                <a:latin typeface="PT Sans"/>
                <a:hlinkClick r:id="rId2"/>
              </a:rPr>
              <a:t>https://histrf.ru/lichnosti/biografii/p/fiodor-alieksieievich</a:t>
            </a:r>
            <a:r>
              <a:rPr lang="ru-RU" sz="1400" b="0" i="1" dirty="0" smtClean="0">
                <a:solidFill>
                  <a:srgbClr val="000000"/>
                </a:solidFill>
                <a:latin typeface="PT Sans"/>
              </a:rPr>
              <a:t>).</a:t>
            </a:r>
          </a:p>
          <a:p>
            <a:pPr algn="just"/>
            <a:r>
              <a:rPr lang="ru-RU" sz="1800" dirty="0" smtClean="0">
                <a:solidFill>
                  <a:srgbClr val="000000"/>
                </a:solidFill>
              </a:rPr>
              <a:t>В 1678-1679 годах правительством Фёдора Алексеевича была проведена перепись населения и введено подворное налогообложение.  Вместо многочисленных налогов стали собирать только стрелецкие деньги, общая сумма которых развёрстывалась по дворам в зависимости от достатка.</a:t>
            </a:r>
          </a:p>
          <a:p>
            <a:pPr algn="just"/>
            <a:r>
              <a:rPr lang="ru-RU" sz="1800" dirty="0" smtClean="0">
                <a:solidFill>
                  <a:srgbClr val="000000"/>
                </a:solidFill>
              </a:rPr>
              <a:t>В 1682 году на заседании Боярской думы и Земского собора «Богом ненавистное и любовь отгоняющее» местничество было отменено.</a:t>
            </a:r>
          </a:p>
          <a:p>
            <a:pPr algn="just"/>
            <a:r>
              <a:rPr lang="ru-RU" sz="1800" dirty="0" smtClean="0">
                <a:solidFill>
                  <a:srgbClr val="000000"/>
                </a:solidFill>
              </a:rPr>
              <a:t>Война побудила правительство Фёдора Алексеевича провести также военную реформу. При нём в Москве было построено несколько десятков каменных зданий, разбиты роскошные сады. </a:t>
            </a:r>
            <a:r>
              <a:rPr lang="ru-RU" sz="1800" dirty="0" smtClean="0">
                <a:solidFill>
                  <a:srgbClr val="000000"/>
                </a:solidFill>
              </a:rPr>
              <a:t>В Кремле были перестроены дворцы, мастерские палаты, здания приказов.</a:t>
            </a:r>
          </a:p>
          <a:p>
            <a:pPr algn="just"/>
            <a:r>
              <a:rPr lang="ru-RU" sz="1800" dirty="0">
                <a:solidFill>
                  <a:srgbClr val="000000"/>
                </a:solidFill>
              </a:rPr>
              <a:t>Фёдора </a:t>
            </a:r>
            <a:r>
              <a:rPr lang="ru-RU" sz="1800" dirty="0" smtClean="0">
                <a:solidFill>
                  <a:srgbClr val="000000"/>
                </a:solidFill>
              </a:rPr>
              <a:t>Алексеевич предполагал провести целый ряд реформ, но не успел этого сделать. Он скончался в апреле 1682 года. Прямых наследников у него не было.</a:t>
            </a:r>
            <a:endParaRPr lang="ru-RU" sz="1800" dirty="0"/>
          </a:p>
        </p:txBody>
      </p:sp>
    </p:spTree>
    <p:extLst>
      <p:ext uri="{BB962C8B-B14F-4D97-AF65-F5344CB8AC3E}">
        <p14:creationId xmlns:p14="http://schemas.microsoft.com/office/powerpoint/2010/main" val="268804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spcBef>
                <a:spcPct val="20000"/>
              </a:spcBef>
              <a:spcAft>
                <a:spcPts val="600"/>
              </a:spcAft>
            </a:pPr>
            <a:r>
              <a:rPr lang="ru-RU" sz="3200" dirty="0">
                <a:solidFill>
                  <a:srgbClr val="D1282E"/>
                </a:solidFill>
              </a:rPr>
              <a:t>Изучение нового материала</a:t>
            </a:r>
            <a:br>
              <a:rPr lang="ru-RU" sz="3200" dirty="0">
                <a:solidFill>
                  <a:srgbClr val="D1282E"/>
                </a:solidFill>
              </a:rPr>
            </a:br>
            <a:r>
              <a:rPr lang="ru-RU" sz="2000" b="1" cap="none" spc="0" dirty="0">
                <a:solidFill>
                  <a:srgbClr val="000000"/>
                </a:solidFill>
                <a:latin typeface="Arial"/>
                <a:ea typeface="+mn-ea"/>
                <a:cs typeface="+mn-cs"/>
              </a:rPr>
              <a:t>События 1682 года.</a:t>
            </a:r>
          </a:p>
        </p:txBody>
      </p:sp>
      <p:sp>
        <p:nvSpPr>
          <p:cNvPr id="3" name="Объект 2"/>
          <p:cNvSpPr>
            <a:spLocks noGrp="1"/>
          </p:cNvSpPr>
          <p:nvPr>
            <p:ph idx="1"/>
          </p:nvPr>
        </p:nvSpPr>
        <p:spPr>
          <a:xfrm>
            <a:off x="251520" y="1484784"/>
            <a:ext cx="8352928" cy="5184576"/>
          </a:xfrm>
        </p:spPr>
        <p:txBody>
          <a:bodyPr>
            <a:normAutofit/>
          </a:bodyPr>
          <a:lstStyle/>
          <a:p>
            <a:pPr algn="just"/>
            <a:r>
              <a:rPr lang="ru-RU" dirty="0" smtClean="0"/>
              <a:t>Следующий  сын Алексея Михайловича, </a:t>
            </a:r>
            <a:r>
              <a:rPr lang="ru-RU" u="sng" dirty="0" smtClean="0">
                <a:solidFill>
                  <a:srgbClr val="FF0000"/>
                </a:solidFill>
              </a:rPr>
              <a:t>Иван Алексеевич</a:t>
            </a:r>
            <a:r>
              <a:rPr lang="ru-RU" dirty="0" smtClean="0"/>
              <a:t>, способностями государственного деятеля не обладал. </a:t>
            </a:r>
          </a:p>
          <a:p>
            <a:pPr algn="just"/>
            <a:r>
              <a:rPr lang="ru-RU" dirty="0" smtClean="0"/>
              <a:t>Совсем другим был младший брат Фёдора и Ивана – десятилетний </a:t>
            </a:r>
            <a:r>
              <a:rPr lang="ru-RU" u="sng" dirty="0" smtClean="0">
                <a:solidFill>
                  <a:srgbClr val="FF0000"/>
                </a:solidFill>
              </a:rPr>
              <a:t>Пётр Алексеевич</a:t>
            </a:r>
            <a:r>
              <a:rPr lang="ru-RU" dirty="0" smtClean="0"/>
              <a:t>. </a:t>
            </a:r>
          </a:p>
          <a:p>
            <a:pPr algn="just"/>
            <a:r>
              <a:rPr lang="ru-RU" dirty="0" smtClean="0"/>
              <a:t>После смерти Фёдора Алексеевича Боярская дума провозгласила царём не Ивана, а Петра.</a:t>
            </a:r>
          </a:p>
          <a:p>
            <a:pPr algn="just"/>
            <a:r>
              <a:rPr lang="ru-RU" dirty="0" smtClean="0"/>
              <a:t>Но с этим не могла смириться честолюбивая сестра Ивана и Петра – царевна Софья Алексеевна. Для осуществления своих замыслов Софья использовала московских стрельцов, недовольных произволом начальников. Первый Стрелецкий бунт закончился победой Софьи. Ивана провозгласили первым, старшим, царём, Петра – вторым, а Софью правительницей государства при болезненном Иване и малолетнем Петре.</a:t>
            </a:r>
            <a:endParaRPr lang="ru-RU" dirty="0"/>
          </a:p>
        </p:txBody>
      </p:sp>
    </p:spTree>
    <p:extLst>
      <p:ext uri="{BB962C8B-B14F-4D97-AF65-F5344CB8AC3E}">
        <p14:creationId xmlns:p14="http://schemas.microsoft.com/office/powerpoint/2010/main" val="3736424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dirty="0">
                <a:solidFill>
                  <a:srgbClr val="D1282E"/>
                </a:solidFill>
              </a:rPr>
              <a:t>Задания для закрепления и рекомендации:</a:t>
            </a:r>
            <a:endParaRPr lang="ru-RU" dirty="0"/>
          </a:p>
        </p:txBody>
      </p:sp>
      <p:sp>
        <p:nvSpPr>
          <p:cNvPr id="4" name="TextBox 3"/>
          <p:cNvSpPr txBox="1"/>
          <p:nvPr/>
        </p:nvSpPr>
        <p:spPr>
          <a:xfrm>
            <a:off x="899592" y="1556792"/>
            <a:ext cx="7704856" cy="357790"/>
          </a:xfrm>
          <a:prstGeom prst="rect">
            <a:avLst/>
          </a:prstGeom>
          <a:noFill/>
        </p:spPr>
        <p:txBody>
          <a:bodyPr wrap="square" rtlCol="0">
            <a:spAutoFit/>
          </a:bodyPr>
          <a:lstStyle/>
          <a:p>
            <a:pPr indent="238125" algn="just">
              <a:lnSpc>
                <a:spcPct val="115000"/>
              </a:lnSpc>
              <a:spcAft>
                <a:spcPts val="0"/>
              </a:spcAft>
            </a:pPr>
            <a:r>
              <a:rPr lang="ru-RU" sz="1500" b="1" dirty="0">
                <a:solidFill>
                  <a:srgbClr val="000000"/>
                </a:solidFill>
              </a:rPr>
              <a:t>Задание </a:t>
            </a:r>
            <a:r>
              <a:rPr lang="ru-RU" sz="1500" b="1" dirty="0" smtClean="0">
                <a:solidFill>
                  <a:srgbClr val="000000"/>
                </a:solidFill>
              </a:rPr>
              <a:t>№1  </a:t>
            </a:r>
            <a:r>
              <a:rPr lang="ru-RU" sz="1500" b="1" u="sng" dirty="0">
                <a:solidFill>
                  <a:srgbClr val="0000FF"/>
                </a:solidFill>
                <a:latin typeface="Calibri"/>
                <a:ea typeface="Calibri"/>
                <a:cs typeface="Times New Roman"/>
                <a:hlinkClick r:id="rId2"/>
              </a:rPr>
              <a:t>https://soc8-vpr.sdamgia.ru/?</a:t>
            </a:r>
            <a:r>
              <a:rPr lang="ru-RU" sz="1500" b="1" u="sng" dirty="0" smtClean="0">
                <a:solidFill>
                  <a:srgbClr val="0000FF"/>
                </a:solidFill>
                <a:latin typeface="Calibri"/>
                <a:ea typeface="Calibri"/>
                <a:cs typeface="Times New Roman"/>
                <a:hlinkClick r:id="rId2"/>
              </a:rPr>
              <a:t>redir=1</a:t>
            </a:r>
            <a:endParaRPr lang="ru-RU" sz="2800" dirty="0">
              <a:effectLst/>
              <a:latin typeface="Calibri"/>
              <a:ea typeface="Calibri"/>
              <a:cs typeface="Times New Roman"/>
            </a:endParaRPr>
          </a:p>
        </p:txBody>
      </p:sp>
      <p:sp>
        <p:nvSpPr>
          <p:cNvPr id="3" name="Объект 2"/>
          <p:cNvSpPr>
            <a:spLocks noGrp="1"/>
          </p:cNvSpPr>
          <p:nvPr>
            <p:ph idx="1"/>
          </p:nvPr>
        </p:nvSpPr>
        <p:spPr>
          <a:xfrm>
            <a:off x="457200" y="2204864"/>
            <a:ext cx="7620000" cy="3921299"/>
          </a:xfrm>
        </p:spPr>
        <p:txBody>
          <a:bodyPr>
            <a:normAutofit/>
          </a:bodyPr>
          <a:lstStyle/>
          <a:p>
            <a:pPr indent="238125" algn="just">
              <a:lnSpc>
                <a:spcPct val="115000"/>
              </a:lnSpc>
              <a:spcAft>
                <a:spcPts val="0"/>
              </a:spcAft>
            </a:pPr>
            <a:r>
              <a:rPr lang="ru-RU" dirty="0">
                <a:solidFill>
                  <a:srgbClr val="000000"/>
                </a:solidFill>
                <a:latin typeface="Verdana"/>
                <a:ea typeface="Times New Roman"/>
                <a:cs typeface="Times New Roman"/>
              </a:rPr>
              <a:t>Используя знание исторических фактов, объясните, почему полная отмена местничества имела большое значение (важные последствия) в истории нашей страны.</a:t>
            </a:r>
            <a:endParaRPr lang="ru-RU" sz="3200" dirty="0">
              <a:latin typeface="Calibri"/>
              <a:ea typeface="Calibri"/>
              <a:cs typeface="Times New Roman"/>
            </a:endParaRPr>
          </a:p>
          <a:p>
            <a:endParaRPr lang="ru-RU" dirty="0"/>
          </a:p>
        </p:txBody>
      </p:sp>
    </p:spTree>
    <p:extLst>
      <p:ext uri="{BB962C8B-B14F-4D97-AF65-F5344CB8AC3E}">
        <p14:creationId xmlns:p14="http://schemas.microsoft.com/office/powerpoint/2010/main" val="16388743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900" dirty="0">
                <a:solidFill>
                  <a:srgbClr val="D1282E"/>
                </a:solidFill>
              </a:rPr>
              <a:t>Задания для </a:t>
            </a:r>
            <a:r>
              <a:rPr lang="ru-RU" sz="2900" dirty="0" smtClean="0">
                <a:solidFill>
                  <a:srgbClr val="D1282E"/>
                </a:solidFill>
              </a:rPr>
              <a:t/>
            </a:r>
            <a:br>
              <a:rPr lang="ru-RU" sz="2900" dirty="0" smtClean="0">
                <a:solidFill>
                  <a:srgbClr val="D1282E"/>
                </a:solidFill>
              </a:rPr>
            </a:br>
            <a:r>
              <a:rPr lang="ru-RU" sz="2900" dirty="0" smtClean="0">
                <a:solidFill>
                  <a:srgbClr val="D1282E"/>
                </a:solidFill>
              </a:rPr>
              <a:t>закрепления </a:t>
            </a:r>
            <a:r>
              <a:rPr lang="ru-RU" sz="2900" dirty="0">
                <a:solidFill>
                  <a:srgbClr val="D1282E"/>
                </a:solidFill>
              </a:rPr>
              <a:t>и рекомендации:</a:t>
            </a:r>
            <a:endParaRPr lang="ru-RU" dirty="0"/>
          </a:p>
        </p:txBody>
      </p:sp>
      <p:sp>
        <p:nvSpPr>
          <p:cNvPr id="5" name="TextBox 4"/>
          <p:cNvSpPr txBox="1"/>
          <p:nvPr/>
        </p:nvSpPr>
        <p:spPr>
          <a:xfrm>
            <a:off x="755576" y="1604582"/>
            <a:ext cx="7595105" cy="357790"/>
          </a:xfrm>
          <a:prstGeom prst="rect">
            <a:avLst/>
          </a:prstGeom>
          <a:noFill/>
        </p:spPr>
        <p:txBody>
          <a:bodyPr wrap="square" rtlCol="0">
            <a:spAutoFit/>
          </a:bodyPr>
          <a:lstStyle/>
          <a:p>
            <a:pPr indent="238125" algn="just">
              <a:lnSpc>
                <a:spcPct val="115000"/>
              </a:lnSpc>
              <a:spcAft>
                <a:spcPts val="0"/>
              </a:spcAft>
            </a:pPr>
            <a:r>
              <a:rPr lang="ru-RU" sz="1500" b="1" dirty="0">
                <a:solidFill>
                  <a:srgbClr val="000000"/>
                </a:solidFill>
              </a:rPr>
              <a:t>Задание </a:t>
            </a:r>
            <a:r>
              <a:rPr lang="ru-RU" sz="1500" b="1" dirty="0" smtClean="0">
                <a:solidFill>
                  <a:srgbClr val="000000"/>
                </a:solidFill>
              </a:rPr>
              <a:t>№2 </a:t>
            </a:r>
            <a:r>
              <a:rPr lang="ru-RU" sz="1500" b="1" u="sng" dirty="0">
                <a:solidFill>
                  <a:srgbClr val="0000FF"/>
                </a:solidFill>
                <a:latin typeface="Calibri"/>
                <a:ea typeface="Calibri"/>
                <a:cs typeface="Times New Roman"/>
                <a:hlinkClick r:id="rId2"/>
              </a:rPr>
              <a:t>https://soc8-vpr.sdamgia.ru/?redir=1 </a:t>
            </a:r>
            <a:endParaRPr lang="ru-RU" sz="2800" dirty="0">
              <a:effectLst/>
              <a:latin typeface="Calibri"/>
              <a:ea typeface="Calibri"/>
              <a:cs typeface="Times New Roman"/>
            </a:endParaRPr>
          </a:p>
        </p:txBody>
      </p:sp>
      <p:sp>
        <p:nvSpPr>
          <p:cNvPr id="3" name="Объект 2"/>
          <p:cNvSpPr>
            <a:spLocks noGrp="1"/>
          </p:cNvSpPr>
          <p:nvPr>
            <p:ph idx="1"/>
          </p:nvPr>
        </p:nvSpPr>
        <p:spPr>
          <a:xfrm>
            <a:off x="457200" y="2492896"/>
            <a:ext cx="7620000" cy="3633267"/>
          </a:xfrm>
        </p:spPr>
        <p:txBody>
          <a:bodyPr>
            <a:normAutofit/>
          </a:bodyPr>
          <a:lstStyle/>
          <a:p>
            <a:pPr>
              <a:lnSpc>
                <a:spcPct val="115000"/>
              </a:lnSpc>
              <a:spcAft>
                <a:spcPts val="1000"/>
              </a:spcAft>
            </a:pPr>
            <a:r>
              <a:rPr lang="ru-RU" sz="3200" dirty="0">
                <a:latin typeface="Calibri"/>
                <a:ea typeface="Calibri"/>
                <a:cs typeface="Times New Roman"/>
              </a:rPr>
              <a:t> </a:t>
            </a:r>
          </a:p>
          <a:p>
            <a:endParaRPr lang="ru-RU"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2350" y="2060848"/>
            <a:ext cx="7099300"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36155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600" dirty="0">
                <a:solidFill>
                  <a:srgbClr val="D1282E"/>
                </a:solidFill>
              </a:rPr>
              <a:t>Задания для </a:t>
            </a:r>
            <a:br>
              <a:rPr lang="ru-RU" sz="2600" dirty="0">
                <a:solidFill>
                  <a:srgbClr val="D1282E"/>
                </a:solidFill>
              </a:rPr>
            </a:br>
            <a:r>
              <a:rPr lang="ru-RU" sz="2600" dirty="0">
                <a:solidFill>
                  <a:srgbClr val="D1282E"/>
                </a:solidFill>
              </a:rPr>
              <a:t>закрепления и рекомендации:</a:t>
            </a:r>
            <a:endParaRPr lang="ru-RU" dirty="0"/>
          </a:p>
        </p:txBody>
      </p:sp>
      <p:sp>
        <p:nvSpPr>
          <p:cNvPr id="3" name="Объект 2"/>
          <p:cNvSpPr>
            <a:spLocks noGrp="1"/>
          </p:cNvSpPr>
          <p:nvPr>
            <p:ph idx="1"/>
          </p:nvPr>
        </p:nvSpPr>
        <p:spPr/>
        <p:txBody>
          <a:bodyPr>
            <a:normAutofit fontScale="62500" lnSpcReduction="20000"/>
          </a:bodyPr>
          <a:lstStyle/>
          <a:p>
            <a:pPr indent="238125" algn="just">
              <a:lnSpc>
                <a:spcPct val="115000"/>
              </a:lnSpc>
              <a:spcAft>
                <a:spcPts val="0"/>
              </a:spcAft>
            </a:pPr>
            <a:r>
              <a:rPr lang="ru-RU" sz="1500" dirty="0">
                <a:solidFill>
                  <a:srgbClr val="000000"/>
                </a:solidFill>
              </a:rPr>
              <a:t>Задание </a:t>
            </a:r>
            <a:r>
              <a:rPr lang="ru-RU" sz="1500" dirty="0" smtClean="0">
                <a:solidFill>
                  <a:srgbClr val="000000"/>
                </a:solidFill>
              </a:rPr>
              <a:t>№4 </a:t>
            </a:r>
            <a:r>
              <a:rPr lang="ru-RU" sz="1500" u="sng" dirty="0">
                <a:solidFill>
                  <a:srgbClr val="0000FF"/>
                </a:solidFill>
                <a:latin typeface="Calibri"/>
                <a:ea typeface="Calibri"/>
                <a:cs typeface="Times New Roman"/>
                <a:hlinkClick r:id="rId2"/>
              </a:rPr>
              <a:t>https://soc8-vpr.sdamgia.ru/?</a:t>
            </a:r>
            <a:r>
              <a:rPr lang="ru-RU" sz="1500" u="sng" dirty="0" smtClean="0">
                <a:solidFill>
                  <a:srgbClr val="0000FF"/>
                </a:solidFill>
                <a:latin typeface="Calibri"/>
                <a:ea typeface="Calibri"/>
                <a:cs typeface="Times New Roman"/>
                <a:hlinkClick r:id="rId2"/>
              </a:rPr>
              <a:t>redir=1</a:t>
            </a:r>
            <a:endParaRPr lang="ru-RU" sz="1500" u="sng" dirty="0" smtClean="0">
              <a:solidFill>
                <a:srgbClr val="0000FF"/>
              </a:solidFill>
              <a:latin typeface="Calibri"/>
              <a:ea typeface="Calibri"/>
              <a:cs typeface="Times New Roman"/>
            </a:endParaRPr>
          </a:p>
          <a:p>
            <a:pPr indent="238125" algn="just">
              <a:lnSpc>
                <a:spcPct val="115000"/>
              </a:lnSpc>
              <a:spcAft>
                <a:spcPts val="0"/>
              </a:spcAft>
            </a:pPr>
            <a:endParaRPr lang="ru-RU" sz="1500" u="sng" dirty="0" smtClean="0">
              <a:solidFill>
                <a:srgbClr val="0000FF"/>
              </a:solidFill>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Прочтите отрывок из исторического источника и выполните задание.</a:t>
            </a:r>
            <a:endParaRPr lang="ru-RU" sz="3200" dirty="0">
              <a:latin typeface="Calibri"/>
              <a:ea typeface="Calibri"/>
              <a:cs typeface="Times New Roman"/>
            </a:endParaRP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algn="just">
              <a:lnSpc>
                <a:spcPct val="115000"/>
              </a:lnSpc>
              <a:spcAft>
                <a:spcPts val="0"/>
              </a:spcAft>
            </a:pPr>
            <a:r>
              <a:rPr lang="ru-RU" dirty="0">
                <a:solidFill>
                  <a:srgbClr val="000000"/>
                </a:solidFill>
                <a:latin typeface="Verdana"/>
                <a:ea typeface="Times New Roman"/>
                <a:cs typeface="Times New Roman"/>
              </a:rPr>
              <a:t>«Главным представителем этой партии была... ученица </a:t>
            </a:r>
            <a:r>
              <a:rPr lang="ru-RU" dirty="0" err="1">
                <a:solidFill>
                  <a:srgbClr val="000000"/>
                </a:solidFill>
                <a:latin typeface="Verdana"/>
                <a:ea typeface="Times New Roman"/>
                <a:cs typeface="Times New Roman"/>
              </a:rPr>
              <a:t>Симеона</a:t>
            </a:r>
            <a:r>
              <a:rPr lang="ru-RU" dirty="0">
                <a:solidFill>
                  <a:srgbClr val="000000"/>
                </a:solidFill>
                <a:latin typeface="Verdana"/>
                <a:ea typeface="Times New Roman"/>
                <a:cs typeface="Times New Roman"/>
              </a:rPr>
              <a:t> Полоцкого, личность, безусловно, умная и энергичная, которой душно было в тесной </a:t>
            </a:r>
            <a:r>
              <a:rPr lang="ru-RU" dirty="0" err="1">
                <a:solidFill>
                  <a:srgbClr val="000000"/>
                </a:solidFill>
                <a:latin typeface="Verdana"/>
                <a:ea typeface="Times New Roman"/>
                <a:cs typeface="Times New Roman"/>
              </a:rPr>
              <a:t>полумонашеской</a:t>
            </a:r>
            <a:r>
              <a:rPr lang="ru-RU" dirty="0">
                <a:solidFill>
                  <a:srgbClr val="000000"/>
                </a:solidFill>
                <a:latin typeface="Verdana"/>
                <a:ea typeface="Times New Roman"/>
                <a:cs typeface="Times New Roman"/>
              </a:rPr>
              <a:t> обстановке, окружавшей московских царевен; образование расширило её умственный кругозор, выработало в ней широкие запросы жизни, а отсутствие стесняющего внешнего авторитета родительской власти позволило... искать ответы на эти вопросы вне терема. Она тесной сердечной связью сблизилась с замечательнейшей личностью того времени, князем В. В. Голицыным, и вмешивалась в общественную жизнь. Кровными узами привязанная к дворцовой партии Милославских... прониклась её интересами. Как сильная и страстная натура, она лучше и сильнее всех чувствовала эти интересы и стала руководительницей этой партии».</a:t>
            </a:r>
            <a:endParaRPr lang="ru-RU" sz="3200" dirty="0">
              <a:latin typeface="Calibri"/>
              <a:ea typeface="Calibri"/>
              <a:cs typeface="Times New Roman"/>
            </a:endParaRP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Укажите имя и отчество исторической личности, которой дается характеристика в источнике.</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Укажите век, к которому относится ее активная политическая деятельность.</a:t>
            </a:r>
            <a:endParaRPr lang="ru-RU" sz="3200" dirty="0">
              <a:latin typeface="Calibri"/>
              <a:ea typeface="Calibri"/>
              <a:cs typeface="Times New Roman"/>
            </a:endParaRPr>
          </a:p>
          <a:p>
            <a:pPr indent="238125" algn="just">
              <a:lnSpc>
                <a:spcPct val="115000"/>
              </a:lnSpc>
              <a:spcAft>
                <a:spcPts val="0"/>
              </a:spcAft>
            </a:pPr>
            <a:endParaRPr lang="ru-RU" dirty="0"/>
          </a:p>
        </p:txBody>
      </p:sp>
    </p:spTree>
    <p:extLst>
      <p:ext uri="{BB962C8B-B14F-4D97-AF65-F5344CB8AC3E}">
        <p14:creationId xmlns:p14="http://schemas.microsoft.com/office/powerpoint/2010/main" val="1407378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600" dirty="0">
                <a:solidFill>
                  <a:srgbClr val="D1282E"/>
                </a:solidFill>
              </a:rPr>
              <a:t>Задания для </a:t>
            </a:r>
            <a:br>
              <a:rPr lang="ru-RU" sz="2600" dirty="0">
                <a:solidFill>
                  <a:srgbClr val="D1282E"/>
                </a:solidFill>
              </a:rPr>
            </a:br>
            <a:r>
              <a:rPr lang="ru-RU" sz="2600" dirty="0">
                <a:solidFill>
                  <a:srgbClr val="D1282E"/>
                </a:solidFill>
              </a:rPr>
              <a:t>закрепления и рекомендации:</a:t>
            </a:r>
            <a:endParaRPr lang="ru-RU" dirty="0"/>
          </a:p>
        </p:txBody>
      </p:sp>
      <p:sp>
        <p:nvSpPr>
          <p:cNvPr id="4" name="TextBox 3"/>
          <p:cNvSpPr txBox="1"/>
          <p:nvPr/>
        </p:nvSpPr>
        <p:spPr>
          <a:xfrm>
            <a:off x="539552" y="1556792"/>
            <a:ext cx="7632848" cy="1508105"/>
          </a:xfrm>
          <a:prstGeom prst="rect">
            <a:avLst/>
          </a:prstGeom>
          <a:noFill/>
        </p:spPr>
        <p:txBody>
          <a:bodyPr wrap="square" rtlCol="0">
            <a:spAutoFit/>
          </a:bodyPr>
          <a:lstStyle/>
          <a:p>
            <a:r>
              <a:rPr lang="ru-RU" b="1" dirty="0" smtClean="0"/>
              <a:t>Дорогие ребята! Для эффективной подготовки и понимания материала рекомендую прослушать на сайте Российская электронная школа Урок </a:t>
            </a:r>
            <a:r>
              <a:rPr lang="ru-RU" b="1" dirty="0" smtClean="0"/>
              <a:t>27</a:t>
            </a:r>
            <a:r>
              <a:rPr lang="ru-RU" b="1" dirty="0" smtClean="0"/>
              <a:t> «Россия при первых Романовых: перемены в государственном устройстве</a:t>
            </a:r>
            <a:r>
              <a:rPr lang="ru-RU" sz="2000" b="1" dirty="0" smtClean="0">
                <a:solidFill>
                  <a:srgbClr val="000000"/>
                </a:solidFill>
              </a:rPr>
              <a:t>»</a:t>
            </a:r>
            <a:r>
              <a:rPr lang="ru-RU" b="1" dirty="0" smtClean="0"/>
              <a:t> </a:t>
            </a:r>
            <a:r>
              <a:rPr lang="ru-RU" b="1" dirty="0" smtClean="0"/>
              <a:t>, а также решать задания на сайте Решу ВПР.</a:t>
            </a:r>
            <a:endParaRPr lang="ru-RU" b="1" dirty="0"/>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2743818"/>
            <a:ext cx="3060700" cy="177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4498975"/>
            <a:ext cx="2451100" cy="213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C:\Users\ё\Pictures\Screenshots\Снимок экрана (122).png"/>
          <p:cNvPicPr>
            <a:picLocks noGrp="1" noChangeAspect="1" noChangeArrowheads="1"/>
          </p:cNvPicPr>
          <p:nvPr>
            <p:ph idx="1"/>
          </p:nvPr>
        </p:nvPicPr>
        <p:blipFill rotWithShape="1">
          <a:blip r:embed="rId4" cstate="print">
            <a:extLst>
              <a:ext uri="{28A0092B-C50C-407E-A947-70E740481C1C}">
                <a14:useLocalDpi xmlns:a14="http://schemas.microsoft.com/office/drawing/2010/main" val="0"/>
              </a:ext>
            </a:extLst>
          </a:blip>
          <a:srcRect l="17095" r="18151"/>
          <a:stretch/>
        </p:blipFill>
        <p:spPr bwMode="auto">
          <a:xfrm>
            <a:off x="827584" y="3284984"/>
            <a:ext cx="3706275" cy="3219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2608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Литература и интернет сайты для подготовки </a:t>
            </a:r>
            <a:r>
              <a:rPr lang="ru-RU" dirty="0" err="1" smtClean="0"/>
              <a:t>дз</a:t>
            </a:r>
            <a:endParaRPr lang="ru-RU" dirty="0"/>
          </a:p>
        </p:txBody>
      </p:sp>
      <p:sp>
        <p:nvSpPr>
          <p:cNvPr id="3" name="Объект 2"/>
          <p:cNvSpPr>
            <a:spLocks noGrp="1"/>
          </p:cNvSpPr>
          <p:nvPr>
            <p:ph idx="1"/>
          </p:nvPr>
        </p:nvSpPr>
        <p:spPr/>
        <p:txBody>
          <a:bodyPr>
            <a:normAutofit/>
          </a:bodyPr>
          <a:lstStyle/>
          <a:p>
            <a:pPr algn="just"/>
            <a:r>
              <a:rPr lang="ru-RU" dirty="0" smtClean="0"/>
              <a:t>Учебник: </a:t>
            </a:r>
            <a:r>
              <a:rPr lang="ru-RU" dirty="0" err="1" smtClean="0"/>
              <a:t>Пчелов</a:t>
            </a:r>
            <a:r>
              <a:rPr lang="ru-RU" dirty="0" smtClean="0"/>
              <a:t> Е.В., Лукин П.В. История России. </a:t>
            </a:r>
            <a:r>
              <a:rPr lang="en-US" dirty="0" smtClean="0"/>
              <a:t>XVI</a:t>
            </a:r>
            <a:r>
              <a:rPr lang="ru-RU" dirty="0" smtClean="0"/>
              <a:t>-</a:t>
            </a:r>
            <a:r>
              <a:rPr lang="en-US" dirty="0" smtClean="0"/>
              <a:t>XVII</a:t>
            </a:r>
            <a:r>
              <a:rPr lang="ru-RU" dirty="0" smtClean="0"/>
              <a:t> века: учебник для 7 класса общеобразовательных организаций / </a:t>
            </a:r>
            <a:r>
              <a:rPr lang="ru-RU" dirty="0" smtClean="0">
                <a:solidFill>
                  <a:srgbClr val="000000"/>
                </a:solidFill>
              </a:rPr>
              <a:t>Е.В. </a:t>
            </a:r>
            <a:r>
              <a:rPr lang="ru-RU" dirty="0" err="1" smtClean="0">
                <a:solidFill>
                  <a:srgbClr val="000000"/>
                </a:solidFill>
              </a:rPr>
              <a:t>Пчелов</a:t>
            </a:r>
            <a:r>
              <a:rPr lang="ru-RU" dirty="0" smtClean="0">
                <a:solidFill>
                  <a:srgbClr val="000000"/>
                </a:solidFill>
              </a:rPr>
              <a:t>, </a:t>
            </a:r>
            <a:r>
              <a:rPr lang="ru-RU" dirty="0">
                <a:solidFill>
                  <a:srgbClr val="000000"/>
                </a:solidFill>
              </a:rPr>
              <a:t>П.В. </a:t>
            </a:r>
            <a:r>
              <a:rPr lang="ru-RU" dirty="0" smtClean="0">
                <a:solidFill>
                  <a:srgbClr val="000000"/>
                </a:solidFill>
              </a:rPr>
              <a:t>Лукин; под науч. Ред. Ю.А. Петрова. – 3-е изд. – М.: ООО «Русское слово – учебник», 2017. </a:t>
            </a:r>
            <a:r>
              <a:rPr lang="ru-RU" dirty="0">
                <a:solidFill>
                  <a:srgbClr val="000000"/>
                </a:solidFill>
              </a:rPr>
              <a:t> </a:t>
            </a:r>
            <a:r>
              <a:rPr lang="ru-RU" dirty="0" smtClean="0">
                <a:solidFill>
                  <a:srgbClr val="000000"/>
                </a:solidFill>
              </a:rPr>
              <a:t>С.  </a:t>
            </a:r>
            <a:r>
              <a:rPr lang="ru-RU" dirty="0" smtClean="0">
                <a:solidFill>
                  <a:srgbClr val="000000"/>
                </a:solidFill>
              </a:rPr>
              <a:t>166</a:t>
            </a:r>
            <a:endParaRPr lang="ru-RU" dirty="0" smtClean="0">
              <a:solidFill>
                <a:prstClr val="black"/>
              </a:solidFill>
            </a:endParaRPr>
          </a:p>
          <a:p>
            <a:pPr marL="0" indent="0">
              <a:buNone/>
            </a:pPr>
            <a:r>
              <a:rPr lang="ru-RU" dirty="0" smtClean="0">
                <a:solidFill>
                  <a:prstClr val="black"/>
                </a:solidFill>
              </a:rPr>
              <a:t>РЕШУ ВПР История 7 класс // </a:t>
            </a:r>
            <a:r>
              <a:rPr lang="ru-RU" sz="1800" u="sng" dirty="0" smtClean="0">
                <a:solidFill>
                  <a:srgbClr val="0000FF"/>
                </a:solidFill>
                <a:ea typeface="Calibri"/>
                <a:cs typeface="Times New Roman"/>
              </a:rPr>
              <a:t>https</a:t>
            </a:r>
            <a:r>
              <a:rPr lang="ru-RU" sz="1800" u="sng" dirty="0">
                <a:solidFill>
                  <a:srgbClr val="0000FF"/>
                </a:solidFill>
                <a:ea typeface="Calibri"/>
                <a:cs typeface="Times New Roman"/>
              </a:rPr>
              <a:t>://</a:t>
            </a:r>
            <a:r>
              <a:rPr lang="ru-RU" sz="1800" u="sng" dirty="0" smtClean="0">
                <a:solidFill>
                  <a:srgbClr val="0000FF"/>
                </a:solidFill>
                <a:ea typeface="Calibri"/>
                <a:cs typeface="Times New Roman"/>
              </a:rPr>
              <a:t>so c8-vpr.sdamgia.ru</a:t>
            </a:r>
          </a:p>
          <a:p>
            <a:pPr marL="0" indent="0">
              <a:buNone/>
            </a:pPr>
            <a:endParaRPr lang="ru-RU" sz="1800" u="sng" dirty="0">
              <a:solidFill>
                <a:srgbClr val="0000FF"/>
              </a:solidFill>
              <a:cs typeface="Times New Roman"/>
            </a:endParaRPr>
          </a:p>
          <a:p>
            <a:r>
              <a:rPr lang="ru-RU" sz="1800" dirty="0">
                <a:solidFill>
                  <a:prstClr val="black"/>
                </a:solidFill>
              </a:rPr>
              <a:t>РОССИЙСКАЯ ЭЛЕКТРОННАЯ </a:t>
            </a:r>
            <a:r>
              <a:rPr lang="ru-RU" sz="1800" dirty="0" smtClean="0">
                <a:solidFill>
                  <a:prstClr val="black"/>
                </a:solidFill>
              </a:rPr>
              <a:t>ШКОЛА // </a:t>
            </a:r>
            <a:r>
              <a:rPr lang="en-US" sz="1800" dirty="0" smtClean="0">
                <a:hlinkClick r:id="rId2"/>
              </a:rPr>
              <a:t>https</a:t>
            </a:r>
            <a:r>
              <a:rPr lang="en-US" sz="1800" dirty="0">
                <a:hlinkClick r:id="rId2"/>
              </a:rPr>
              <a:t>://</a:t>
            </a:r>
            <a:r>
              <a:rPr lang="en-US" sz="1800" dirty="0" smtClean="0">
                <a:hlinkClick r:id="rId2"/>
              </a:rPr>
              <a:t>resh.edu.ru</a:t>
            </a:r>
            <a:r>
              <a:rPr lang="ru-RU" sz="1800" dirty="0" smtClean="0"/>
              <a:t>  </a:t>
            </a:r>
          </a:p>
          <a:p>
            <a:endParaRPr lang="ru-RU" sz="1800" dirty="0"/>
          </a:p>
          <a:p>
            <a:r>
              <a:rPr lang="ru-RU" sz="1800" dirty="0" smtClean="0"/>
              <a:t>Данная презентация «Рыночная экономика» // </a:t>
            </a:r>
            <a:r>
              <a:rPr lang="ru-RU" sz="1800" b="0" dirty="0">
                <a:solidFill>
                  <a:srgbClr val="27638C"/>
                </a:solidFill>
                <a:latin typeface="Myriad Pro"/>
                <a:hlinkClick r:id="rId3" tooltip="На главную"/>
              </a:rPr>
              <a:t>Социальная сеть </a:t>
            </a:r>
            <a:r>
              <a:rPr lang="ru-RU" sz="1800" b="0" dirty="0" smtClean="0">
                <a:solidFill>
                  <a:srgbClr val="27638C"/>
                </a:solidFill>
                <a:latin typeface="Myriad Pro"/>
                <a:hlinkClick r:id="rId3" tooltip="На главную"/>
              </a:rPr>
              <a:t>работников образования</a:t>
            </a:r>
            <a:r>
              <a:rPr lang="ru-RU" sz="1800" b="0" dirty="0">
                <a:solidFill>
                  <a:srgbClr val="27638C"/>
                </a:solidFill>
                <a:latin typeface="Myriad Pro"/>
                <a:hlinkClick r:id="rId3" tooltip="На главную"/>
              </a:rPr>
              <a:t> nsportal.ru</a:t>
            </a:r>
            <a:endParaRPr lang="ru-RU" sz="1800" dirty="0" smtClean="0"/>
          </a:p>
        </p:txBody>
      </p:sp>
    </p:spTree>
    <p:extLst>
      <p:ext uri="{BB962C8B-B14F-4D97-AF65-F5344CB8AC3E}">
        <p14:creationId xmlns:p14="http://schemas.microsoft.com/office/powerpoint/2010/main" val="3139146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План урока:</a:t>
            </a:r>
            <a:endParaRPr lang="ru-RU" dirty="0"/>
          </a:p>
        </p:txBody>
      </p:sp>
      <p:sp>
        <p:nvSpPr>
          <p:cNvPr id="3" name="Объект 2"/>
          <p:cNvSpPr>
            <a:spLocks noGrp="1"/>
          </p:cNvSpPr>
          <p:nvPr>
            <p:ph idx="1"/>
          </p:nvPr>
        </p:nvSpPr>
        <p:spPr/>
        <p:txBody>
          <a:bodyPr>
            <a:normAutofit lnSpcReduction="10000"/>
          </a:bodyPr>
          <a:lstStyle/>
          <a:p>
            <a:pPr marL="457200" indent="-457200">
              <a:buAutoNum type="arabicPeriod"/>
            </a:pPr>
            <a:r>
              <a:rPr lang="ru-RU" dirty="0" smtClean="0"/>
              <a:t>Повторение ранее изученного материала</a:t>
            </a:r>
          </a:p>
          <a:p>
            <a:r>
              <a:rPr lang="ru-RU" dirty="0" smtClean="0"/>
              <a:t>А) </a:t>
            </a:r>
            <a:r>
              <a:rPr lang="ru-RU" dirty="0" smtClean="0"/>
              <a:t>Правление Михаила Фёдоровича (1613-1645)(повторение </a:t>
            </a:r>
            <a:r>
              <a:rPr lang="ru-RU" dirty="0" smtClean="0"/>
              <a:t>+ задание</a:t>
            </a:r>
            <a:r>
              <a:rPr lang="ru-RU" dirty="0" smtClean="0"/>
              <a:t>).</a:t>
            </a:r>
            <a:endParaRPr lang="ru-RU" dirty="0" smtClean="0"/>
          </a:p>
          <a:p>
            <a:pPr lvl="0"/>
            <a:r>
              <a:rPr lang="ru-RU" dirty="0" smtClean="0"/>
              <a:t>Б) </a:t>
            </a:r>
            <a:r>
              <a:rPr lang="ru-RU" dirty="0" smtClean="0"/>
              <a:t>Правление Алексея Михайловича (1645-1676) </a:t>
            </a:r>
            <a:r>
              <a:rPr lang="ru-RU" dirty="0" smtClean="0">
                <a:solidFill>
                  <a:srgbClr val="000000"/>
                </a:solidFill>
              </a:rPr>
              <a:t>(повторение </a:t>
            </a:r>
            <a:r>
              <a:rPr lang="ru-RU" dirty="0">
                <a:solidFill>
                  <a:srgbClr val="000000"/>
                </a:solidFill>
              </a:rPr>
              <a:t>+ задание</a:t>
            </a:r>
            <a:r>
              <a:rPr lang="ru-RU" dirty="0" smtClean="0">
                <a:solidFill>
                  <a:srgbClr val="000000"/>
                </a:solidFill>
              </a:rPr>
              <a:t>).</a:t>
            </a:r>
            <a:endParaRPr lang="ru-RU" dirty="0" smtClean="0"/>
          </a:p>
          <a:p>
            <a:pPr lvl="0"/>
            <a:r>
              <a:rPr lang="ru-RU" dirty="0" smtClean="0"/>
              <a:t>В) </a:t>
            </a:r>
            <a:r>
              <a:rPr lang="ru-RU" dirty="0" smtClean="0">
                <a:solidFill>
                  <a:srgbClr val="000000"/>
                </a:solidFill>
              </a:rPr>
              <a:t>Россия в </a:t>
            </a:r>
            <a:r>
              <a:rPr lang="en-US" dirty="0" smtClean="0">
                <a:solidFill>
                  <a:srgbClr val="000000"/>
                </a:solidFill>
              </a:rPr>
              <a:t>XVII</a:t>
            </a:r>
            <a:r>
              <a:rPr lang="ru-RU" dirty="0" smtClean="0">
                <a:solidFill>
                  <a:srgbClr val="000000"/>
                </a:solidFill>
              </a:rPr>
              <a:t> веке (повторение </a:t>
            </a:r>
            <a:r>
              <a:rPr lang="ru-RU" dirty="0" smtClean="0">
                <a:solidFill>
                  <a:srgbClr val="000000"/>
                </a:solidFill>
              </a:rPr>
              <a:t>+ задание</a:t>
            </a:r>
            <a:r>
              <a:rPr lang="ru-RU" dirty="0" smtClean="0">
                <a:solidFill>
                  <a:srgbClr val="000000"/>
                </a:solidFill>
              </a:rPr>
              <a:t>).</a:t>
            </a:r>
            <a:endParaRPr lang="ru-RU" dirty="0" smtClean="0"/>
          </a:p>
          <a:p>
            <a:pPr marL="457200" indent="-457200">
              <a:buAutoNum type="arabicPeriod" startAt="2"/>
            </a:pPr>
            <a:r>
              <a:rPr lang="ru-RU" dirty="0" smtClean="0"/>
              <a:t>Изучение нового материала:</a:t>
            </a:r>
          </a:p>
          <a:p>
            <a:r>
              <a:rPr lang="ru-RU" dirty="0" smtClean="0"/>
              <a:t>А) </a:t>
            </a:r>
            <a:r>
              <a:rPr lang="ru-RU" dirty="0" smtClean="0"/>
              <a:t>Дети Алексея Михайловича. Фёдор Алексеевич.</a:t>
            </a:r>
            <a:endParaRPr lang="ru-RU" dirty="0" smtClean="0"/>
          </a:p>
          <a:p>
            <a:r>
              <a:rPr lang="ru-RU" dirty="0" smtClean="0"/>
              <a:t>Б) </a:t>
            </a:r>
            <a:r>
              <a:rPr lang="ru-RU" dirty="0" smtClean="0"/>
              <a:t>Правление Фёдора Алексеевича (1676-1682).</a:t>
            </a:r>
            <a:endParaRPr lang="ru-RU" dirty="0" smtClean="0"/>
          </a:p>
          <a:p>
            <a:r>
              <a:rPr lang="ru-RU" dirty="0" smtClean="0"/>
              <a:t>В) </a:t>
            </a:r>
            <a:r>
              <a:rPr lang="ru-RU" dirty="0" smtClean="0"/>
              <a:t>События 1682 года.</a:t>
            </a:r>
            <a:endParaRPr lang="ru-RU" dirty="0" smtClean="0"/>
          </a:p>
          <a:p>
            <a:r>
              <a:rPr lang="ru-RU" dirty="0" smtClean="0"/>
              <a:t>3. Задания для закрепления и рекомендации</a:t>
            </a:r>
            <a:endParaRPr lang="ru-RU" dirty="0"/>
          </a:p>
        </p:txBody>
      </p:sp>
    </p:spTree>
    <p:extLst>
      <p:ext uri="{BB962C8B-B14F-4D97-AF65-F5344CB8AC3E}">
        <p14:creationId xmlns:p14="http://schemas.microsoft.com/office/powerpoint/2010/main" val="360627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just"/>
            <a:r>
              <a:rPr lang="ru-RU" sz="1200" dirty="0" smtClean="0"/>
              <a:t>Дорогие ребята, мы с вами  продолжаем изучать главу </a:t>
            </a:r>
            <a:r>
              <a:rPr lang="en-US" sz="1200" dirty="0" smtClean="0"/>
              <a:t>III</a:t>
            </a:r>
            <a:r>
              <a:rPr lang="ru-RU" sz="1200" dirty="0" smtClean="0"/>
              <a:t> «Россия при первых Романовых». В начале работы со слайдовой презентацией напишите в тетрадях тему и цель урока: изучение </a:t>
            </a:r>
            <a:r>
              <a:rPr lang="ru-RU" sz="1200" dirty="0" smtClean="0"/>
              <a:t> изменений России  при наследниках Алексея Михайловича. Оформление </a:t>
            </a:r>
            <a:r>
              <a:rPr lang="ru-RU" sz="1200" dirty="0" smtClean="0"/>
              <a:t>в тетрадях</a:t>
            </a:r>
            <a:r>
              <a:rPr lang="ru-RU" sz="1200" dirty="0">
                <a:solidFill>
                  <a:srgbClr val="D1282E"/>
                </a:solidFill>
              </a:rPr>
              <a:t> </a:t>
            </a:r>
            <a:r>
              <a:rPr lang="ru-RU" sz="1200" dirty="0" smtClean="0">
                <a:solidFill>
                  <a:srgbClr val="D1282E"/>
                </a:solidFill>
              </a:rPr>
              <a:t>продолжаем:</a:t>
            </a:r>
            <a:r>
              <a:rPr lang="ru-RU" sz="1200" dirty="0" smtClean="0"/>
              <a:t> свой план по презентации и запись выводов, терминологии. Выполнение д/з и работа на сайте решу </a:t>
            </a:r>
            <a:r>
              <a:rPr lang="ru-RU" sz="1200" dirty="0" err="1" smtClean="0"/>
              <a:t>впр</a:t>
            </a:r>
            <a:r>
              <a:rPr lang="ru-RU" sz="1200" dirty="0" smtClean="0"/>
              <a:t>.</a:t>
            </a:r>
            <a:endParaRPr lang="ru-RU" sz="1200" dirty="0"/>
          </a:p>
        </p:txBody>
      </p:sp>
      <p:sp>
        <p:nvSpPr>
          <p:cNvPr id="3" name="Объект 2"/>
          <p:cNvSpPr>
            <a:spLocks noGrp="1"/>
          </p:cNvSpPr>
          <p:nvPr>
            <p:ph idx="1"/>
          </p:nvPr>
        </p:nvSpPr>
        <p:spPr/>
        <p:txBody>
          <a:bodyPr>
            <a:normAutofit fontScale="92500" lnSpcReduction="20000"/>
          </a:bodyPr>
          <a:lstStyle/>
          <a:p>
            <a:pPr marL="457200" lvl="0" indent="-457200" algn="just">
              <a:buFont typeface="Arial" pitchFamily="34" charset="0"/>
              <a:buAutoNum type="arabicPeriod"/>
            </a:pPr>
            <a:r>
              <a:rPr lang="ru-RU" dirty="0">
                <a:solidFill>
                  <a:srgbClr val="000000"/>
                </a:solidFill>
              </a:rPr>
              <a:t>Повторение ранее изученного материала</a:t>
            </a:r>
          </a:p>
          <a:p>
            <a:pPr lvl="0" algn="just"/>
            <a:r>
              <a:rPr lang="ru-RU" dirty="0">
                <a:solidFill>
                  <a:srgbClr val="000000"/>
                </a:solidFill>
              </a:rPr>
              <a:t>Правление Михаила Фёдоровича (1613-1645</a:t>
            </a:r>
            <a:r>
              <a:rPr lang="ru-RU" dirty="0" smtClean="0">
                <a:solidFill>
                  <a:srgbClr val="000000"/>
                </a:solidFill>
              </a:rPr>
              <a:t>)</a:t>
            </a:r>
          </a:p>
          <a:p>
            <a:pPr lvl="0" algn="just"/>
            <a:r>
              <a:rPr lang="ru-RU" dirty="0" smtClean="0">
                <a:solidFill>
                  <a:srgbClr val="000000"/>
                </a:solidFill>
              </a:rPr>
              <a:t>Россия вышла </a:t>
            </a:r>
            <a:r>
              <a:rPr lang="ru-RU" dirty="0" smtClean="0">
                <a:solidFill>
                  <a:srgbClr val="FF0000"/>
                </a:solidFill>
              </a:rPr>
              <a:t>из Смуты </a:t>
            </a:r>
            <a:r>
              <a:rPr lang="ru-RU" dirty="0" smtClean="0">
                <a:solidFill>
                  <a:srgbClr val="000000"/>
                </a:solidFill>
              </a:rPr>
              <a:t>обескровленной и с большими территориальными потерями. Но, самое главное, она смогла </a:t>
            </a:r>
            <a:r>
              <a:rPr lang="ru-RU" dirty="0" smtClean="0">
                <a:solidFill>
                  <a:srgbClr val="FF0000"/>
                </a:solidFill>
              </a:rPr>
              <a:t>сохранить свою независимость</a:t>
            </a:r>
            <a:r>
              <a:rPr lang="ru-RU" dirty="0" smtClean="0">
                <a:solidFill>
                  <a:srgbClr val="000000"/>
                </a:solidFill>
              </a:rPr>
              <a:t>.</a:t>
            </a:r>
          </a:p>
          <a:p>
            <a:pPr lvl="0" algn="just"/>
            <a:r>
              <a:rPr lang="ru-RU" dirty="0" smtClean="0">
                <a:solidFill>
                  <a:srgbClr val="FF0000"/>
                </a:solidFill>
              </a:rPr>
              <a:t>21 февраля 1613 года </a:t>
            </a:r>
            <a:r>
              <a:rPr lang="ru-RU" dirty="0" smtClean="0">
                <a:solidFill>
                  <a:srgbClr val="000000"/>
                </a:solidFill>
              </a:rPr>
              <a:t>собор избрал на царство шестнадцатилетнего </a:t>
            </a:r>
            <a:r>
              <a:rPr lang="ru-RU" dirty="0" smtClean="0">
                <a:solidFill>
                  <a:srgbClr val="FF0000"/>
                </a:solidFill>
              </a:rPr>
              <a:t>Михаила Фёдоровича Романова</a:t>
            </a:r>
            <a:r>
              <a:rPr lang="ru-RU" dirty="0" smtClean="0">
                <a:solidFill>
                  <a:srgbClr val="000000"/>
                </a:solidFill>
              </a:rPr>
              <a:t>.</a:t>
            </a:r>
          </a:p>
          <a:p>
            <a:pPr lvl="0" algn="just"/>
            <a:r>
              <a:rPr lang="ru-RU" dirty="0" smtClean="0">
                <a:solidFill>
                  <a:srgbClr val="000000"/>
                </a:solidFill>
              </a:rPr>
              <a:t>Большое влияние на молодого царя оказывал его отец </a:t>
            </a:r>
            <a:r>
              <a:rPr lang="ru-RU" dirty="0" smtClean="0">
                <a:solidFill>
                  <a:srgbClr val="FF0000"/>
                </a:solidFill>
              </a:rPr>
              <a:t>патриарх Филарет</a:t>
            </a:r>
            <a:r>
              <a:rPr lang="ru-RU" dirty="0" smtClean="0">
                <a:solidFill>
                  <a:srgbClr val="000000"/>
                </a:solidFill>
              </a:rPr>
              <a:t>.</a:t>
            </a:r>
          </a:p>
          <a:p>
            <a:pPr lvl="0" algn="just"/>
            <a:r>
              <a:rPr lang="ru-RU" dirty="0" smtClean="0">
                <a:solidFill>
                  <a:srgbClr val="000000"/>
                </a:solidFill>
              </a:rPr>
              <a:t>Для возрождения страны требовались немалые средства. Были установлены большие налоги, несколько раз вводились чрезвычайные сборы (пятинные деньги, пятина – пятая часть годового дохода). Повысились и налоги с сохи (это понятие обозначало определённое количество земли).</a:t>
            </a:r>
            <a:endParaRPr lang="ru-RU" dirty="0"/>
          </a:p>
        </p:txBody>
      </p:sp>
    </p:spTree>
    <p:extLst>
      <p:ext uri="{BB962C8B-B14F-4D97-AF65-F5344CB8AC3E}">
        <p14:creationId xmlns:p14="http://schemas.microsoft.com/office/powerpoint/2010/main" val="3229138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4624"/>
            <a:ext cx="5987008" cy="1479694"/>
          </a:xfrm>
        </p:spPr>
        <p:txBody>
          <a:bodyPr>
            <a:normAutofit fontScale="90000"/>
          </a:bodyPr>
          <a:lstStyle/>
          <a:p>
            <a:pPr marL="457200" lvl="0" indent="-457200">
              <a:spcBef>
                <a:spcPct val="20000"/>
              </a:spcBef>
              <a:spcAft>
                <a:spcPts val="600"/>
              </a:spcAft>
            </a:pPr>
            <a:r>
              <a:rPr lang="ru-RU" dirty="0" smtClean="0"/>
              <a:t>Правление михаила фёдоровича</a:t>
            </a:r>
            <a:r>
              <a:rPr lang="ru-RU" dirty="0" smtClean="0"/>
              <a:t/>
            </a:r>
            <a:br>
              <a:rPr lang="ru-RU" dirty="0" smtClean="0"/>
            </a:br>
            <a:r>
              <a:rPr lang="ru-RU" sz="2000" b="1" cap="none" spc="0" dirty="0" smtClean="0">
                <a:solidFill>
                  <a:srgbClr val="000000"/>
                </a:solidFill>
                <a:latin typeface="Arial"/>
                <a:ea typeface="+mn-ea"/>
                <a:cs typeface="+mn-cs"/>
              </a:rPr>
              <a:t>Повторение </a:t>
            </a:r>
            <a:r>
              <a:rPr lang="ru-RU" sz="2000" b="1" cap="none" spc="0" dirty="0">
                <a:solidFill>
                  <a:srgbClr val="000000"/>
                </a:solidFill>
                <a:latin typeface="Arial"/>
                <a:ea typeface="+mn-ea"/>
                <a:cs typeface="+mn-cs"/>
              </a:rPr>
              <a:t>ранее изученного </a:t>
            </a:r>
            <a:r>
              <a:rPr lang="ru-RU" sz="2000" b="1" cap="none" spc="0" dirty="0" smtClean="0">
                <a:solidFill>
                  <a:srgbClr val="000000"/>
                </a:solidFill>
                <a:latin typeface="Arial"/>
                <a:ea typeface="+mn-ea"/>
                <a:cs typeface="+mn-cs"/>
              </a:rPr>
              <a:t>материала</a:t>
            </a:r>
            <a:r>
              <a:rPr lang="ru-RU" dirty="0" smtClean="0"/>
              <a:t> </a:t>
            </a:r>
            <a:endParaRPr lang="ru-RU" dirty="0"/>
          </a:p>
        </p:txBody>
      </p:sp>
      <p:sp>
        <p:nvSpPr>
          <p:cNvPr id="3" name="Объект 2"/>
          <p:cNvSpPr>
            <a:spLocks noGrp="1"/>
          </p:cNvSpPr>
          <p:nvPr>
            <p:ph idx="1"/>
          </p:nvPr>
        </p:nvSpPr>
        <p:spPr>
          <a:xfrm>
            <a:off x="457200" y="1752600"/>
            <a:ext cx="8147248" cy="4772744"/>
          </a:xfrm>
        </p:spPr>
        <p:txBody>
          <a:bodyPr>
            <a:normAutofit fontScale="40000" lnSpcReduction="20000"/>
          </a:bodyPr>
          <a:lstStyle/>
          <a:p>
            <a:pPr indent="238125" algn="just">
              <a:lnSpc>
                <a:spcPct val="115000"/>
              </a:lnSpc>
              <a:spcAft>
                <a:spcPts val="0"/>
              </a:spcAft>
            </a:pPr>
            <a:r>
              <a:rPr lang="ru-RU" sz="3000" dirty="0" smtClean="0"/>
              <a:t>Задание №1 </a:t>
            </a:r>
            <a:r>
              <a:rPr lang="ru-RU" sz="3000" u="sng" dirty="0" smtClean="0">
                <a:solidFill>
                  <a:srgbClr val="0000FF"/>
                </a:solidFill>
                <a:latin typeface="Calibri"/>
                <a:ea typeface="Calibri"/>
                <a:cs typeface="Times New Roman"/>
                <a:hlinkClick r:id="rId2"/>
              </a:rPr>
              <a:t>https</a:t>
            </a:r>
            <a:r>
              <a:rPr lang="ru-RU" sz="3000" u="sng" dirty="0">
                <a:solidFill>
                  <a:srgbClr val="0000FF"/>
                </a:solidFill>
                <a:latin typeface="Calibri"/>
                <a:ea typeface="Calibri"/>
                <a:cs typeface="Times New Roman"/>
                <a:hlinkClick r:id="rId2"/>
              </a:rPr>
              <a:t>://soc8-vpr.sdamgia.ru/?redir=1</a:t>
            </a:r>
            <a:r>
              <a:rPr lang="ru-RU" sz="3000" dirty="0" smtClean="0"/>
              <a:t>:</a:t>
            </a:r>
          </a:p>
          <a:p>
            <a:pPr indent="238125" algn="just">
              <a:lnSpc>
                <a:spcPct val="115000"/>
              </a:lnSpc>
              <a:spcAft>
                <a:spcPts val="0"/>
              </a:spcAft>
            </a:pPr>
            <a:r>
              <a:rPr lang="ru-RU" sz="3000" dirty="0">
                <a:solidFill>
                  <a:srgbClr val="000000"/>
                </a:solidFill>
                <a:latin typeface="Verdana"/>
                <a:ea typeface="Times New Roman"/>
                <a:cs typeface="Times New Roman"/>
              </a:rPr>
              <a:t>Запишите термин, о котором идёт речь.</a:t>
            </a:r>
            <a:endParaRPr lang="ru-RU" sz="3000" dirty="0">
              <a:latin typeface="Calibri"/>
              <a:ea typeface="Calibri"/>
              <a:cs typeface="Times New Roman"/>
            </a:endParaRPr>
          </a:p>
          <a:p>
            <a:pPr indent="238125" algn="just">
              <a:lnSpc>
                <a:spcPct val="115000"/>
              </a:lnSpc>
              <a:spcAft>
                <a:spcPts val="0"/>
              </a:spcAft>
            </a:pPr>
            <a:r>
              <a:rPr lang="ru-RU" sz="3000" dirty="0">
                <a:solidFill>
                  <a:srgbClr val="000000"/>
                </a:solidFill>
                <a:latin typeface="Verdana"/>
                <a:ea typeface="Times New Roman"/>
                <a:cs typeface="Times New Roman"/>
              </a:rPr>
              <a:t>«Название правительства, образовавшегося в России в июле 1610 г. и формально просуществовавшего до избрания на трон царя Михаила Романова</a:t>
            </a:r>
            <a:r>
              <a:rPr lang="ru-RU" sz="3000" dirty="0" smtClean="0">
                <a:solidFill>
                  <a:srgbClr val="000000"/>
                </a:solidFill>
                <a:latin typeface="Verdana"/>
                <a:ea typeface="Times New Roman"/>
                <a:cs typeface="Times New Roman"/>
              </a:rPr>
              <a:t>».</a:t>
            </a:r>
          </a:p>
          <a:p>
            <a:pPr lvl="0" indent="238125" algn="just">
              <a:lnSpc>
                <a:spcPct val="115000"/>
              </a:lnSpc>
              <a:spcAft>
                <a:spcPts val="0"/>
              </a:spcAft>
            </a:pPr>
            <a:endParaRPr lang="ru-RU" dirty="0" smtClean="0">
              <a:solidFill>
                <a:srgbClr val="000000"/>
              </a:solidFill>
            </a:endParaRPr>
          </a:p>
          <a:p>
            <a:pPr lvl="0" indent="238125" algn="just">
              <a:lnSpc>
                <a:spcPct val="115000"/>
              </a:lnSpc>
              <a:spcAft>
                <a:spcPts val="0"/>
              </a:spcAft>
            </a:pPr>
            <a:endParaRPr lang="ru-RU" sz="3000" dirty="0" smtClean="0">
              <a:solidFill>
                <a:srgbClr val="000000"/>
              </a:solidFill>
            </a:endParaRPr>
          </a:p>
          <a:p>
            <a:pPr lvl="0" indent="238125" algn="just">
              <a:lnSpc>
                <a:spcPct val="115000"/>
              </a:lnSpc>
              <a:spcAft>
                <a:spcPts val="0"/>
              </a:spcAft>
            </a:pPr>
            <a:r>
              <a:rPr lang="ru-RU" sz="3000" dirty="0" smtClean="0">
                <a:solidFill>
                  <a:srgbClr val="000000"/>
                </a:solidFill>
              </a:rPr>
              <a:t>Задание №2  </a:t>
            </a:r>
            <a:r>
              <a:rPr lang="ru-RU" sz="3000" u="sng" dirty="0">
                <a:solidFill>
                  <a:srgbClr val="0000FF"/>
                </a:solidFill>
                <a:latin typeface="Calibri"/>
                <a:ea typeface="Calibri"/>
                <a:cs typeface="Times New Roman"/>
                <a:hlinkClick r:id="rId2"/>
              </a:rPr>
              <a:t>https://soc8-vpr.sdamgia.ru/?redir=1</a:t>
            </a:r>
            <a:r>
              <a:rPr lang="ru-RU" sz="3000" dirty="0">
                <a:solidFill>
                  <a:srgbClr val="000000"/>
                </a:solidFill>
              </a:rPr>
              <a:t>:</a:t>
            </a:r>
          </a:p>
          <a:p>
            <a:pPr indent="238125" algn="just">
              <a:lnSpc>
                <a:spcPct val="115000"/>
              </a:lnSpc>
              <a:spcAft>
                <a:spcPts val="0"/>
              </a:spcAft>
            </a:pPr>
            <a:r>
              <a:rPr lang="ru-RU" sz="3200" dirty="0" smtClean="0">
                <a:solidFill>
                  <a:srgbClr val="000000"/>
                </a:solidFill>
                <a:latin typeface="Verdana"/>
                <a:ea typeface="Times New Roman"/>
                <a:cs typeface="Times New Roman"/>
              </a:rPr>
              <a:t>Прочтите </a:t>
            </a:r>
            <a:r>
              <a:rPr lang="ru-RU" sz="3200" dirty="0">
                <a:solidFill>
                  <a:srgbClr val="000000"/>
                </a:solidFill>
                <a:latin typeface="Verdana"/>
                <a:ea typeface="Times New Roman"/>
                <a:cs typeface="Times New Roman"/>
              </a:rPr>
              <a:t>отрывок из исторического источника и выполните задание</a:t>
            </a:r>
            <a:r>
              <a:rPr lang="ru-RU" sz="3200" dirty="0" smtClean="0">
                <a:solidFill>
                  <a:srgbClr val="000000"/>
                </a:solidFill>
                <a:latin typeface="Verdana"/>
                <a:ea typeface="Times New Roman"/>
                <a:cs typeface="Times New Roman"/>
              </a:rPr>
              <a:t>.</a:t>
            </a:r>
            <a:endParaRPr lang="ru-RU" sz="4400" dirty="0">
              <a:latin typeface="Calibri"/>
              <a:ea typeface="Calibri"/>
              <a:cs typeface="Times New Roman"/>
            </a:endParaRPr>
          </a:p>
          <a:p>
            <a:pPr indent="238125" algn="just">
              <a:lnSpc>
                <a:spcPct val="115000"/>
              </a:lnSpc>
              <a:spcAft>
                <a:spcPts val="0"/>
              </a:spcAft>
            </a:pPr>
            <a:r>
              <a:rPr lang="ru-RU" sz="3200" dirty="0">
                <a:solidFill>
                  <a:srgbClr val="000000"/>
                </a:solidFill>
                <a:latin typeface="Verdana"/>
                <a:ea typeface="Times New Roman"/>
                <a:cs typeface="Times New Roman"/>
              </a:rPr>
              <a:t>«…И великая государыня, старица Марфа Ивановна молений и слёз наших не презрела, пожаловала нас, благословила сына своего, государя нашего _________________, на царство всея великой России; а государь наш, Богом избранный государь царь и великий князь ________________, всея России самодержец, великой государыни, матери своей, послушал и моления слёз наших не презрел, нас пожаловал, на государстве Владимирском и Московском и всея великой России государем учинился... И мы царские богомольцы… благословляем со всем освященным собором на том: что вам великому государю нашему, Богом избранному и Богом возлюбленному, царю и великому князю, всея России самодержцу, и его благоверной царице и их царским детям, которых им, государем, вперёд Бог даст, </a:t>
            </a:r>
            <a:r>
              <a:rPr lang="ru-RU" sz="3200" dirty="0" err="1">
                <a:solidFill>
                  <a:srgbClr val="000000"/>
                </a:solidFill>
                <a:latin typeface="Verdana"/>
                <a:ea typeface="Times New Roman"/>
                <a:cs typeface="Times New Roman"/>
              </a:rPr>
              <a:t>служити</a:t>
            </a:r>
            <a:r>
              <a:rPr lang="ru-RU" sz="3200" dirty="0">
                <a:solidFill>
                  <a:srgbClr val="000000"/>
                </a:solidFill>
                <a:latin typeface="Verdana"/>
                <a:ea typeface="Times New Roman"/>
                <a:cs typeface="Times New Roman"/>
              </a:rPr>
              <a:t> верою и правдою».</a:t>
            </a:r>
            <a:endParaRPr lang="ru-RU" sz="4400" dirty="0">
              <a:latin typeface="Calibri"/>
              <a:ea typeface="Calibri"/>
              <a:cs typeface="Times New Roman"/>
            </a:endParaRPr>
          </a:p>
          <a:p>
            <a:pPr algn="just">
              <a:lnSpc>
                <a:spcPct val="115000"/>
              </a:lnSpc>
              <a:spcAft>
                <a:spcPts val="0"/>
              </a:spcAft>
            </a:pPr>
            <a:r>
              <a:rPr lang="ru-RU" sz="3200" dirty="0">
                <a:solidFill>
                  <a:srgbClr val="000000"/>
                </a:solidFill>
                <a:latin typeface="Verdana"/>
                <a:ea typeface="Times New Roman"/>
                <a:cs typeface="Times New Roman"/>
              </a:rPr>
              <a:t> </a:t>
            </a:r>
            <a:endParaRPr lang="ru-RU" sz="4400" dirty="0">
              <a:latin typeface="Calibri"/>
              <a:ea typeface="Calibri"/>
              <a:cs typeface="Times New Roman"/>
            </a:endParaRPr>
          </a:p>
          <a:p>
            <a:pPr indent="238125" algn="just">
              <a:lnSpc>
                <a:spcPct val="115000"/>
              </a:lnSpc>
              <a:spcAft>
                <a:spcPts val="0"/>
              </a:spcAft>
            </a:pPr>
            <a:r>
              <a:rPr lang="ru-RU" sz="3200" dirty="0">
                <a:solidFill>
                  <a:srgbClr val="000000"/>
                </a:solidFill>
                <a:latin typeface="Verdana"/>
                <a:ea typeface="Times New Roman"/>
                <a:cs typeface="Times New Roman"/>
              </a:rPr>
              <a:t>Назовите царя, имя которого дважды пропущено в тексте.</a:t>
            </a:r>
            <a:endParaRPr lang="ru-RU" sz="4400" dirty="0">
              <a:latin typeface="Calibri"/>
              <a:ea typeface="Calibri"/>
              <a:cs typeface="Times New Roman"/>
            </a:endParaRPr>
          </a:p>
          <a:p>
            <a:pPr indent="238125" algn="just">
              <a:lnSpc>
                <a:spcPct val="115000"/>
              </a:lnSpc>
              <a:spcAft>
                <a:spcPts val="0"/>
              </a:spcAft>
            </a:pPr>
            <a:r>
              <a:rPr lang="ru-RU" sz="3200" dirty="0">
                <a:solidFill>
                  <a:srgbClr val="000000"/>
                </a:solidFill>
                <a:latin typeface="Verdana"/>
                <a:ea typeface="Times New Roman"/>
                <a:cs typeface="Times New Roman"/>
              </a:rPr>
              <a:t>Укажите название одного любого мирного договора (перемирия), заключённого в период правления этого царя</a:t>
            </a:r>
            <a:r>
              <a:rPr lang="ru-RU" sz="3200" dirty="0" smtClean="0">
                <a:solidFill>
                  <a:srgbClr val="000000"/>
                </a:solidFill>
                <a:latin typeface="Verdana"/>
                <a:ea typeface="Times New Roman"/>
                <a:cs typeface="Times New Roman"/>
              </a:rPr>
              <a:t>.</a:t>
            </a:r>
            <a:endParaRPr lang="ru-RU" sz="4400" dirty="0">
              <a:latin typeface="Calibri"/>
              <a:ea typeface="Calibri"/>
              <a:cs typeface="Times New Roman"/>
            </a:endParaRPr>
          </a:p>
        </p:txBody>
      </p:sp>
    </p:spTree>
    <p:extLst>
      <p:ext uri="{BB962C8B-B14F-4D97-AF65-F5344CB8AC3E}">
        <p14:creationId xmlns:p14="http://schemas.microsoft.com/office/powerpoint/2010/main" val="1527676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6131024" cy="1772816"/>
          </a:xfrm>
        </p:spPr>
        <p:txBody>
          <a:bodyPr>
            <a:normAutofit fontScale="90000"/>
          </a:bodyPr>
          <a:lstStyle/>
          <a:p>
            <a:pPr marL="457200" lvl="0" indent="-457200">
              <a:spcBef>
                <a:spcPct val="20000"/>
              </a:spcBef>
              <a:spcAft>
                <a:spcPts val="600"/>
              </a:spcAft>
            </a:pPr>
            <a:r>
              <a:rPr lang="ru-RU" dirty="0" smtClean="0">
                <a:solidFill>
                  <a:srgbClr val="D1282E"/>
                </a:solidFill>
              </a:rPr>
              <a:t>Правление алексея михайловича (1645-1676)</a:t>
            </a:r>
            <a:r>
              <a:rPr lang="ru-RU" dirty="0" smtClean="0">
                <a:solidFill>
                  <a:srgbClr val="D1282E"/>
                </a:solidFill>
              </a:rPr>
              <a:t/>
            </a:r>
            <a:br>
              <a:rPr lang="ru-RU" dirty="0" smtClean="0">
                <a:solidFill>
                  <a:srgbClr val="D1282E"/>
                </a:solidFill>
              </a:rPr>
            </a:br>
            <a:r>
              <a:rPr lang="ru-RU" sz="2000" b="1" cap="none" spc="0" dirty="0" smtClean="0">
                <a:solidFill>
                  <a:srgbClr val="000000"/>
                </a:solidFill>
                <a:latin typeface="Arial"/>
                <a:ea typeface="+mn-ea"/>
                <a:cs typeface="+mn-cs"/>
              </a:rPr>
              <a:t>Повторение </a:t>
            </a:r>
            <a:r>
              <a:rPr lang="ru-RU" sz="2000" b="1" cap="none" spc="0" dirty="0">
                <a:solidFill>
                  <a:srgbClr val="000000"/>
                </a:solidFill>
                <a:latin typeface="Arial"/>
                <a:ea typeface="+mn-ea"/>
                <a:cs typeface="+mn-cs"/>
              </a:rPr>
              <a:t>ранее изученного материала</a:t>
            </a:r>
          </a:p>
        </p:txBody>
      </p:sp>
      <p:sp>
        <p:nvSpPr>
          <p:cNvPr id="3" name="Объект 2"/>
          <p:cNvSpPr>
            <a:spLocks noGrp="1"/>
          </p:cNvSpPr>
          <p:nvPr>
            <p:ph idx="1"/>
          </p:nvPr>
        </p:nvSpPr>
        <p:spPr>
          <a:xfrm>
            <a:off x="251520" y="1752600"/>
            <a:ext cx="8424936" cy="4916760"/>
          </a:xfrm>
        </p:spPr>
        <p:txBody>
          <a:bodyPr>
            <a:normAutofit fontScale="92500" lnSpcReduction="20000"/>
          </a:bodyPr>
          <a:lstStyle/>
          <a:p>
            <a:pPr algn="just"/>
            <a:r>
              <a:rPr lang="ru-RU" dirty="0" smtClean="0"/>
              <a:t>В 1645 году Михаил Фёдорович скончался. Новым царём стал его 16-летний сын Алексей. В русской истории </a:t>
            </a:r>
            <a:r>
              <a:rPr lang="ru-RU" dirty="0" smtClean="0">
                <a:solidFill>
                  <a:srgbClr val="FF0000"/>
                </a:solidFill>
              </a:rPr>
              <a:t>Алексей Михайлович </a:t>
            </a:r>
            <a:r>
              <a:rPr lang="ru-RU" dirty="0" smtClean="0"/>
              <a:t>остался с прозванием </a:t>
            </a:r>
            <a:r>
              <a:rPr lang="ru-RU" dirty="0" smtClean="0">
                <a:solidFill>
                  <a:srgbClr val="FF0000"/>
                </a:solidFill>
              </a:rPr>
              <a:t>Тишайший</a:t>
            </a:r>
            <a:r>
              <a:rPr lang="ru-RU" dirty="0" smtClean="0"/>
              <a:t>.</a:t>
            </a:r>
          </a:p>
          <a:p>
            <a:pPr algn="just"/>
            <a:r>
              <a:rPr lang="ru-RU" dirty="0" smtClean="0"/>
              <a:t>Начало царствования Алексея Михайловича выдалось неспокойными. Большое влияние на юного государя оказывал боярин Борис Иванович </a:t>
            </a:r>
            <a:r>
              <a:rPr lang="ru-RU" dirty="0" smtClean="0">
                <a:solidFill>
                  <a:srgbClr val="FF0000"/>
                </a:solidFill>
              </a:rPr>
              <a:t>Морозов.</a:t>
            </a:r>
          </a:p>
          <a:p>
            <a:pPr algn="just"/>
            <a:r>
              <a:rPr lang="ru-RU" dirty="0" smtClean="0"/>
              <a:t>Дл</a:t>
            </a:r>
            <a:r>
              <a:rPr lang="ru-RU" dirty="0" smtClean="0"/>
              <a:t>я увеличения доходов государства по предложени</a:t>
            </a:r>
            <a:r>
              <a:rPr lang="ru-RU" dirty="0" smtClean="0"/>
              <a:t>ю Морозова была введена дополнительная пошлина на соль, вследствие чего цена на неё сразу же подскочила. В результате – </a:t>
            </a:r>
            <a:r>
              <a:rPr lang="ru-RU" dirty="0" smtClean="0">
                <a:solidFill>
                  <a:srgbClr val="FF0000"/>
                </a:solidFill>
              </a:rPr>
              <a:t>в 1648 году соляной бунт.</a:t>
            </a:r>
          </a:p>
          <a:p>
            <a:pPr algn="just"/>
            <a:r>
              <a:rPr lang="ru-RU" dirty="0" smtClean="0"/>
              <a:t>В </a:t>
            </a:r>
            <a:r>
              <a:rPr lang="ru-RU" dirty="0" smtClean="0">
                <a:solidFill>
                  <a:srgbClr val="FF0000"/>
                </a:solidFill>
              </a:rPr>
              <a:t>1649 году</a:t>
            </a:r>
            <a:r>
              <a:rPr lang="ru-RU" dirty="0" smtClean="0"/>
              <a:t> было решено составить </a:t>
            </a:r>
            <a:r>
              <a:rPr lang="ru-RU" dirty="0" smtClean="0">
                <a:solidFill>
                  <a:srgbClr val="FF0000"/>
                </a:solidFill>
              </a:rPr>
              <a:t>Уложение </a:t>
            </a:r>
            <a:r>
              <a:rPr lang="ru-RU" dirty="0" smtClean="0"/>
              <a:t>– свод законов, которые бы охватывали все стороны жизни общества. Разработкой Уложения занималась специальная комиссия во  главе с князем Никитой Ивановичем </a:t>
            </a:r>
            <a:r>
              <a:rPr lang="ru-RU" dirty="0" smtClean="0">
                <a:solidFill>
                  <a:srgbClr val="FF0000"/>
                </a:solidFill>
              </a:rPr>
              <a:t>Одоевским</a:t>
            </a:r>
            <a:r>
              <a:rPr lang="ru-RU" dirty="0" smtClean="0"/>
              <a:t>. Уложение окончательно сформировало сословную структуру русского общества. Были определены права и обязанности каждого из сословий – дворян, духовенства, купцов, посадских и крестьян.</a:t>
            </a:r>
          </a:p>
          <a:p>
            <a:pPr algn="just"/>
            <a:endParaRPr lang="ru-RU" dirty="0"/>
          </a:p>
        </p:txBody>
      </p:sp>
    </p:spTree>
    <p:extLst>
      <p:ext uri="{BB962C8B-B14F-4D97-AF65-F5344CB8AC3E}">
        <p14:creationId xmlns:p14="http://schemas.microsoft.com/office/powerpoint/2010/main" val="2583527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5791200" cy="1692106"/>
          </a:xfrm>
        </p:spPr>
        <p:txBody>
          <a:bodyPr>
            <a:normAutofit fontScale="90000"/>
          </a:bodyPr>
          <a:lstStyle/>
          <a:p>
            <a:pPr marL="457200" lvl="0" indent="-457200">
              <a:spcBef>
                <a:spcPct val="20000"/>
              </a:spcBef>
              <a:spcAft>
                <a:spcPts val="600"/>
              </a:spcAft>
            </a:pPr>
            <a:r>
              <a:rPr lang="ru-RU" dirty="0">
                <a:solidFill>
                  <a:srgbClr val="D1282E"/>
                </a:solidFill>
              </a:rPr>
              <a:t>Правление алексея михайловича (1645-1676)</a:t>
            </a:r>
            <a:br>
              <a:rPr lang="ru-RU" dirty="0">
                <a:solidFill>
                  <a:srgbClr val="D1282E"/>
                </a:solidFill>
              </a:rPr>
            </a:br>
            <a:r>
              <a:rPr lang="ru-RU" sz="2000" b="1" cap="none" spc="0" dirty="0">
                <a:solidFill>
                  <a:srgbClr val="000000"/>
                </a:solidFill>
                <a:latin typeface="Arial"/>
              </a:rPr>
              <a:t>Повторение ранее изученного материала</a:t>
            </a:r>
            <a:endParaRPr lang="ru-RU" dirty="0"/>
          </a:p>
        </p:txBody>
      </p:sp>
      <p:sp>
        <p:nvSpPr>
          <p:cNvPr id="3" name="Объект 2"/>
          <p:cNvSpPr>
            <a:spLocks noGrp="1"/>
          </p:cNvSpPr>
          <p:nvPr>
            <p:ph idx="1"/>
          </p:nvPr>
        </p:nvSpPr>
        <p:spPr>
          <a:xfrm>
            <a:off x="457200" y="2060848"/>
            <a:ext cx="7620000" cy="4065315"/>
          </a:xfrm>
        </p:spPr>
        <p:txBody>
          <a:bodyPr>
            <a:normAutofit/>
          </a:bodyPr>
          <a:lstStyle/>
          <a:p>
            <a:pPr lvl="0"/>
            <a:r>
              <a:rPr lang="ru-RU" sz="1600" dirty="0">
                <a:solidFill>
                  <a:srgbClr val="000000"/>
                </a:solidFill>
              </a:rPr>
              <a:t>Задание </a:t>
            </a:r>
            <a:r>
              <a:rPr lang="ru-RU" sz="1600" dirty="0" smtClean="0">
                <a:solidFill>
                  <a:srgbClr val="000000"/>
                </a:solidFill>
              </a:rPr>
              <a:t>№3 </a:t>
            </a:r>
            <a:r>
              <a:rPr lang="ru-RU" sz="1600" u="sng" dirty="0">
                <a:solidFill>
                  <a:srgbClr val="0000FF"/>
                </a:solidFill>
                <a:latin typeface="Calibri"/>
                <a:ea typeface="Calibri"/>
                <a:cs typeface="Times New Roman"/>
                <a:hlinkClick r:id="rId2"/>
              </a:rPr>
              <a:t>https://soc8-vpr.sdamgia.ru/?redir=1</a:t>
            </a:r>
            <a:r>
              <a:rPr lang="ru-RU" sz="1600" dirty="0" smtClean="0">
                <a:solidFill>
                  <a:srgbClr val="000000"/>
                </a:solidFill>
              </a:rPr>
              <a:t>:</a:t>
            </a:r>
          </a:p>
          <a:p>
            <a:pPr lvl="0"/>
            <a:endParaRPr lang="ru-RU" sz="1600" dirty="0">
              <a:solidFill>
                <a:srgbClr val="000000"/>
              </a:solidFill>
            </a:endParaRP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2350" y="2541588"/>
            <a:ext cx="7099300" cy="311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0968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5791200" cy="1764114"/>
          </a:xfrm>
        </p:spPr>
        <p:txBody>
          <a:bodyPr>
            <a:normAutofit fontScale="90000"/>
          </a:bodyPr>
          <a:lstStyle/>
          <a:p>
            <a:r>
              <a:rPr lang="ru-RU" sz="3200" dirty="0">
                <a:solidFill>
                  <a:srgbClr val="D1282E"/>
                </a:solidFill>
              </a:rPr>
              <a:t>Правление алексея михайловича (1645-1676)</a:t>
            </a:r>
            <a:br>
              <a:rPr lang="ru-RU" sz="3200" dirty="0">
                <a:solidFill>
                  <a:srgbClr val="D1282E"/>
                </a:solidFill>
              </a:rPr>
            </a:br>
            <a:r>
              <a:rPr lang="ru-RU" sz="1800" b="1" cap="none" spc="0" dirty="0">
                <a:solidFill>
                  <a:srgbClr val="000000"/>
                </a:solidFill>
                <a:latin typeface="Arial"/>
              </a:rPr>
              <a:t>Повторение ранее изученного материала</a:t>
            </a:r>
            <a:endParaRPr lang="ru-RU" dirty="0"/>
          </a:p>
        </p:txBody>
      </p:sp>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37249" y="2492897"/>
            <a:ext cx="7059901" cy="3096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187624" y="1988840"/>
            <a:ext cx="4736425" cy="338554"/>
          </a:xfrm>
          <a:prstGeom prst="rect">
            <a:avLst/>
          </a:prstGeom>
          <a:noFill/>
        </p:spPr>
        <p:txBody>
          <a:bodyPr wrap="none" rtlCol="0">
            <a:spAutoFit/>
          </a:bodyPr>
          <a:lstStyle/>
          <a:p>
            <a:pPr lvl="0">
              <a:spcBef>
                <a:spcPct val="20000"/>
              </a:spcBef>
              <a:spcAft>
                <a:spcPts val="600"/>
              </a:spcAft>
            </a:pPr>
            <a:r>
              <a:rPr lang="ru-RU" sz="1600" b="1" dirty="0">
                <a:solidFill>
                  <a:srgbClr val="000000"/>
                </a:solidFill>
              </a:rPr>
              <a:t>Задание </a:t>
            </a:r>
            <a:r>
              <a:rPr lang="ru-RU" sz="1600" b="1" dirty="0" smtClean="0">
                <a:solidFill>
                  <a:srgbClr val="000000"/>
                </a:solidFill>
              </a:rPr>
              <a:t>№4 </a:t>
            </a:r>
            <a:r>
              <a:rPr lang="ru-RU" sz="1600" b="1" u="sng" dirty="0">
                <a:solidFill>
                  <a:srgbClr val="0000FF"/>
                </a:solidFill>
                <a:latin typeface="Calibri"/>
                <a:ea typeface="Calibri"/>
                <a:cs typeface="Times New Roman"/>
                <a:hlinkClick r:id="rId3"/>
              </a:rPr>
              <a:t>https://soc8-vpr.sdamgia.ru/?redir=1</a:t>
            </a:r>
            <a:r>
              <a:rPr lang="ru-RU" sz="1600" b="1" dirty="0">
                <a:solidFill>
                  <a:srgbClr val="000000"/>
                </a:solidFill>
              </a:rPr>
              <a:t>:</a:t>
            </a:r>
          </a:p>
        </p:txBody>
      </p:sp>
    </p:spTree>
    <p:extLst>
      <p:ext uri="{BB962C8B-B14F-4D97-AF65-F5344CB8AC3E}">
        <p14:creationId xmlns:p14="http://schemas.microsoft.com/office/powerpoint/2010/main" val="2676192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900" dirty="0">
                <a:solidFill>
                  <a:srgbClr val="D1282E"/>
                </a:solidFill>
              </a:rPr>
              <a:t>Правление алексея михайловича (1645-1676)</a:t>
            </a:r>
            <a:br>
              <a:rPr lang="ru-RU" sz="2900" dirty="0">
                <a:solidFill>
                  <a:srgbClr val="D1282E"/>
                </a:solidFill>
              </a:rPr>
            </a:br>
            <a:r>
              <a:rPr lang="ru-RU" sz="1600" b="1" cap="none" spc="0" dirty="0">
                <a:solidFill>
                  <a:srgbClr val="000000"/>
                </a:solidFill>
                <a:latin typeface="Arial"/>
              </a:rPr>
              <a:t>Повторение ранее изученного материала</a:t>
            </a:r>
            <a:endParaRPr lang="ru-RU" dirty="0"/>
          </a:p>
        </p:txBody>
      </p:sp>
      <p:sp>
        <p:nvSpPr>
          <p:cNvPr id="3" name="Объект 2"/>
          <p:cNvSpPr>
            <a:spLocks noGrp="1"/>
          </p:cNvSpPr>
          <p:nvPr>
            <p:ph idx="1"/>
          </p:nvPr>
        </p:nvSpPr>
        <p:spPr/>
        <p:txBody>
          <a:bodyPr>
            <a:normAutofit fontScale="70000" lnSpcReduction="20000"/>
          </a:bodyPr>
          <a:lstStyle/>
          <a:p>
            <a:pPr lvl="0"/>
            <a:r>
              <a:rPr lang="ru-RU" sz="1600" dirty="0">
                <a:solidFill>
                  <a:srgbClr val="000000"/>
                </a:solidFill>
              </a:rPr>
              <a:t>Задание </a:t>
            </a:r>
            <a:r>
              <a:rPr lang="ru-RU" sz="1600" dirty="0" smtClean="0">
                <a:solidFill>
                  <a:srgbClr val="000000"/>
                </a:solidFill>
              </a:rPr>
              <a:t>№5 </a:t>
            </a:r>
            <a:r>
              <a:rPr lang="ru-RU" sz="1600" u="sng" dirty="0">
                <a:solidFill>
                  <a:srgbClr val="0000FF"/>
                </a:solidFill>
                <a:latin typeface="Calibri"/>
                <a:ea typeface="Calibri"/>
                <a:cs typeface="Times New Roman"/>
                <a:hlinkClick r:id="rId2"/>
              </a:rPr>
              <a:t>https://soc8-vpr.sdamgia.ru/?redir=1</a:t>
            </a:r>
            <a:r>
              <a:rPr lang="ru-RU" sz="1600" dirty="0">
                <a:solidFill>
                  <a:srgbClr val="000000"/>
                </a:solidFill>
              </a:rPr>
              <a:t>:</a:t>
            </a:r>
          </a:p>
          <a:p>
            <a:pPr indent="238125" algn="just">
              <a:lnSpc>
                <a:spcPct val="115000"/>
              </a:lnSpc>
              <a:spcAft>
                <a:spcPts val="0"/>
              </a:spcAft>
            </a:pPr>
            <a:r>
              <a:rPr lang="ru-RU" dirty="0" smtClean="0">
                <a:solidFill>
                  <a:srgbClr val="000000"/>
                </a:solidFill>
                <a:latin typeface="Verdana"/>
                <a:ea typeface="Times New Roman"/>
                <a:cs typeface="Times New Roman"/>
              </a:rPr>
              <a:t>Прочтите </a:t>
            </a:r>
            <a:r>
              <a:rPr lang="ru-RU" dirty="0">
                <a:solidFill>
                  <a:srgbClr val="000000"/>
                </a:solidFill>
                <a:latin typeface="Verdana"/>
                <a:ea typeface="Times New Roman"/>
                <a:cs typeface="Times New Roman"/>
              </a:rPr>
              <a:t>отрывок из исторического источника и выполните задание.</a:t>
            </a:r>
            <a:endParaRPr lang="ru-RU" sz="3200" dirty="0">
              <a:latin typeface="Calibri"/>
              <a:ea typeface="Calibri"/>
              <a:cs typeface="Times New Roman"/>
            </a:endParaRP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«Когда вступил на престол великий князь Алексей Михайлович и был ещё весьма молодым государем, при нём оставался бывший его гофмейстер и воспитатель ___________, по воле и хотению которого направлялись и великий князь и всё управление. Прежде всего он привлёк на свою сторону тех, кто могли более всего служить его воле. Что же касается до родственников его царского величества, в особенности со стороны матери, он их удалил от двора. Чтобы сохранить себе милостивое расположение его царского величества, он стремился вступить с ним в близкое родство. ______________ предложил ему в жёны дочь дворянина, на сестре которой предполагал жениться сам».</a:t>
            </a:r>
            <a:endParaRPr lang="ru-RU" sz="3200" dirty="0">
              <a:latin typeface="Calibri"/>
              <a:ea typeface="Calibri"/>
              <a:cs typeface="Times New Roman"/>
            </a:endParaRP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Укажите дважды пропущенную в тексте фамилию.</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Назовите государство, с которым Россия вела наиболее длительную войну в период правления упомянутого в тексте царя.</a:t>
            </a:r>
            <a:endParaRPr lang="ru-RU" sz="3200" dirty="0">
              <a:latin typeface="Calibri"/>
              <a:ea typeface="Calibri"/>
              <a:cs typeface="Times New Roman"/>
            </a:endParaRPr>
          </a:p>
          <a:p>
            <a:endParaRPr lang="ru-RU" dirty="0"/>
          </a:p>
        </p:txBody>
      </p:sp>
    </p:spTree>
    <p:extLst>
      <p:ext uri="{BB962C8B-B14F-4D97-AF65-F5344CB8AC3E}">
        <p14:creationId xmlns:p14="http://schemas.microsoft.com/office/powerpoint/2010/main" val="431089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5791200" cy="1188050"/>
          </a:xfrm>
        </p:spPr>
        <p:txBody>
          <a:bodyPr>
            <a:normAutofit/>
          </a:bodyPr>
          <a:lstStyle/>
          <a:p>
            <a:r>
              <a:rPr lang="ru-RU" dirty="0" smtClean="0"/>
              <a:t>Россия в </a:t>
            </a:r>
            <a:r>
              <a:rPr lang="en-US" dirty="0" smtClean="0"/>
              <a:t>XVII</a:t>
            </a:r>
            <a:r>
              <a:rPr lang="ru-RU" dirty="0" smtClean="0"/>
              <a:t> веке</a:t>
            </a:r>
            <a:r>
              <a:rPr lang="ru-RU" sz="2000" b="1" cap="none" spc="0" dirty="0" smtClean="0">
                <a:solidFill>
                  <a:srgbClr val="000000"/>
                </a:solidFill>
                <a:latin typeface="Arial"/>
              </a:rPr>
              <a:t/>
            </a:r>
            <a:br>
              <a:rPr lang="ru-RU" sz="2000" b="1" cap="none" spc="0" dirty="0" smtClean="0">
                <a:solidFill>
                  <a:srgbClr val="000000"/>
                </a:solidFill>
                <a:latin typeface="Arial"/>
              </a:rPr>
            </a:br>
            <a:r>
              <a:rPr lang="ru-RU" sz="2000" b="1" cap="none" spc="0" dirty="0" smtClean="0">
                <a:solidFill>
                  <a:srgbClr val="000000"/>
                </a:solidFill>
                <a:latin typeface="Arial"/>
              </a:rPr>
              <a:t>Повторение </a:t>
            </a:r>
            <a:r>
              <a:rPr lang="ru-RU" sz="2000" b="1" cap="none" spc="0" dirty="0">
                <a:solidFill>
                  <a:srgbClr val="000000"/>
                </a:solidFill>
                <a:latin typeface="Arial"/>
              </a:rPr>
              <a:t>ранее изученного материала</a:t>
            </a:r>
            <a:endParaRPr lang="ru-RU" dirty="0"/>
          </a:p>
        </p:txBody>
      </p:sp>
      <p:sp>
        <p:nvSpPr>
          <p:cNvPr id="3" name="Объект 2"/>
          <p:cNvSpPr>
            <a:spLocks noGrp="1"/>
          </p:cNvSpPr>
          <p:nvPr>
            <p:ph idx="1"/>
          </p:nvPr>
        </p:nvSpPr>
        <p:spPr>
          <a:xfrm>
            <a:off x="179512" y="1752600"/>
            <a:ext cx="8496944" cy="4916760"/>
          </a:xfrm>
        </p:spPr>
        <p:txBody>
          <a:bodyPr>
            <a:normAutofit lnSpcReduction="10000"/>
          </a:bodyPr>
          <a:lstStyle/>
          <a:p>
            <a:pPr lvl="0"/>
            <a:r>
              <a:rPr lang="ru-RU" dirty="0">
                <a:solidFill>
                  <a:srgbClr val="000000"/>
                </a:solidFill>
              </a:rPr>
              <a:t>Россия в </a:t>
            </a:r>
            <a:r>
              <a:rPr lang="en-US" dirty="0">
                <a:solidFill>
                  <a:srgbClr val="000000"/>
                </a:solidFill>
              </a:rPr>
              <a:t>XVII</a:t>
            </a:r>
            <a:r>
              <a:rPr lang="ru-RU" dirty="0">
                <a:solidFill>
                  <a:srgbClr val="000000"/>
                </a:solidFill>
              </a:rPr>
              <a:t> веке (повторение + задание).</a:t>
            </a:r>
          </a:p>
          <a:p>
            <a:pPr lvl="0" algn="just"/>
            <a:r>
              <a:rPr lang="ru-RU" dirty="0" smtClean="0">
                <a:solidFill>
                  <a:srgbClr val="FF0000"/>
                </a:solidFill>
              </a:rPr>
              <a:t>Территория России </a:t>
            </a:r>
            <a:r>
              <a:rPr lang="ru-RU" dirty="0" smtClean="0">
                <a:solidFill>
                  <a:srgbClr val="000000"/>
                </a:solidFill>
              </a:rPr>
              <a:t>продолжала расширяться. Осваивались новые земли, прежде всего Сибирь. При Алексее Михайловиче к России присоединилась Левобережная, т.е. находящаяся на левом берегу Днепра, Украина. К концу века </a:t>
            </a:r>
            <a:r>
              <a:rPr lang="ru-RU" dirty="0" smtClean="0">
                <a:solidFill>
                  <a:srgbClr val="FF0000"/>
                </a:solidFill>
              </a:rPr>
              <a:t>население страны </a:t>
            </a:r>
            <a:r>
              <a:rPr lang="ru-RU" dirty="0" smtClean="0">
                <a:solidFill>
                  <a:srgbClr val="000000"/>
                </a:solidFill>
              </a:rPr>
              <a:t>составляло более 10 миллионов человек.</a:t>
            </a:r>
          </a:p>
          <a:p>
            <a:pPr lvl="0" algn="just"/>
            <a:r>
              <a:rPr lang="ru-RU" dirty="0" smtClean="0">
                <a:solidFill>
                  <a:srgbClr val="000000"/>
                </a:solidFill>
              </a:rPr>
              <a:t>Население  в основном было сельским. К концу </a:t>
            </a:r>
            <a:r>
              <a:rPr lang="en-US" dirty="0" smtClean="0">
                <a:solidFill>
                  <a:srgbClr val="000000"/>
                </a:solidFill>
              </a:rPr>
              <a:t>XVII</a:t>
            </a:r>
            <a:r>
              <a:rPr lang="ru-RU" dirty="0" smtClean="0">
                <a:solidFill>
                  <a:srgbClr val="000000"/>
                </a:solidFill>
              </a:rPr>
              <a:t> века в стране насчитывалось более 300 городов.</a:t>
            </a:r>
          </a:p>
          <a:p>
            <a:pPr lvl="0" algn="just"/>
            <a:r>
              <a:rPr lang="ru-RU" dirty="0" smtClean="0">
                <a:solidFill>
                  <a:srgbClr val="FF0000"/>
                </a:solidFill>
              </a:rPr>
              <a:t>Административно</a:t>
            </a:r>
            <a:r>
              <a:rPr lang="ru-RU" dirty="0" smtClean="0">
                <a:solidFill>
                  <a:srgbClr val="000000"/>
                </a:solidFill>
              </a:rPr>
              <a:t> территория России </a:t>
            </a:r>
            <a:r>
              <a:rPr lang="ru-RU" dirty="0" smtClean="0">
                <a:solidFill>
                  <a:srgbClr val="FF0000"/>
                </a:solidFill>
              </a:rPr>
              <a:t>делились на уезды</a:t>
            </a:r>
            <a:r>
              <a:rPr lang="ru-RU" dirty="0" smtClean="0">
                <a:solidFill>
                  <a:srgbClr val="000000"/>
                </a:solidFill>
              </a:rPr>
              <a:t>, </a:t>
            </a:r>
            <a:r>
              <a:rPr lang="ru-RU" dirty="0" smtClean="0">
                <a:solidFill>
                  <a:srgbClr val="FF0000"/>
                </a:solidFill>
              </a:rPr>
              <a:t>уезды – на волости </a:t>
            </a:r>
            <a:r>
              <a:rPr lang="ru-RU" dirty="0" smtClean="0">
                <a:solidFill>
                  <a:srgbClr val="000000"/>
                </a:solidFill>
              </a:rPr>
              <a:t>и станы. Центрами уездов. Как правило, являлись города, а волостей и станов – сёла.</a:t>
            </a:r>
          </a:p>
          <a:p>
            <a:pPr lvl="0" algn="just"/>
            <a:r>
              <a:rPr lang="ru-RU" dirty="0" smtClean="0">
                <a:solidFill>
                  <a:srgbClr val="000000"/>
                </a:solidFill>
              </a:rPr>
              <a:t>Система управления называют сословно-представительной монархией. </a:t>
            </a:r>
          </a:p>
          <a:p>
            <a:pPr lvl="0" algn="just"/>
            <a:r>
              <a:rPr lang="ru-RU" dirty="0" smtClean="0">
                <a:solidFill>
                  <a:srgbClr val="000000"/>
                </a:solidFill>
              </a:rPr>
              <a:t>Многие учёные считают. Что в России в это время начался процесс становления абсолютизма.</a:t>
            </a:r>
            <a:endParaRPr lang="ru-RU" dirty="0">
              <a:solidFill>
                <a:srgbClr val="000000"/>
              </a:solidFill>
            </a:endParaRPr>
          </a:p>
        </p:txBody>
      </p:sp>
    </p:spTree>
    <p:extLst>
      <p:ext uri="{BB962C8B-B14F-4D97-AF65-F5344CB8AC3E}">
        <p14:creationId xmlns:p14="http://schemas.microsoft.com/office/powerpoint/2010/main" val="33913205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лавн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Главная">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514</TotalTime>
  <Words>1510</Words>
  <Application>Microsoft Office PowerPoint</Application>
  <PresentationFormat>Экран (4:3)</PresentationFormat>
  <Paragraphs>115</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Главная</vt:lpstr>
      <vt:lpstr>Наследники алексея михайловича</vt:lpstr>
      <vt:lpstr>План урока:</vt:lpstr>
      <vt:lpstr>Дорогие ребята, мы с вами  продолжаем изучать главу III «Россия при первых Романовых». В начале работы со слайдовой презентацией напишите в тетрадях тему и цель урока: изучение  изменений России  при наследниках Алексея Михайловича. Оформление в тетрадях продолжаем: свой план по презентации и запись выводов, терминологии. Выполнение д/з и работа на сайте решу впр.</vt:lpstr>
      <vt:lpstr>Правление михаила фёдоровича Повторение ранее изученного материала </vt:lpstr>
      <vt:lpstr>Правление алексея михайловича (1645-1676) Повторение ранее изученного материала</vt:lpstr>
      <vt:lpstr>Правление алексея михайловича (1645-1676) Повторение ранее изученного материала</vt:lpstr>
      <vt:lpstr>Правление алексея михайловича (1645-1676) Повторение ранее изученного материала</vt:lpstr>
      <vt:lpstr>Правление алексея михайловича (1645-1676) Повторение ранее изученного материала</vt:lpstr>
      <vt:lpstr>Россия в XVII веке Повторение ранее изученного материала</vt:lpstr>
      <vt:lpstr>Россия в XVII веке Повторение ранее изученного материала</vt:lpstr>
      <vt:lpstr>Изучение нового материала Дети Алексея Михайловича. Фёдор Алексеевич.</vt:lpstr>
      <vt:lpstr>Изучение нового материала Правление Фёдора Алексеевича (1676-1682).</vt:lpstr>
      <vt:lpstr>Изучение нового материала События 1682 года.</vt:lpstr>
      <vt:lpstr>Задания для закрепления и рекомендации:</vt:lpstr>
      <vt:lpstr>Задания для  закрепления и рекомендации:</vt:lpstr>
      <vt:lpstr>Задания для  закрепления и рекомендации:</vt:lpstr>
      <vt:lpstr>Задания для  закрепления и рекомендации:</vt:lpstr>
      <vt:lpstr>Литература и интернет сайты для подготовки дз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РЫНОЧНАЯ ЭКОНОМИКА</dc:title>
  <dc:creator>ё</dc:creator>
  <cp:lastModifiedBy>ё</cp:lastModifiedBy>
  <cp:revision>54</cp:revision>
  <dcterms:created xsi:type="dcterms:W3CDTF">2020-03-28T16:09:44Z</dcterms:created>
  <dcterms:modified xsi:type="dcterms:W3CDTF">2020-04-02T06:21:04Z</dcterms:modified>
</cp:coreProperties>
</file>