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8" r:id="rId6"/>
    <p:sldId id="262" r:id="rId7"/>
    <p:sldId id="263" r:id="rId8"/>
    <p:sldId id="264" r:id="rId9"/>
    <p:sldId id="265" r:id="rId10"/>
    <p:sldId id="266" r:id="rId11"/>
    <p:sldId id="268" r:id="rId12"/>
    <p:sldId id="279" r:id="rId13"/>
    <p:sldId id="277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208912" cy="3672407"/>
          </a:xfrm>
        </p:spPr>
        <p:txBody>
          <a:bodyPr/>
          <a:lstStyle/>
          <a:p>
            <a:r>
              <a:rPr lang="ru-RU" sz="5400" dirty="0">
                <a:solidFill>
                  <a:prstClr val="black"/>
                </a:solidFill>
              </a:rPr>
              <a:t>Обобщение </a:t>
            </a:r>
            <a:r>
              <a:rPr lang="ru-RU" sz="5400" dirty="0" smtClean="0">
                <a:solidFill>
                  <a:prstClr val="black"/>
                </a:solidFill>
              </a:rPr>
              <a:t/>
            </a:r>
            <a:br>
              <a:rPr lang="ru-RU" sz="5400" dirty="0" smtClean="0">
                <a:solidFill>
                  <a:prstClr val="black"/>
                </a:solidFill>
              </a:rPr>
            </a:br>
            <a:r>
              <a:rPr lang="ru-RU" sz="5400" dirty="0" smtClean="0">
                <a:solidFill>
                  <a:prstClr val="black"/>
                </a:solidFill>
              </a:rPr>
              <a:t>по </a:t>
            </a:r>
            <a:r>
              <a:rPr lang="ru-RU" sz="5400" dirty="0">
                <a:solidFill>
                  <a:prstClr val="black"/>
                </a:solidFill>
              </a:rPr>
              <a:t>теме </a:t>
            </a:r>
            <a:r>
              <a:rPr lang="ru-RU" sz="5400" dirty="0" smtClean="0">
                <a:solidFill>
                  <a:prstClr val="black"/>
                </a:solidFill>
              </a:rPr>
              <a:t/>
            </a:r>
            <a:br>
              <a:rPr lang="ru-RU" sz="5400" dirty="0" smtClean="0">
                <a:solidFill>
                  <a:prstClr val="black"/>
                </a:solidFill>
              </a:rPr>
            </a:br>
            <a:r>
              <a:rPr lang="ru-RU" sz="5400" dirty="0" smtClean="0">
                <a:solidFill>
                  <a:prstClr val="black"/>
                </a:solidFill>
              </a:rPr>
              <a:t>«</a:t>
            </a:r>
            <a:r>
              <a:rPr lang="ru-RU" sz="5400" dirty="0">
                <a:solidFill>
                  <a:prstClr val="black"/>
                </a:solidFill>
              </a:rPr>
              <a:t>Расцвет Российской империи»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365104"/>
            <a:ext cx="8291264" cy="1709936"/>
          </a:xfrm>
        </p:spPr>
        <p:txBody>
          <a:bodyPr>
            <a:normAutofit fontScale="85000" lnSpcReduction="10000"/>
          </a:bodyPr>
          <a:lstStyle/>
          <a:p>
            <a:r>
              <a:rPr lang="ru-RU" sz="6900" dirty="0">
                <a:solidFill>
                  <a:schemeClr val="tx1"/>
                </a:solidFill>
              </a:rPr>
              <a:t>8</a:t>
            </a:r>
            <a:r>
              <a:rPr lang="ru-RU" sz="6900" dirty="0" smtClean="0">
                <a:solidFill>
                  <a:schemeClr val="tx1"/>
                </a:solidFill>
              </a:rPr>
              <a:t> класс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Составитель: Сафаралеева Юлия Уразмухаметовна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864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2400" b="1" dirty="0">
                <a:solidFill>
                  <a:srgbClr val="000066"/>
                </a:solidFill>
                <a:latin typeface="Verdana"/>
              </a:rPr>
              <a:t>Атрибуция исторической карты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147248" cy="4373563"/>
          </a:xfrm>
        </p:spPr>
        <p:txBody>
          <a:bodyPr>
            <a:normAutofit/>
          </a:bodyPr>
          <a:lstStyle/>
          <a:p>
            <a:pPr lvl="0"/>
            <a:r>
              <a:rPr lang="ru-RU" sz="1400" dirty="0">
                <a:solidFill>
                  <a:srgbClr val="000000"/>
                </a:solidFill>
              </a:rPr>
              <a:t>Задание </a:t>
            </a:r>
            <a:r>
              <a:rPr lang="ru-RU" sz="1400" dirty="0" smtClean="0">
                <a:solidFill>
                  <a:srgbClr val="000000"/>
                </a:solidFill>
              </a:rPr>
              <a:t>№9 </a:t>
            </a:r>
            <a:r>
              <a:rPr lang="ru-RU" sz="1400" u="sng" dirty="0" smtClean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https</a:t>
            </a:r>
            <a:r>
              <a:rPr lang="ru-RU" sz="14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://soc8-vpr.sdamgia.ru/?redir=1</a:t>
            </a:r>
            <a:r>
              <a:rPr lang="ru-RU" sz="1400" dirty="0" smtClean="0">
                <a:solidFill>
                  <a:srgbClr val="000000"/>
                </a:solidFill>
              </a:rPr>
              <a:t>:</a:t>
            </a:r>
          </a:p>
          <a:p>
            <a:pPr lvl="0"/>
            <a:endParaRPr lang="ru-RU" sz="1400" dirty="0">
              <a:solidFill>
                <a:srgbClr val="000000"/>
              </a:solidFill>
            </a:endParaRPr>
          </a:p>
          <a:p>
            <a:pPr algn="just"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5301844" cy="3967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04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2400" b="1" dirty="0">
                <a:solidFill>
                  <a:srgbClr val="000066"/>
                </a:solidFill>
                <a:latin typeface="Verdana"/>
              </a:rPr>
              <a:t>Аргументация исторического факта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sz="2000" b="1" cap="none" spc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84576"/>
          </a:xfrm>
        </p:spPr>
        <p:txBody>
          <a:bodyPr>
            <a:noAutofit/>
          </a:bodyPr>
          <a:lstStyle/>
          <a:p>
            <a:pPr lvl="0"/>
            <a:r>
              <a:rPr lang="ru-RU" sz="1200" dirty="0">
                <a:solidFill>
                  <a:srgbClr val="000000"/>
                </a:solidFill>
              </a:rPr>
              <a:t>Задание </a:t>
            </a:r>
            <a:r>
              <a:rPr lang="ru-RU" sz="1200" dirty="0" smtClean="0">
                <a:solidFill>
                  <a:srgbClr val="000000"/>
                </a:solidFill>
              </a:rPr>
              <a:t>№10 </a:t>
            </a:r>
            <a:r>
              <a:rPr lang="ru-RU" sz="12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200" dirty="0" smtClean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Какой из приведённых исторических фактов можно использовать для аргументации следующей точки зрения: «Политика Екатерины II была продолжением политики Петра III»?</a:t>
            </a:r>
            <a:endParaRPr lang="ru-RU" sz="1200" dirty="0"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Укажите порядковый номер этого факта в списке.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1) издание указа о престолонаследии</a:t>
            </a:r>
            <a:endParaRPr lang="ru-RU" sz="1200" dirty="0"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2) принятие декларации о «вооружённом нейтралитете»</a:t>
            </a:r>
            <a:endParaRPr lang="ru-RU" sz="1200" dirty="0"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3) издание Жалованной грамоты дворянству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Объясните, как с помощью выбранного Вами факта можно аргументировать данную точку зрения.</a:t>
            </a:r>
            <a:endParaRPr lang="ru-RU" sz="1200" dirty="0">
              <a:ea typeface="Calibri"/>
              <a:cs typeface="Times New Roman"/>
            </a:endParaRPr>
          </a:p>
          <a:p>
            <a:pPr lvl="0"/>
            <a:endParaRPr lang="ru-RU" sz="1200" dirty="0" smtClean="0">
              <a:solidFill>
                <a:srgbClr val="000000"/>
              </a:solidFill>
            </a:endParaRPr>
          </a:p>
          <a:p>
            <a:pPr lvl="0"/>
            <a:r>
              <a:rPr lang="ru-RU" sz="1200" dirty="0" smtClean="0">
                <a:solidFill>
                  <a:srgbClr val="000000"/>
                </a:solidFill>
              </a:rPr>
              <a:t>Задание </a:t>
            </a:r>
            <a:r>
              <a:rPr lang="ru-RU" sz="1200" dirty="0">
                <a:solidFill>
                  <a:srgbClr val="000000"/>
                </a:solidFill>
              </a:rPr>
              <a:t>№</a:t>
            </a:r>
            <a:r>
              <a:rPr lang="ru-RU" sz="1200" dirty="0" smtClean="0">
                <a:solidFill>
                  <a:srgbClr val="000000"/>
                </a:solidFill>
              </a:rPr>
              <a:t>11  </a:t>
            </a:r>
            <a:r>
              <a:rPr lang="ru-RU" sz="12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200" dirty="0" smtClean="0">
                <a:solidFill>
                  <a:srgbClr val="000000"/>
                </a:solidFill>
              </a:rPr>
              <a:t>:</a:t>
            </a:r>
            <a:endParaRPr lang="ru-RU" sz="1200" dirty="0">
              <a:solidFill>
                <a:srgbClr val="000000"/>
              </a:solidFill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Какой из приведённых исторических фактов можно использовать для аргументации следующей точки зрения: «Сословная политика Екатерины II имела исключительно </a:t>
            </a:r>
            <a:r>
              <a:rPr lang="ru-RU" sz="1200" dirty="0" err="1">
                <a:solidFill>
                  <a:srgbClr val="000000"/>
                </a:solidFill>
                <a:ea typeface="Times New Roman"/>
                <a:cs typeface="Times New Roman"/>
              </a:rPr>
              <a:t>продворянский</a:t>
            </a: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 характер»?</a:t>
            </a:r>
            <a:endParaRPr lang="ru-RU" sz="1200" dirty="0"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Укажите порядковый номер этого факта в списке.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1) принятие Жалованной грамоты дворянству</a:t>
            </a:r>
            <a:endParaRPr lang="ru-RU" sz="1200" dirty="0"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2) принятие Жалованной грамоты городам</a:t>
            </a:r>
            <a:endParaRPr lang="ru-RU" sz="1200" dirty="0"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3) секуляризация церковных земель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  <a:cs typeface="Times New Roman"/>
              </a:rPr>
              <a:t>Объясните, как с помощью выбранного Вами факта можно аргументировать данную точку зрения.</a:t>
            </a:r>
            <a:endParaRPr lang="ru-RU" sz="1200" dirty="0">
              <a:ea typeface="Calibri"/>
              <a:cs typeface="Times New Roman"/>
            </a:endParaRPr>
          </a:p>
          <a:p>
            <a:pPr algn="just"/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736424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000066"/>
                </a:solidFill>
                <a:latin typeface="Verdana"/>
              </a:rPr>
              <a:t>Аргументация исторического факта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 indent="23812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</a:rPr>
              <a:t>Задание </a:t>
            </a:r>
            <a:r>
              <a:rPr lang="ru-RU" sz="1500" dirty="0" smtClean="0">
                <a:solidFill>
                  <a:srgbClr val="000000"/>
                </a:solidFill>
              </a:rPr>
              <a:t>№12 </a:t>
            </a:r>
            <a:r>
              <a:rPr lang="ru-RU" sz="15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</a:t>
            </a:r>
            <a:r>
              <a:rPr lang="ru-RU" sz="15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redir=1</a:t>
            </a:r>
            <a:endParaRPr lang="ru-RU" sz="15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Какой из приведённых исторических фактов можно использовать для аргументации следующей точки зрения: «Политика Павла I была целиком направлена против внутриполитического курса матери — Екатерины II»?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Укажите порядковый номер этого факта в списке.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издание указа о трёхдневной барщине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раздача государственных крестьян в частные руки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установление новой сословной группы — удельные крестьяне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Объясните, как с помощью выбранного Вами факта можно аргументировать данную точку зрения.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lvl="0" indent="23812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2800" b="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743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412776"/>
            <a:ext cx="72728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Дорогие ребята! Для эффективной подготовки и понимания материала рекомендую прослушать на сайте Российская электронная школа Урок </a:t>
            </a:r>
            <a:r>
              <a:rPr lang="ru-RU" b="1" dirty="0" smtClean="0"/>
              <a:t>27</a:t>
            </a:r>
            <a:r>
              <a:rPr lang="ru-RU" b="1" dirty="0" smtClean="0"/>
              <a:t> «Российская империя </a:t>
            </a:r>
            <a:r>
              <a:rPr lang="ru-RU" b="1" dirty="0" err="1" smtClean="0"/>
              <a:t>ри</a:t>
            </a:r>
            <a:r>
              <a:rPr lang="ru-RU" b="1" dirty="0" smtClean="0"/>
              <a:t> Екатерине </a:t>
            </a:r>
            <a:r>
              <a:rPr lang="en-US" b="1" dirty="0" smtClean="0"/>
              <a:t>II</a:t>
            </a:r>
            <a:r>
              <a:rPr lang="ru-RU" b="1" dirty="0" smtClean="0"/>
              <a:t>. Итоги «золотого века</a:t>
            </a:r>
            <a:r>
              <a:rPr lang="ru-RU" sz="2000" b="1" dirty="0" smtClean="0">
                <a:solidFill>
                  <a:srgbClr val="000000"/>
                </a:solidFill>
              </a:rPr>
              <a:t>»</a:t>
            </a:r>
            <a:r>
              <a:rPr lang="ru-RU" b="1" dirty="0" smtClean="0"/>
              <a:t> </a:t>
            </a:r>
            <a:r>
              <a:rPr lang="ru-RU" b="1" dirty="0" smtClean="0"/>
              <a:t>, а также решать задания на сайте Решу ВПР.</a:t>
            </a:r>
            <a:endParaRPr lang="ru-RU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43818"/>
            <a:ext cx="306070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98975"/>
            <a:ext cx="245110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ё\Pictures\Screenshots\Снимок экрана (123)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13" r="18377"/>
          <a:stretch/>
        </p:blipFill>
        <p:spPr bwMode="auto">
          <a:xfrm>
            <a:off x="755576" y="2996952"/>
            <a:ext cx="3975323" cy="3520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608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Литература и интернет сайты для подготовки </a:t>
            </a:r>
            <a:r>
              <a:rPr lang="ru-RU" dirty="0" err="1" smtClean="0"/>
              <a:t>дз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003232" cy="43735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Учебник: </a:t>
            </a:r>
            <a:r>
              <a:rPr lang="ru-RU" dirty="0" smtClean="0"/>
              <a:t>Захаров </a:t>
            </a:r>
            <a:r>
              <a:rPr lang="ru-RU" dirty="0" smtClean="0"/>
              <a:t>В.Н., </a:t>
            </a:r>
            <a:r>
              <a:rPr lang="ru-RU" dirty="0" err="1" smtClean="0"/>
              <a:t>Пчелов</a:t>
            </a:r>
            <a:r>
              <a:rPr lang="ru-RU" dirty="0" smtClean="0"/>
              <a:t> Е.В. </a:t>
            </a:r>
            <a:r>
              <a:rPr lang="ru-RU" dirty="0" smtClean="0"/>
              <a:t>История России. </a:t>
            </a:r>
            <a:r>
              <a:rPr lang="en-US" dirty="0" smtClean="0"/>
              <a:t>XVII</a:t>
            </a:r>
            <a:r>
              <a:rPr lang="en-US" dirty="0">
                <a:solidFill>
                  <a:srgbClr val="000000"/>
                </a:solidFill>
              </a:rPr>
              <a:t>I</a:t>
            </a:r>
            <a:r>
              <a:rPr lang="ru-RU" dirty="0" smtClean="0"/>
              <a:t> век: </a:t>
            </a:r>
            <a:r>
              <a:rPr lang="ru-RU" dirty="0" smtClean="0"/>
              <a:t>учебник для </a:t>
            </a:r>
            <a:r>
              <a:rPr lang="ru-RU" dirty="0" smtClean="0"/>
              <a:t>8 </a:t>
            </a:r>
            <a:r>
              <a:rPr lang="ru-RU" dirty="0" smtClean="0"/>
              <a:t>класса общеобразовательных организаций / </a:t>
            </a:r>
            <a:r>
              <a:rPr lang="ru-RU" dirty="0">
                <a:solidFill>
                  <a:srgbClr val="000000"/>
                </a:solidFill>
              </a:rPr>
              <a:t>В.Н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  <a:r>
              <a:rPr lang="ru-RU" dirty="0">
                <a:solidFill>
                  <a:srgbClr val="000000"/>
                </a:solidFill>
              </a:rPr>
              <a:t> Захаров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smtClean="0">
                <a:solidFill>
                  <a:srgbClr val="000000"/>
                </a:solidFill>
              </a:rPr>
              <a:t>Е.В</a:t>
            </a:r>
            <a:r>
              <a:rPr lang="ru-RU" dirty="0" smtClean="0">
                <a:solidFill>
                  <a:srgbClr val="000000"/>
                </a:solidFill>
              </a:rPr>
              <a:t>. </a:t>
            </a:r>
            <a:r>
              <a:rPr lang="ru-RU" dirty="0" err="1" smtClean="0">
                <a:solidFill>
                  <a:srgbClr val="000000"/>
                </a:solidFill>
              </a:rPr>
              <a:t>Пчелов</a:t>
            </a:r>
            <a:r>
              <a:rPr lang="ru-RU" dirty="0" smtClean="0">
                <a:solidFill>
                  <a:srgbClr val="000000"/>
                </a:solidFill>
              </a:rPr>
              <a:t>; </a:t>
            </a:r>
            <a:r>
              <a:rPr lang="ru-RU" dirty="0" smtClean="0">
                <a:solidFill>
                  <a:srgbClr val="000000"/>
                </a:solidFill>
              </a:rPr>
              <a:t>под </a:t>
            </a:r>
            <a:r>
              <a:rPr lang="ru-RU" dirty="0">
                <a:solidFill>
                  <a:srgbClr val="000000"/>
                </a:solidFill>
              </a:rPr>
              <a:t>р</a:t>
            </a:r>
            <a:r>
              <a:rPr lang="ru-RU" dirty="0" smtClean="0">
                <a:solidFill>
                  <a:srgbClr val="000000"/>
                </a:solidFill>
              </a:rPr>
              <a:t>ед</a:t>
            </a:r>
            <a:r>
              <a:rPr lang="ru-RU" dirty="0" smtClean="0">
                <a:solidFill>
                  <a:srgbClr val="000000"/>
                </a:solidFill>
              </a:rPr>
              <a:t>. Ю.А. Петрова. – </a:t>
            </a:r>
            <a:r>
              <a:rPr lang="ru-RU" dirty="0" smtClean="0">
                <a:solidFill>
                  <a:srgbClr val="000000"/>
                </a:solidFill>
              </a:rPr>
              <a:t>2-е </a:t>
            </a:r>
            <a:r>
              <a:rPr lang="ru-RU" dirty="0" smtClean="0">
                <a:solidFill>
                  <a:srgbClr val="000000"/>
                </a:solidFill>
              </a:rPr>
              <a:t>изд. – М.: ООО «Русское слово – учебник», </a:t>
            </a:r>
            <a:r>
              <a:rPr lang="ru-RU" dirty="0" smtClean="0">
                <a:solidFill>
                  <a:srgbClr val="000000"/>
                </a:solidFill>
              </a:rPr>
              <a:t>2016.  </a:t>
            </a:r>
            <a:r>
              <a:rPr lang="ru-RU" dirty="0" smtClean="0">
                <a:solidFill>
                  <a:srgbClr val="000000"/>
                </a:solidFill>
              </a:rPr>
              <a:t>С.  </a:t>
            </a:r>
            <a:r>
              <a:rPr lang="ru-RU" dirty="0" smtClean="0">
                <a:solidFill>
                  <a:srgbClr val="000000"/>
                </a:solidFill>
              </a:rPr>
              <a:t>84-153</a:t>
            </a:r>
            <a:endParaRPr lang="ru-RU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РЕШУ ВПР История </a:t>
            </a:r>
            <a:r>
              <a:rPr lang="ru-RU" dirty="0" smtClean="0">
                <a:solidFill>
                  <a:prstClr val="black"/>
                </a:solidFill>
              </a:rPr>
              <a:t>8 </a:t>
            </a:r>
            <a:r>
              <a:rPr lang="ru-RU" dirty="0" smtClean="0">
                <a:solidFill>
                  <a:prstClr val="black"/>
                </a:solidFill>
              </a:rPr>
              <a:t>класс // </a:t>
            </a:r>
            <a:r>
              <a:rPr lang="ru-RU" sz="1800" u="sng" dirty="0" smtClean="0">
                <a:solidFill>
                  <a:srgbClr val="0000FF"/>
                </a:solidFill>
                <a:ea typeface="Calibri"/>
                <a:cs typeface="Times New Roman"/>
              </a:rPr>
              <a:t>https</a:t>
            </a:r>
            <a:r>
              <a:rPr lang="ru-RU" sz="1800" u="sng" dirty="0">
                <a:solidFill>
                  <a:srgbClr val="0000FF"/>
                </a:solidFill>
                <a:ea typeface="Calibri"/>
                <a:cs typeface="Times New Roman"/>
              </a:rPr>
              <a:t>://</a:t>
            </a:r>
            <a:r>
              <a:rPr lang="ru-RU" sz="1800" u="sng" dirty="0" smtClean="0">
                <a:solidFill>
                  <a:srgbClr val="0000FF"/>
                </a:solidFill>
                <a:ea typeface="Calibri"/>
                <a:cs typeface="Times New Roman"/>
              </a:rPr>
              <a:t>so c8-vpr.sdamgia.ru</a:t>
            </a:r>
          </a:p>
          <a:p>
            <a:pPr marL="0" indent="0">
              <a:buNone/>
            </a:pPr>
            <a:endParaRPr lang="ru-RU" sz="1800" u="sng" dirty="0">
              <a:solidFill>
                <a:srgbClr val="0000FF"/>
              </a:solidFill>
              <a:cs typeface="Times New Roman"/>
            </a:endParaRPr>
          </a:p>
          <a:p>
            <a:r>
              <a:rPr lang="ru-RU" sz="1800" dirty="0">
                <a:solidFill>
                  <a:prstClr val="black"/>
                </a:solidFill>
              </a:rPr>
              <a:t>РОССИЙСКАЯ ЭЛЕКТРОННАЯ </a:t>
            </a:r>
            <a:r>
              <a:rPr lang="ru-RU" sz="1800" dirty="0" smtClean="0">
                <a:solidFill>
                  <a:prstClr val="black"/>
                </a:solidFill>
              </a:rPr>
              <a:t>ШКОЛА // </a:t>
            </a: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resh.edu.ru</a:t>
            </a:r>
            <a:r>
              <a:rPr lang="ru-RU" sz="1800" dirty="0" smtClean="0"/>
              <a:t>  </a:t>
            </a:r>
          </a:p>
          <a:p>
            <a:endParaRPr lang="ru-RU" sz="1800" dirty="0"/>
          </a:p>
          <a:p>
            <a:r>
              <a:rPr lang="ru-RU" sz="1800" dirty="0" smtClean="0"/>
              <a:t>Данная презентация «Рыночная экономика» // 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Социальная сеть </a:t>
            </a:r>
            <a:r>
              <a:rPr lang="ru-RU" sz="1800" b="0" dirty="0" smtClean="0">
                <a:solidFill>
                  <a:srgbClr val="27638C"/>
                </a:solidFill>
                <a:latin typeface="Myriad Pro"/>
                <a:hlinkClick r:id="rId3" tooltip="На главную"/>
              </a:rPr>
              <a:t>работников образования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 nsportal.ru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3139146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683994"/>
          </a:xfrm>
        </p:spPr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7620000" cy="5616624"/>
          </a:xfrm>
        </p:spPr>
        <p:txBody>
          <a:bodyPr>
            <a:normAutofit fontScale="47500" lnSpcReduction="2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Повторение ранее изученного материала</a:t>
            </a:r>
          </a:p>
          <a:p>
            <a:pPr lvl="0"/>
            <a:r>
              <a:rPr lang="ru-RU" dirty="0" smtClean="0"/>
              <a:t>А) </a:t>
            </a:r>
            <a:r>
              <a:rPr lang="ru-RU" dirty="0" smtClean="0"/>
              <a:t>Внутренняя политика Екатерины </a:t>
            </a:r>
            <a:r>
              <a:rPr lang="en-US" dirty="0" smtClean="0"/>
              <a:t>II</a:t>
            </a:r>
            <a:r>
              <a:rPr lang="ru-RU" dirty="0" smtClean="0"/>
              <a:t> и просвещенный абсолютизм (повторение </a:t>
            </a:r>
            <a:r>
              <a:rPr lang="ru-RU" dirty="0" smtClean="0"/>
              <a:t>+ задание</a:t>
            </a:r>
            <a:r>
              <a:rPr lang="ru-RU" dirty="0" smtClean="0"/>
              <a:t>) Вы можете посмотреть (Уроки 22, 26 </a:t>
            </a:r>
            <a:r>
              <a:rPr lang="ru-RU" sz="2200" dirty="0" smtClean="0">
                <a:solidFill>
                  <a:srgbClr val="000000"/>
                </a:solidFill>
              </a:rPr>
              <a:t>на </a:t>
            </a:r>
            <a:r>
              <a:rPr lang="ru-RU" sz="2200" dirty="0">
                <a:solidFill>
                  <a:srgbClr val="000000"/>
                </a:solidFill>
              </a:rPr>
              <a:t>сайте </a:t>
            </a:r>
            <a:r>
              <a:rPr lang="ru-RU" sz="18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18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1800" dirty="0">
                <a:solidFill>
                  <a:srgbClr val="000000"/>
                </a:solidFill>
              </a:rPr>
              <a:t> </a:t>
            </a:r>
            <a:r>
              <a:rPr lang="en-US" sz="2200" dirty="0">
                <a:solidFill>
                  <a:srgbClr val="000000"/>
                </a:solidFill>
              </a:rPr>
              <a:t>/</a:t>
            </a:r>
            <a:r>
              <a:rPr lang="ru-RU" sz="2200" dirty="0" smtClean="0">
                <a:solidFill>
                  <a:srgbClr val="000000"/>
                </a:solidFill>
              </a:rPr>
              <a:t>)</a:t>
            </a:r>
            <a:endParaRPr lang="ru-RU" dirty="0" smtClean="0"/>
          </a:p>
          <a:p>
            <a:pPr lvl="0"/>
            <a:r>
              <a:rPr lang="ru-RU" dirty="0" smtClean="0"/>
              <a:t>Б) </a:t>
            </a:r>
            <a:r>
              <a:rPr lang="ru-RU" dirty="0" smtClean="0"/>
              <a:t>Губернская реформа и сословная политика</a:t>
            </a:r>
            <a:r>
              <a:rPr lang="ru-RU" sz="2100" dirty="0">
                <a:solidFill>
                  <a:srgbClr val="000000"/>
                </a:solidFill>
              </a:rPr>
              <a:t> Екатерины </a:t>
            </a:r>
            <a:r>
              <a:rPr lang="en-US" sz="2100" dirty="0">
                <a:solidFill>
                  <a:srgbClr val="000000"/>
                </a:solidFill>
              </a:rPr>
              <a:t>II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0000"/>
                </a:solidFill>
              </a:rPr>
              <a:t>(повторение </a:t>
            </a:r>
            <a:r>
              <a:rPr lang="ru-RU" dirty="0">
                <a:solidFill>
                  <a:srgbClr val="000000"/>
                </a:solidFill>
              </a:rPr>
              <a:t>+ задание</a:t>
            </a:r>
            <a:r>
              <a:rPr lang="ru-RU" dirty="0" smtClean="0">
                <a:solidFill>
                  <a:srgbClr val="000000"/>
                </a:solidFill>
              </a:rPr>
              <a:t>) (Урок 23 </a:t>
            </a:r>
            <a:r>
              <a:rPr lang="ru-RU" sz="2200" dirty="0" smtClean="0">
                <a:solidFill>
                  <a:srgbClr val="000000"/>
                </a:solidFill>
              </a:rPr>
              <a:t>на </a:t>
            </a:r>
            <a:r>
              <a:rPr lang="ru-RU" sz="2200" dirty="0">
                <a:solidFill>
                  <a:srgbClr val="000000"/>
                </a:solidFill>
              </a:rPr>
              <a:t>сайте </a:t>
            </a:r>
            <a:r>
              <a:rPr lang="ru-RU" sz="18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18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1800" dirty="0">
                <a:solidFill>
                  <a:srgbClr val="000000"/>
                </a:solidFill>
              </a:rPr>
              <a:t> </a:t>
            </a:r>
            <a:r>
              <a:rPr lang="en-US" sz="2200" dirty="0">
                <a:solidFill>
                  <a:srgbClr val="000000"/>
                </a:solidFill>
              </a:rPr>
              <a:t>/</a:t>
            </a:r>
            <a:r>
              <a:rPr lang="ru-RU" sz="2200" dirty="0" smtClean="0">
                <a:solidFill>
                  <a:srgbClr val="000000"/>
                </a:solidFill>
              </a:rPr>
              <a:t>)</a:t>
            </a:r>
            <a:endParaRPr lang="ru-RU" dirty="0" smtClean="0"/>
          </a:p>
          <a:p>
            <a:pPr lvl="0"/>
            <a:r>
              <a:rPr lang="ru-RU" dirty="0" smtClean="0"/>
              <a:t>В) </a:t>
            </a:r>
            <a:r>
              <a:rPr lang="ru-RU" dirty="0" smtClean="0">
                <a:solidFill>
                  <a:srgbClr val="000000"/>
                </a:solidFill>
              </a:rPr>
              <a:t>Крепостное право в России во второй половине </a:t>
            </a:r>
            <a:r>
              <a:rPr lang="en-US" dirty="0" smtClean="0">
                <a:solidFill>
                  <a:srgbClr val="000000"/>
                </a:solidFill>
              </a:rPr>
              <a:t>XVII</a:t>
            </a:r>
            <a:r>
              <a:rPr lang="en-US" sz="2100" dirty="0">
                <a:solidFill>
                  <a:srgbClr val="000000"/>
                </a:solidFill>
              </a:rPr>
              <a:t>I</a:t>
            </a:r>
            <a:r>
              <a:rPr lang="ru-RU" dirty="0" smtClean="0">
                <a:solidFill>
                  <a:srgbClr val="000000"/>
                </a:solidFill>
              </a:rPr>
              <a:t> в. (повторение </a:t>
            </a:r>
            <a:r>
              <a:rPr lang="ru-RU" dirty="0" smtClean="0">
                <a:solidFill>
                  <a:srgbClr val="000000"/>
                </a:solidFill>
              </a:rPr>
              <a:t>+ задание</a:t>
            </a:r>
            <a:r>
              <a:rPr lang="ru-RU" dirty="0" smtClean="0">
                <a:solidFill>
                  <a:srgbClr val="000000"/>
                </a:solidFill>
              </a:rPr>
              <a:t>) (Урок 23 </a:t>
            </a:r>
            <a:r>
              <a:rPr lang="ru-RU" sz="2200" dirty="0" smtClean="0">
                <a:solidFill>
                  <a:srgbClr val="000000"/>
                </a:solidFill>
              </a:rPr>
              <a:t>на </a:t>
            </a:r>
            <a:r>
              <a:rPr lang="ru-RU" sz="2200" dirty="0">
                <a:solidFill>
                  <a:srgbClr val="000000"/>
                </a:solidFill>
              </a:rPr>
              <a:t>сайте </a:t>
            </a:r>
            <a:r>
              <a:rPr lang="ru-RU" sz="18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18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1800" dirty="0">
                <a:solidFill>
                  <a:srgbClr val="000000"/>
                </a:solidFill>
              </a:rPr>
              <a:t> </a:t>
            </a:r>
            <a:r>
              <a:rPr lang="en-US" sz="2200" dirty="0">
                <a:solidFill>
                  <a:srgbClr val="000000"/>
                </a:solidFill>
              </a:rPr>
              <a:t>/</a:t>
            </a:r>
            <a:r>
              <a:rPr lang="ru-RU" sz="2200" dirty="0" smtClean="0">
                <a:solidFill>
                  <a:srgbClr val="000000"/>
                </a:solidFill>
              </a:rPr>
              <a:t>)</a:t>
            </a:r>
            <a:endParaRPr lang="ru-RU" dirty="0" smtClean="0">
              <a:solidFill>
                <a:srgbClr val="000000"/>
              </a:solidFill>
            </a:endParaRPr>
          </a:p>
          <a:p>
            <a:pPr lvl="0"/>
            <a:r>
              <a:rPr lang="ru-RU" dirty="0" smtClean="0">
                <a:solidFill>
                  <a:srgbClr val="000000"/>
                </a:solidFill>
              </a:rPr>
              <a:t>Г) Экономическая жизнь России второй половины </a:t>
            </a:r>
            <a:r>
              <a:rPr lang="en-US" sz="2100" dirty="0" smtClean="0">
                <a:solidFill>
                  <a:srgbClr val="000000"/>
                </a:solidFill>
              </a:rPr>
              <a:t>XVIII</a:t>
            </a:r>
            <a:r>
              <a:rPr lang="ru-RU" sz="2100" dirty="0" smtClean="0">
                <a:solidFill>
                  <a:srgbClr val="000000"/>
                </a:solidFill>
              </a:rPr>
              <a:t>в. (Урок  22</a:t>
            </a:r>
            <a:r>
              <a:rPr lang="ru-RU" sz="2200" dirty="0" smtClean="0">
                <a:solidFill>
                  <a:srgbClr val="000000"/>
                </a:solidFill>
              </a:rPr>
              <a:t>на </a:t>
            </a:r>
            <a:r>
              <a:rPr lang="ru-RU" sz="2200" dirty="0">
                <a:solidFill>
                  <a:srgbClr val="000000"/>
                </a:solidFill>
              </a:rPr>
              <a:t>сайте </a:t>
            </a:r>
            <a:r>
              <a:rPr lang="ru-RU" sz="18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18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1800" dirty="0">
                <a:solidFill>
                  <a:srgbClr val="000000"/>
                </a:solidFill>
              </a:rPr>
              <a:t> </a:t>
            </a:r>
            <a:r>
              <a:rPr lang="en-US" sz="2200" dirty="0">
                <a:solidFill>
                  <a:srgbClr val="000000"/>
                </a:solidFill>
              </a:rPr>
              <a:t>/</a:t>
            </a:r>
            <a:r>
              <a:rPr lang="ru-RU" sz="2200" dirty="0" smtClean="0">
                <a:solidFill>
                  <a:srgbClr val="000000"/>
                </a:solidFill>
              </a:rPr>
              <a:t>)</a:t>
            </a:r>
            <a:endParaRPr lang="ru-RU" sz="2100" dirty="0" smtClean="0">
              <a:solidFill>
                <a:srgbClr val="000000"/>
              </a:solidFill>
            </a:endParaRPr>
          </a:p>
          <a:p>
            <a:pPr lvl="0"/>
            <a:r>
              <a:rPr lang="ru-RU" sz="2100" dirty="0" smtClean="0">
                <a:solidFill>
                  <a:srgbClr val="000000"/>
                </a:solidFill>
              </a:rPr>
              <a:t>Д) Восстание Е.И. Пугачева (1773-1775) (Урок 24 </a:t>
            </a:r>
            <a:r>
              <a:rPr lang="ru-RU" sz="2500" dirty="0" smtClean="0">
                <a:solidFill>
                  <a:srgbClr val="000000"/>
                </a:solidFill>
              </a:rPr>
              <a:t>на </a:t>
            </a:r>
            <a:r>
              <a:rPr lang="ru-RU" sz="2500" dirty="0">
                <a:solidFill>
                  <a:srgbClr val="000000"/>
                </a:solidFill>
              </a:rPr>
              <a:t>сайте </a:t>
            </a:r>
            <a:r>
              <a:rPr lang="ru-RU" sz="21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21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2100" dirty="0">
                <a:solidFill>
                  <a:srgbClr val="000000"/>
                </a:solidFill>
              </a:rPr>
              <a:t> </a:t>
            </a:r>
            <a:r>
              <a:rPr lang="en-US" sz="2500" dirty="0">
                <a:solidFill>
                  <a:srgbClr val="000000"/>
                </a:solidFill>
              </a:rPr>
              <a:t>/</a:t>
            </a:r>
            <a:r>
              <a:rPr lang="ru-RU" sz="2500" dirty="0" smtClean="0">
                <a:solidFill>
                  <a:srgbClr val="000000"/>
                </a:solidFill>
              </a:rPr>
              <a:t>)</a:t>
            </a:r>
            <a:endParaRPr lang="ru-RU" sz="2100" dirty="0" smtClean="0">
              <a:solidFill>
                <a:srgbClr val="000000"/>
              </a:solidFill>
            </a:endParaRPr>
          </a:p>
          <a:p>
            <a:pPr lvl="0"/>
            <a:r>
              <a:rPr lang="ru-RU" sz="2100" dirty="0" smtClean="0">
                <a:solidFill>
                  <a:srgbClr val="000000"/>
                </a:solidFill>
              </a:rPr>
              <a:t>Е) Русско-турецкие войны </a:t>
            </a:r>
            <a:r>
              <a:rPr lang="ru-RU" dirty="0" smtClean="0">
                <a:solidFill>
                  <a:srgbClr val="000000"/>
                </a:solidFill>
              </a:rPr>
              <a:t>второй </a:t>
            </a:r>
            <a:r>
              <a:rPr lang="ru-RU" dirty="0">
                <a:solidFill>
                  <a:srgbClr val="000000"/>
                </a:solidFill>
              </a:rPr>
              <a:t>половины </a:t>
            </a:r>
            <a:r>
              <a:rPr lang="en-US" sz="2100" dirty="0">
                <a:solidFill>
                  <a:srgbClr val="000000"/>
                </a:solidFill>
              </a:rPr>
              <a:t>XVIII</a:t>
            </a:r>
            <a:r>
              <a:rPr lang="ru-RU" sz="2100" dirty="0">
                <a:solidFill>
                  <a:srgbClr val="000000"/>
                </a:solidFill>
              </a:rPr>
              <a:t>в</a:t>
            </a:r>
            <a:r>
              <a:rPr lang="ru-RU" sz="2100" dirty="0" smtClean="0">
                <a:solidFill>
                  <a:srgbClr val="000000"/>
                </a:solidFill>
              </a:rPr>
              <a:t>.</a:t>
            </a:r>
            <a:r>
              <a:rPr lang="ru-RU" sz="2100" dirty="0">
                <a:solidFill>
                  <a:srgbClr val="000000"/>
                </a:solidFill>
              </a:rPr>
              <a:t> </a:t>
            </a:r>
            <a:r>
              <a:rPr lang="ru-RU" sz="2100" dirty="0" smtClean="0">
                <a:solidFill>
                  <a:srgbClr val="000000"/>
                </a:solidFill>
              </a:rPr>
              <a:t>(Урок 25 </a:t>
            </a:r>
            <a:r>
              <a:rPr lang="ru-RU" sz="2500" dirty="0" smtClean="0">
                <a:solidFill>
                  <a:srgbClr val="000000"/>
                </a:solidFill>
              </a:rPr>
              <a:t>на </a:t>
            </a:r>
            <a:r>
              <a:rPr lang="ru-RU" sz="2500" dirty="0">
                <a:solidFill>
                  <a:srgbClr val="000000"/>
                </a:solidFill>
              </a:rPr>
              <a:t>сайте </a:t>
            </a:r>
            <a:r>
              <a:rPr lang="ru-RU" sz="21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21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2100" dirty="0">
                <a:solidFill>
                  <a:srgbClr val="000000"/>
                </a:solidFill>
              </a:rPr>
              <a:t> </a:t>
            </a:r>
            <a:r>
              <a:rPr lang="en-US" sz="2500" dirty="0">
                <a:solidFill>
                  <a:srgbClr val="000000"/>
                </a:solidFill>
              </a:rPr>
              <a:t>/</a:t>
            </a:r>
            <a:r>
              <a:rPr lang="ru-RU" sz="2500" dirty="0" smtClean="0">
                <a:solidFill>
                  <a:srgbClr val="000000"/>
                </a:solidFill>
              </a:rPr>
              <a:t>)</a:t>
            </a:r>
            <a:endParaRPr lang="ru-RU" sz="2100" dirty="0" smtClean="0">
              <a:solidFill>
                <a:srgbClr val="000000"/>
              </a:solidFill>
            </a:endParaRPr>
          </a:p>
          <a:p>
            <a:pPr lvl="0"/>
            <a:r>
              <a:rPr lang="ru-RU" sz="2100" dirty="0">
                <a:solidFill>
                  <a:srgbClr val="000000"/>
                </a:solidFill>
              </a:rPr>
              <a:t>Ё</a:t>
            </a:r>
            <a:r>
              <a:rPr lang="ru-RU" sz="2100" dirty="0" smtClean="0">
                <a:solidFill>
                  <a:srgbClr val="000000"/>
                </a:solidFill>
              </a:rPr>
              <a:t>) Разделы Речи Посполитой и внешняя политика России в конце</a:t>
            </a:r>
            <a:r>
              <a:rPr lang="en-US" sz="2100" dirty="0">
                <a:solidFill>
                  <a:srgbClr val="000000"/>
                </a:solidFill>
              </a:rPr>
              <a:t> XVIII</a:t>
            </a:r>
            <a:r>
              <a:rPr lang="ru-RU" sz="2100" dirty="0" smtClean="0">
                <a:solidFill>
                  <a:srgbClr val="000000"/>
                </a:solidFill>
              </a:rPr>
              <a:t>в.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(Урок 25 </a:t>
            </a:r>
            <a:r>
              <a:rPr lang="ru-RU" sz="2500" dirty="0" smtClean="0">
                <a:solidFill>
                  <a:srgbClr val="000000"/>
                </a:solidFill>
              </a:rPr>
              <a:t>на </a:t>
            </a:r>
            <a:r>
              <a:rPr lang="ru-RU" sz="2500" dirty="0">
                <a:solidFill>
                  <a:srgbClr val="000000"/>
                </a:solidFill>
              </a:rPr>
              <a:t>сайте </a:t>
            </a:r>
            <a:r>
              <a:rPr lang="ru-RU" sz="21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21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2100" dirty="0">
                <a:solidFill>
                  <a:srgbClr val="000000"/>
                </a:solidFill>
              </a:rPr>
              <a:t> </a:t>
            </a:r>
            <a:r>
              <a:rPr lang="en-US" sz="2500" dirty="0">
                <a:solidFill>
                  <a:srgbClr val="000000"/>
                </a:solidFill>
              </a:rPr>
              <a:t>/</a:t>
            </a:r>
            <a:r>
              <a:rPr lang="ru-RU" sz="2500" dirty="0" smtClean="0">
                <a:solidFill>
                  <a:srgbClr val="000000"/>
                </a:solidFill>
              </a:rPr>
              <a:t>)</a:t>
            </a:r>
            <a:endParaRPr lang="ru-RU" sz="2100" dirty="0" smtClean="0">
              <a:solidFill>
                <a:srgbClr val="000000"/>
              </a:solidFill>
            </a:endParaRPr>
          </a:p>
          <a:p>
            <a:pPr lvl="0"/>
            <a:r>
              <a:rPr lang="ru-RU" sz="2100" dirty="0" smtClean="0">
                <a:solidFill>
                  <a:srgbClr val="000000"/>
                </a:solidFill>
              </a:rPr>
              <a:t>Ж)Народы Российской империи в </a:t>
            </a:r>
            <a:r>
              <a:rPr lang="en-US" sz="2100" dirty="0">
                <a:solidFill>
                  <a:srgbClr val="000000"/>
                </a:solidFill>
              </a:rPr>
              <a:t>XVIII</a:t>
            </a:r>
            <a:r>
              <a:rPr lang="ru-RU" sz="2100" dirty="0">
                <a:solidFill>
                  <a:srgbClr val="000000"/>
                </a:solidFill>
              </a:rPr>
              <a:t>в</a:t>
            </a:r>
            <a:r>
              <a:rPr lang="ru-RU" sz="2100" dirty="0" smtClean="0">
                <a:solidFill>
                  <a:srgbClr val="000000"/>
                </a:solidFill>
              </a:rPr>
              <a:t>.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(Урок 25 </a:t>
            </a:r>
            <a:r>
              <a:rPr lang="ru-RU" sz="2200" dirty="0" smtClean="0">
                <a:solidFill>
                  <a:srgbClr val="000000"/>
                </a:solidFill>
              </a:rPr>
              <a:t>на </a:t>
            </a:r>
            <a:r>
              <a:rPr lang="ru-RU" sz="2200" dirty="0">
                <a:solidFill>
                  <a:srgbClr val="000000"/>
                </a:solidFill>
              </a:rPr>
              <a:t>сайте </a:t>
            </a:r>
            <a:r>
              <a:rPr lang="ru-RU" sz="18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18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1800" dirty="0">
                <a:solidFill>
                  <a:srgbClr val="000000"/>
                </a:solidFill>
              </a:rPr>
              <a:t> </a:t>
            </a:r>
            <a:r>
              <a:rPr lang="en-US" sz="2200" dirty="0">
                <a:solidFill>
                  <a:srgbClr val="000000"/>
                </a:solidFill>
              </a:rPr>
              <a:t>/</a:t>
            </a:r>
            <a:r>
              <a:rPr lang="ru-RU" sz="2200" dirty="0" smtClean="0">
                <a:solidFill>
                  <a:srgbClr val="000000"/>
                </a:solidFill>
              </a:rPr>
              <a:t>)</a:t>
            </a:r>
            <a:endParaRPr lang="ru-RU" sz="2100" dirty="0">
              <a:solidFill>
                <a:srgbClr val="000000"/>
              </a:solidFill>
            </a:endParaRPr>
          </a:p>
          <a:p>
            <a:pPr lvl="0"/>
            <a:r>
              <a:rPr lang="ru-RU" sz="2100" dirty="0" smtClean="0">
                <a:solidFill>
                  <a:srgbClr val="000000"/>
                </a:solidFill>
              </a:rPr>
              <a:t>З) Освоение </a:t>
            </a:r>
            <a:r>
              <a:rPr lang="ru-RU" sz="2100" dirty="0" err="1" smtClean="0">
                <a:solidFill>
                  <a:srgbClr val="000000"/>
                </a:solidFill>
              </a:rPr>
              <a:t>Новороссии</a:t>
            </a:r>
            <a:r>
              <a:rPr lang="ru-RU" sz="2100" dirty="0" smtClean="0">
                <a:solidFill>
                  <a:srgbClr val="000000"/>
                </a:solidFill>
              </a:rPr>
              <a:t> (Урок 25  </a:t>
            </a:r>
            <a:r>
              <a:rPr lang="ru-RU" sz="2500" dirty="0" smtClean="0">
                <a:solidFill>
                  <a:srgbClr val="000000"/>
                </a:solidFill>
              </a:rPr>
              <a:t>на </a:t>
            </a:r>
            <a:r>
              <a:rPr lang="ru-RU" sz="2500" dirty="0">
                <a:solidFill>
                  <a:srgbClr val="000000"/>
                </a:solidFill>
              </a:rPr>
              <a:t>сайте </a:t>
            </a:r>
            <a:r>
              <a:rPr lang="ru-RU" sz="21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21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2100" dirty="0">
                <a:solidFill>
                  <a:srgbClr val="000000"/>
                </a:solidFill>
              </a:rPr>
              <a:t> </a:t>
            </a:r>
            <a:r>
              <a:rPr lang="en-US" sz="2500" dirty="0">
                <a:solidFill>
                  <a:srgbClr val="000000"/>
                </a:solidFill>
              </a:rPr>
              <a:t>/</a:t>
            </a:r>
            <a:r>
              <a:rPr lang="ru-RU" sz="2500" dirty="0" smtClean="0">
                <a:solidFill>
                  <a:srgbClr val="000000"/>
                </a:solidFill>
              </a:rPr>
              <a:t>)</a:t>
            </a:r>
            <a:endParaRPr lang="ru-RU" sz="2100" dirty="0" smtClean="0">
              <a:solidFill>
                <a:srgbClr val="000000"/>
              </a:solidFill>
            </a:endParaRPr>
          </a:p>
          <a:p>
            <a:pPr lvl="0"/>
            <a:r>
              <a:rPr lang="ru-RU" sz="2100" dirty="0" smtClean="0">
                <a:solidFill>
                  <a:srgbClr val="000000"/>
                </a:solidFill>
              </a:rPr>
              <a:t>И) Правление Павла </a:t>
            </a:r>
            <a:r>
              <a:rPr lang="en-US" sz="2100" dirty="0" smtClean="0">
                <a:solidFill>
                  <a:srgbClr val="000000"/>
                </a:solidFill>
              </a:rPr>
              <a:t>I</a:t>
            </a:r>
            <a:r>
              <a:rPr lang="ru-RU" sz="2100" dirty="0" smtClean="0">
                <a:solidFill>
                  <a:srgbClr val="000000"/>
                </a:solidFill>
              </a:rPr>
              <a:t>  (Урок 28 на сайте </a:t>
            </a:r>
            <a:r>
              <a:rPr lang="ru-RU" sz="18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18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1800" dirty="0">
                <a:solidFill>
                  <a:srgbClr val="000000"/>
                </a:solidFill>
              </a:rPr>
              <a:t> </a:t>
            </a:r>
            <a:r>
              <a:rPr lang="en-US" sz="2100" dirty="0" smtClean="0">
                <a:solidFill>
                  <a:srgbClr val="000000"/>
                </a:solidFill>
              </a:rPr>
              <a:t>/</a:t>
            </a:r>
            <a:r>
              <a:rPr lang="ru-RU" sz="2100" dirty="0" smtClean="0">
                <a:solidFill>
                  <a:srgbClr val="000000"/>
                </a:solidFill>
              </a:rPr>
              <a:t>)</a:t>
            </a:r>
          </a:p>
          <a:p>
            <a:pPr lvl="0"/>
            <a:endParaRPr lang="ru-RU" sz="2100" dirty="0" smtClean="0">
              <a:solidFill>
                <a:srgbClr val="000000"/>
              </a:solidFill>
            </a:endParaRPr>
          </a:p>
          <a:p>
            <a:pPr lvl="0"/>
            <a:r>
              <a:rPr lang="ru-RU" sz="2100" dirty="0" smtClean="0">
                <a:solidFill>
                  <a:srgbClr val="000000"/>
                </a:solidFill>
              </a:rPr>
              <a:t>Рекомендованные уроки на сайте Российской электронной школы помогут Вам дополнительно повторить материал и подготовиться к промежуточным экзаменам или выполнению  заданий ВПР. А также успешно освоить материал для зачетов.</a:t>
            </a:r>
            <a:endParaRPr lang="ru-RU" sz="2100" dirty="0">
              <a:solidFill>
                <a:srgbClr val="000000"/>
              </a:solidFill>
            </a:endParaRPr>
          </a:p>
          <a:p>
            <a:pPr lvl="0"/>
            <a:r>
              <a:rPr lang="ru-RU" sz="2100" dirty="0" smtClean="0">
                <a:solidFill>
                  <a:srgbClr val="000000"/>
                </a:solidFill>
              </a:rPr>
              <a:t>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</a:t>
            </a:r>
            <a:r>
              <a:rPr lang="ru-RU" dirty="0" smtClean="0"/>
              <a:t>Задания для закрепления и </a:t>
            </a:r>
            <a:r>
              <a:rPr lang="ru-RU" dirty="0" smtClean="0"/>
              <a:t>рекомендации</a:t>
            </a:r>
          </a:p>
          <a:p>
            <a:r>
              <a:rPr lang="ru-RU" dirty="0" smtClean="0"/>
              <a:t>А) Проектные работы по истории завершить.</a:t>
            </a:r>
          </a:p>
          <a:p>
            <a:r>
              <a:rPr lang="ru-RU" dirty="0" smtClean="0"/>
              <a:t>Б) Рекомендую при изучении Раздела </a:t>
            </a:r>
            <a:r>
              <a:rPr lang="en-US" dirty="0" smtClean="0"/>
              <a:t>IV</a:t>
            </a:r>
            <a:r>
              <a:rPr lang="ru-RU" dirty="0" smtClean="0"/>
              <a:t> создавать мини-проекты.</a:t>
            </a:r>
          </a:p>
          <a:p>
            <a:r>
              <a:rPr lang="ru-RU" dirty="0" smtClean="0"/>
              <a:t>В) Продолжить работу на сайте Решу ВПР, например вариант №1.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27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dirty="0" smtClean="0"/>
              <a:t>Дорогие ребята, мы с вами </a:t>
            </a:r>
            <a:r>
              <a:rPr lang="ru-RU" sz="1200" dirty="0" smtClean="0"/>
              <a:t>изучили раздел </a:t>
            </a:r>
            <a:r>
              <a:rPr lang="en-US" sz="1200" dirty="0" smtClean="0"/>
              <a:t>III</a:t>
            </a:r>
            <a:r>
              <a:rPr lang="ru-RU" sz="1200" dirty="0" smtClean="0"/>
              <a:t> </a:t>
            </a:r>
            <a:r>
              <a:rPr lang="ru-RU" sz="1200" dirty="0" smtClean="0"/>
              <a:t>«расцвет российской империи». </a:t>
            </a:r>
            <a:r>
              <a:rPr lang="ru-RU" sz="1200" dirty="0" smtClean="0"/>
              <a:t>В начале работы со слайдовой презентацией напишите в тетрадях тему и цель урока: </a:t>
            </a:r>
            <a:r>
              <a:rPr lang="ru-RU" sz="1200" dirty="0" smtClean="0"/>
              <a:t>повторение и обобщение </a:t>
            </a:r>
            <a:r>
              <a:rPr lang="en-US" sz="1200" dirty="0">
                <a:solidFill>
                  <a:srgbClr val="D1282E"/>
                </a:solidFill>
              </a:rPr>
              <a:t>III </a:t>
            </a:r>
            <a:r>
              <a:rPr lang="ru-RU" sz="1200" dirty="0" smtClean="0"/>
              <a:t>раздела «расцвет российской империи». Оформление </a:t>
            </a:r>
            <a:r>
              <a:rPr lang="ru-RU" sz="1200" dirty="0" smtClean="0"/>
              <a:t>в тетрадях</a:t>
            </a:r>
            <a:r>
              <a:rPr lang="ru-RU" sz="1200" dirty="0">
                <a:solidFill>
                  <a:srgbClr val="D1282E"/>
                </a:solidFill>
              </a:rPr>
              <a:t> </a:t>
            </a:r>
            <a:r>
              <a:rPr lang="ru-RU" sz="1200" dirty="0" smtClean="0">
                <a:solidFill>
                  <a:srgbClr val="D1282E"/>
                </a:solidFill>
              </a:rPr>
              <a:t>продолжаем:</a:t>
            </a:r>
            <a:r>
              <a:rPr lang="ru-RU" sz="1200" dirty="0" smtClean="0"/>
              <a:t> свой план по презентации и запись выводов, терминологии. Выполнение д/з и работа на сайте решу </a:t>
            </a:r>
            <a:r>
              <a:rPr lang="ru-RU" sz="1200" dirty="0" err="1" smtClean="0"/>
              <a:t>впр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algn="just">
              <a:buFont typeface="Arial" pitchFamily="34" charset="0"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Повторение ранее изученного </a:t>
            </a:r>
            <a:r>
              <a:rPr lang="ru-RU" dirty="0" smtClean="0">
                <a:solidFill>
                  <a:srgbClr val="000000"/>
                </a:solidFill>
              </a:rPr>
              <a:t>материала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143614"/>
            <a:ext cx="6768752" cy="3212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38125" algn="just">
              <a:lnSpc>
                <a:spcPct val="115000"/>
              </a:lnSpc>
              <a:spcBef>
                <a:spcPct val="20000"/>
              </a:spcBef>
            </a:pPr>
            <a:r>
              <a:rPr lang="ru-RU" sz="1900" b="1" dirty="0">
                <a:solidFill>
                  <a:srgbClr val="000000"/>
                </a:solidFill>
              </a:rPr>
              <a:t>Задание №1 </a:t>
            </a:r>
            <a:r>
              <a:rPr lang="ru-RU" sz="1900" b="1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900" b="1" dirty="0">
                <a:solidFill>
                  <a:srgbClr val="00000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000066"/>
                </a:solidFill>
                <a:latin typeface="Verdana"/>
              </a:rPr>
              <a:t>Хронологическая последовательность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Расположите в хронологической последовательности исторические события. Запишите цифры, которыми обозначены исторические события, в правильной последовательности.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Третий раздел Речи Посполитой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начало правления Екатерины II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  3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) основание С.-Петербурга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138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90001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1800" b="1" cap="none" spc="0" dirty="0">
                <a:solidFill>
                  <a:srgbClr val="000066"/>
                </a:solidFill>
                <a:latin typeface="Verdana"/>
                <a:ea typeface="+mn-ea"/>
                <a:cs typeface="+mn-cs"/>
              </a:rPr>
              <a:t>Хронологическая </a:t>
            </a:r>
            <a:r>
              <a:rPr lang="ru-RU" sz="1800" b="1" cap="none" spc="0" dirty="0" smtClean="0">
                <a:solidFill>
                  <a:srgbClr val="000066"/>
                </a:solidFill>
                <a:latin typeface="Verdana"/>
                <a:ea typeface="+mn-ea"/>
                <a:cs typeface="+mn-cs"/>
              </a:rPr>
              <a:t>последовательность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/>
              <a:t>Задание </a:t>
            </a:r>
            <a:r>
              <a:rPr lang="ru-RU" dirty="0" smtClean="0"/>
              <a:t>№2 </a:t>
            </a:r>
            <a:r>
              <a:rPr lang="ru-RU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://soc8-vpr.sdamgia.ru/?redir=1</a:t>
            </a:r>
            <a:r>
              <a:rPr lang="ru-RU" dirty="0" smtClean="0"/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Calibri"/>
                <a:ea typeface="Calibri"/>
                <a:cs typeface="Times New Roman"/>
              </a:rPr>
              <a:t> </a:t>
            </a: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Расположите в хронологической последовательности исторические события. Запишите цифры, которыми обозначены исторические события, в правильной последовательности.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</a:t>
            </a:r>
            <a:r>
              <a:rPr lang="ru-RU" sz="3200" dirty="0" err="1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Ясский</a:t>
            </a: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мир с Османской империей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восстание в Астрахани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завершение правления Екатерины II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67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b="1" dirty="0">
                <a:solidFill>
                  <a:srgbClr val="000066"/>
                </a:solidFill>
                <a:latin typeface="Verdana"/>
              </a:rPr>
              <a:t>Историческая терминология</a:t>
            </a:r>
            <a:r>
              <a:rPr lang="ru-RU" dirty="0" smtClean="0">
                <a:solidFill>
                  <a:srgbClr val="D1282E"/>
                </a:solidFill>
              </a:rPr>
              <a:t/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материала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</a:rPr>
              <a:t>Задание </a:t>
            </a:r>
            <a:r>
              <a:rPr lang="ru-RU" sz="1600" dirty="0" smtClean="0">
                <a:solidFill>
                  <a:srgbClr val="000000"/>
                </a:solidFill>
              </a:rPr>
              <a:t>№3 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600" dirty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Запишите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термин, о котором идёт речь.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«К концу правления Екатерины II основная административно-территориальная единица, управляемая чиновником, наделённым широкими полномочиями, и делившаяся на 10−15 уездов».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3527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b="1" dirty="0">
                <a:solidFill>
                  <a:srgbClr val="000066"/>
                </a:solidFill>
                <a:latin typeface="Verdana"/>
              </a:rPr>
              <a:t>Историческая терминология</a:t>
            </a:r>
            <a:r>
              <a:rPr lang="ru-RU" dirty="0" smtClean="0">
                <a:solidFill>
                  <a:srgbClr val="D1282E"/>
                </a:solidFill>
              </a:rPr>
              <a:t/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91264" cy="4772744"/>
          </a:xfrm>
        </p:spPr>
        <p:txBody>
          <a:bodyPr>
            <a:normAutofit/>
          </a:bodyPr>
          <a:lstStyle/>
          <a:p>
            <a:pPr lvl="0"/>
            <a:r>
              <a:rPr lang="ru-RU" sz="1600" dirty="0">
                <a:solidFill>
                  <a:srgbClr val="000000"/>
                </a:solidFill>
              </a:rPr>
              <a:t>Задание </a:t>
            </a:r>
            <a:r>
              <a:rPr lang="ru-RU" sz="1600" dirty="0" smtClean="0">
                <a:solidFill>
                  <a:srgbClr val="000000"/>
                </a:solidFill>
              </a:rPr>
              <a:t>№4 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600" dirty="0" smtClean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Напишите пропущенное словосочетание.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Одним из самых важных событий первых лет царствования Екатерины II был созыв________________, депутатами которой были представители всех слоёв населения, кроме крепостных крестьян и духовенства.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/>
            <a:r>
              <a:rPr lang="ru-RU" sz="1600" dirty="0">
                <a:solidFill>
                  <a:srgbClr val="000000"/>
                </a:solidFill>
              </a:rPr>
              <a:t>Задание </a:t>
            </a:r>
            <a:r>
              <a:rPr lang="ru-RU" sz="1600" dirty="0" smtClean="0">
                <a:solidFill>
                  <a:srgbClr val="000000"/>
                </a:solidFill>
              </a:rPr>
              <a:t>№5 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600" dirty="0" smtClean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Запишите термин, о котором идёт речь.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Процесс изъятия государством из церковной собственности земель, завершившийся в правление Екатерины II подписанием специального Манифеста и передачей церковных вотчин из духовной коллегии в коллегию экономии.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/>
            <a:endParaRPr lang="ru-RU" sz="1600" dirty="0">
              <a:solidFill>
                <a:srgbClr val="000000"/>
              </a:solidFill>
            </a:endParaRPr>
          </a:p>
          <a:p>
            <a:pPr lvl="0"/>
            <a:endParaRPr lang="ru-RU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68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6200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66"/>
                </a:solidFill>
                <a:latin typeface="Verdana"/>
              </a:rPr>
              <a:t>Атрибуция изобразительной наглядности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2000" b="1" cap="none" spc="0" dirty="0" smtClean="0">
                <a:solidFill>
                  <a:srgbClr val="000000"/>
                </a:solidFill>
                <a:latin typeface="Arial"/>
              </a:rPr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52600"/>
            <a:ext cx="8568952" cy="4373563"/>
          </a:xfrm>
        </p:spPr>
        <p:txBody>
          <a:bodyPr>
            <a:normAutofit/>
          </a:bodyPr>
          <a:lstStyle/>
          <a:p>
            <a:pPr lvl="0"/>
            <a:r>
              <a:rPr lang="ru-RU" sz="1600" dirty="0">
                <a:solidFill>
                  <a:srgbClr val="000000"/>
                </a:solidFill>
              </a:rPr>
              <a:t>Задание </a:t>
            </a:r>
            <a:r>
              <a:rPr lang="ru-RU" sz="1600" dirty="0" smtClean="0">
                <a:solidFill>
                  <a:srgbClr val="000000"/>
                </a:solidFill>
              </a:rPr>
              <a:t>№6 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600" dirty="0" smtClean="0">
                <a:solidFill>
                  <a:srgbClr val="000000"/>
                </a:solidFill>
              </a:rPr>
              <a:t>:</a:t>
            </a:r>
          </a:p>
          <a:p>
            <a:pPr lvl="0"/>
            <a:endParaRPr lang="ru-RU" sz="1600" dirty="0">
              <a:solidFill>
                <a:srgbClr val="000000"/>
              </a:solidFill>
            </a:endParaRPr>
          </a:p>
          <a:p>
            <a:pPr lvl="0"/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13"/>
          <a:stretch/>
        </p:blipFill>
        <p:spPr bwMode="auto">
          <a:xfrm>
            <a:off x="539552" y="2132856"/>
            <a:ext cx="7776864" cy="3931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320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66"/>
                </a:solidFill>
                <a:latin typeface="Verdana"/>
              </a:rPr>
              <a:t>Атрибуция исторического источника</a:t>
            </a:r>
            <a:r>
              <a:rPr lang="ru-RU" sz="3200" dirty="0" smtClean="0">
                <a:solidFill>
                  <a:srgbClr val="D1282E"/>
                </a:solidFill>
              </a:rPr>
              <a:t/>
            </a:r>
            <a:br>
              <a:rPr lang="ru-RU" sz="3200" dirty="0" smtClean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sz="1600" dirty="0">
                <a:solidFill>
                  <a:srgbClr val="000000"/>
                </a:solidFill>
              </a:rPr>
              <a:t>Задание </a:t>
            </a:r>
            <a:r>
              <a:rPr lang="ru-RU" sz="1600" dirty="0" smtClean="0">
                <a:solidFill>
                  <a:srgbClr val="000000"/>
                </a:solidFill>
              </a:rPr>
              <a:t>№7 </a:t>
            </a:r>
            <a:r>
              <a:rPr lang="ru-RU" sz="16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ru-RU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://soc8-vpr.sdamgia.ru/?redir=1</a:t>
            </a:r>
            <a:r>
              <a:rPr lang="ru-RU" sz="1600" dirty="0" smtClean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Прочтите отрывок из исторического источника и выполните задание.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«Князь Орлов цены не ставил моей работе и требовал часто тому или другому показать, но я более листа одного или другого не показывала вдруг. Наконец, подготовив манифест о созыве депутатов со всей Империи, дабы лучше опознать каждой округи состояние, съехались оные к Москве, где, быв в Коломенском дворце, назначила я разных персон, вельми разномыслящих, дабы выслушать заготовленный Наказ Комиссии Уложения. Тут при каждой статье родились прения. Я дала им волю чернить и вымарать всё, что хотели. Они более половины того, что написано мною было, помарали, и остался Наказ Уложения, яко напечатан, и я запретила на оного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инако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взирать, как единственно он есть, то есть правила, на которых основать можно мнение, но не яко закон, и для того по делам не выписывать яко закон, но мнение основать на оном дозволено».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Назовите автора данного документа.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Укажите название политики, выражавшейся в преобразовании наиболее устаревших сторон жизни общества по инициативе монарха-реформатора, в рамках которой было созвано собрание «депутатов со всей Империи», помянутое в отрывке.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/>
            <a:endParaRPr lang="ru-RU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90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5791200" cy="1340768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2400" b="1" dirty="0">
                <a:solidFill>
                  <a:srgbClr val="000066"/>
                </a:solidFill>
                <a:latin typeface="Verdana"/>
              </a:rPr>
              <a:t>Атрибуция исторического источника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sz="2900" dirty="0">
                <a:solidFill>
                  <a:srgbClr val="000000"/>
                </a:solidFill>
              </a:rPr>
              <a:t>Задание </a:t>
            </a:r>
            <a:r>
              <a:rPr lang="ru-RU" sz="2900" dirty="0" smtClean="0">
                <a:solidFill>
                  <a:srgbClr val="000000"/>
                </a:solidFill>
              </a:rPr>
              <a:t>№8 </a:t>
            </a:r>
            <a:r>
              <a:rPr lang="ru-RU" sz="29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2900" dirty="0" smtClean="0">
                <a:solidFill>
                  <a:srgbClr val="000000"/>
                </a:solidFill>
              </a:rPr>
              <a:t>:</a:t>
            </a:r>
          </a:p>
          <a:p>
            <a:pPr lvl="0"/>
            <a:endParaRPr lang="ru-RU" sz="1200" dirty="0">
              <a:solidFill>
                <a:srgbClr val="000000"/>
              </a:solidFill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Прочтите отрывок из исторического источника и выполните задание.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«В чине майора он отличился уже в Семилетней войне, во время русско-турецких войн эпохи императрицы ______________ он уже командовал русской армией в крупнейших сражениях Он стал основателем нового направления военного искусства, близкого к тому, что демонстрировал позже Наполеон, проверив на поле боя каждую строчку своих книг «Полковое учреждение» и «Наука побеждать». В кругах дворянской знати его считали «чудаком» и «невежей», возмущаясь тем, что он воюет не по правилам, предписанным немецкими и иными зарубежными военными теоретиками, и обучает войска, пренебрегая официальными уставами. Но передовые русские военные деятели того времени ценили полководца… Отказ от заученных шаблонов, умение исходить из ситуации и из характера местности, тонкий учёт психологии солдат — всё это использовал полководец для своих многочисленных побед. Его коньком было стремительное, ошеломлявшее противника наступление. Уже только его приезд в армию воодушевлял солдат, которые любили полководца, зная его решимость, отвагу, остроумие, спартанскую простоту жизни. Он давал офицерам возможность проявлять самостоятельность и инициативу,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не любил долгих совещаний и согласований своих действий с вышестоящими инстанциями.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Он уделял особое внимание подготовке и обучению войск… Многие его высказывания превратились в пословицы. Самая известная из них: «Тяжело в учении — легко в бою». В 1800 г. за Италийский поход 1799 г., в котором он разбил французов, этот полководец стал четвёртым генералиссимусом в истории русской армии».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Укажите фамилию полководца, о котором идёт речь.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Укажите пропущенное в тексте имя российской императрицы.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9729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501</TotalTime>
  <Words>749</Words>
  <Application>Microsoft Office PowerPoint</Application>
  <PresentationFormat>Экран (4:3)</PresentationFormat>
  <Paragraphs>120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Главная</vt:lpstr>
      <vt:lpstr>Обобщение  по теме  «Расцвет Российской империи»</vt:lpstr>
      <vt:lpstr>План урока:</vt:lpstr>
      <vt:lpstr>Дорогие ребята, мы с вами изучили раздел III «расцвет российской империи». В начале работы со слайдовой презентацией напишите в тетрадях тему и цель урока: повторение и обобщение III раздела «расцвет российской империи». Оформление в тетрадях продолжаем: свой план по презентации и запись выводов, терминологии. Выполнение д/з и работа на сайте решу впр.</vt:lpstr>
      <vt:lpstr>Хронологическая последовательность Повторение ранее изученного материала </vt:lpstr>
      <vt:lpstr>Историческая терминология Повторение ранее изученного материала</vt:lpstr>
      <vt:lpstr>Историческая терминология Повторение ранее изученного материала</vt:lpstr>
      <vt:lpstr>Атрибуция изобразительной наглядности Повторение ранее изученного материала</vt:lpstr>
      <vt:lpstr>Атрибуция исторического источника Повторение ранее изученного материала</vt:lpstr>
      <vt:lpstr>Атрибуция исторического источника Повторение ранее изученного материала</vt:lpstr>
      <vt:lpstr>Атрибуция исторической карты</vt:lpstr>
      <vt:lpstr>Аргументация исторического факта Повторение ранее изученного материала</vt:lpstr>
      <vt:lpstr>Аргументация исторического факта Повторение ранее изученного материала</vt:lpstr>
      <vt:lpstr>Задания для  закрепления и рекомендации:</vt:lpstr>
      <vt:lpstr>Литература и интернет сайты для подготовки дз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РЫНОЧНАЯ ЭКОНОМИКА</dc:title>
  <dc:creator>ё</dc:creator>
  <cp:lastModifiedBy>ё</cp:lastModifiedBy>
  <cp:revision>48</cp:revision>
  <dcterms:created xsi:type="dcterms:W3CDTF">2020-03-28T16:09:44Z</dcterms:created>
  <dcterms:modified xsi:type="dcterms:W3CDTF">2020-04-02T09:02:02Z</dcterms:modified>
</cp:coreProperties>
</file>