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58" r:id="rId5"/>
    <p:sldId id="259" r:id="rId6"/>
    <p:sldId id="283" r:id="rId7"/>
    <p:sldId id="284" r:id="rId8"/>
    <p:sldId id="285" r:id="rId9"/>
    <p:sldId id="265" r:id="rId10"/>
    <p:sldId id="264" r:id="rId11"/>
    <p:sldId id="268" r:id="rId12"/>
    <p:sldId id="267" r:id="rId13"/>
    <p:sldId id="266" r:id="rId14"/>
    <p:sldId id="260" r:id="rId15"/>
    <p:sldId id="269" r:id="rId16"/>
    <p:sldId id="261" r:id="rId17"/>
    <p:sldId id="270" r:id="rId18"/>
    <p:sldId id="271" r:id="rId19"/>
    <p:sldId id="262" r:id="rId20"/>
    <p:sldId id="272" r:id="rId21"/>
    <p:sldId id="273" r:id="rId22"/>
    <p:sldId id="274" r:id="rId23"/>
    <p:sldId id="275" r:id="rId24"/>
    <p:sldId id="276" r:id="rId25"/>
    <p:sldId id="277" r:id="rId26"/>
    <p:sldId id="281" r:id="rId27"/>
    <p:sldId id="280" r:id="rId28"/>
    <p:sldId id="282" r:id="rId29"/>
    <p:sldId id="278" r:id="rId30"/>
    <p:sldId id="279" r:id="rId31"/>
    <p:sldId id="263" r:id="rId32"/>
  </p:sldIdLst>
  <p:sldSz cx="9144000" cy="5143500" type="screen16x9"/>
  <p:notesSz cx="6858000" cy="9144000"/>
  <p:custDataLst>
    <p:tags r:id="rId3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5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tags" Target="tags/tag1.xml" /><Relationship Id="rId34" Type="http://schemas.openxmlformats.org/officeDocument/2006/relationships/presProps" Target="presProps.xml" /><Relationship Id="rId35" Type="http://schemas.openxmlformats.org/officeDocument/2006/relationships/viewProps" Target="viewProps.xml" /><Relationship Id="rId36" Type="http://schemas.openxmlformats.org/officeDocument/2006/relationships/theme" Target="theme/theme1.xml" /><Relationship Id="rId37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jpeg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4.jpeg" /><Relationship Id="rId5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8.jpeg" /><Relationship Id="rId2" Type="http://schemas.openxmlformats.org/officeDocument/2006/relationships/image" Target="../media/image4.jpeg" /><Relationship Id="rId3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9.jpeg" /><Relationship Id="rId2" Type="http://schemas.openxmlformats.org/officeDocument/2006/relationships/image" Target="../media/image4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2.jpeg" /><Relationship Id="rId2" Type="http://schemas.openxmlformats.org/officeDocument/2006/relationships/image" Target="../media/image13.jpeg" /><Relationship Id="rId3" Type="http://schemas.openxmlformats.org/officeDocument/2006/relationships/image" Target="../media/image4.jpeg" /><Relationship Id="rId4" Type="http://schemas.openxmlformats.org/officeDocument/2006/relationships/image" Target="../media/image14.jpeg" /><Relationship Id="rId5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5.jpeg" /><Relationship Id="rId2" Type="http://schemas.openxmlformats.org/officeDocument/2006/relationships/image" Target="../media/image4.jpeg" /><Relationship Id="rId3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jpeg" /><Relationship Id="rId2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4" name="Picture 6" descr="http://s3.pic4you.ru/allimage/y2013/10-24/12216/3925138.png"/>
          <p:cNvPicPr>
            <a:picLocks noChangeAspect="1" noChangeArrowheads="1"/>
          </p:cNvPicPr>
          <p:nvPr userDrawn="1"/>
        </p:nvPicPr>
        <p:blipFill>
          <a:blip r:embed="rId1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572264" y="214296"/>
            <a:ext cx="2293299" cy="4714908"/>
          </a:xfrm>
          <a:prstGeom prst="rect">
            <a:avLst/>
          </a:prstGeom>
          <a:noFill/>
        </p:spPr>
      </p:pic>
      <p:pic>
        <p:nvPicPr>
          <p:cNvPr id="12302" name="Picture 14" descr="http://s1.pic4you.ru/allimage/y2012/12-09/12216/2798960.png"/>
          <p:cNvPicPr>
            <a:picLocks noChangeAspect="1" noChangeArrowheads="1"/>
          </p:cNvPicPr>
          <p:nvPr userDrawn="1"/>
        </p:nvPicPr>
        <p:blipFill>
          <a:blip r:embed="rId2">
            <a:lum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483901">
            <a:off x="4655132" y="2658506"/>
            <a:ext cx="1254403" cy="3042068"/>
          </a:xfrm>
          <a:prstGeom prst="rect">
            <a:avLst/>
          </a:prstGeom>
          <a:noFill/>
        </p:spPr>
      </p:pic>
      <p:pic>
        <p:nvPicPr>
          <p:cNvPr id="12292" name="Picture 4" descr="http://s3.pic4you.ru/allimage/y2013/10-24/12216/3925142.png"/>
          <p:cNvPicPr>
            <a:picLocks noChangeAspect="1" noChangeArrowheads="1"/>
          </p:cNvPicPr>
          <p:nvPr userDrawn="1"/>
        </p:nvPicPr>
        <p:blipFill>
          <a:blip r:embed="rId3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00760" y="2071684"/>
            <a:ext cx="2049745" cy="2822331"/>
          </a:xfrm>
          <a:prstGeom prst="rect">
            <a:avLst/>
          </a:prstGeom>
          <a:noFill/>
        </p:spPr>
      </p:pic>
      <p:pic>
        <p:nvPicPr>
          <p:cNvPr id="14" name="Picture 8" descr="http://p1.pichost.me/i/56/1797413.png"/>
          <p:cNvPicPr>
            <a:picLocks noChangeAspect="1" noChangeArrowheads="1"/>
          </p:cNvPicPr>
          <p:nvPr userDrawn="1"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" y="0"/>
            <a:ext cx="9143998" cy="5143500"/>
          </a:xfrm>
          <a:prstGeom prst="frame">
            <a:avLst>
              <a:gd name="adj1" fmla="val 545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79FCD98-36BA-4470-8C8A-D0A1E63E8C59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869E25-BD3C-46AD-AB4A-04DCB0AF5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79FCD98-36BA-4470-8C8A-D0A1E63E8C59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869E25-BD3C-46AD-AB4A-04DCB0AF5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Picture 14" descr="http://s1.pic4you.ru/allimage/y2012/12-09/12216/2798960.png"/>
          <p:cNvPicPr>
            <a:picLocks noChangeAspect="1" noChangeArrowheads="1"/>
          </p:cNvPicPr>
          <p:nvPr userDrawn="1"/>
        </p:nvPicPr>
        <p:blipFill>
          <a:blip r:embed="rId1">
            <a:lum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483901">
            <a:off x="6993093" y="3056051"/>
            <a:ext cx="1057959" cy="2565669"/>
          </a:xfrm>
          <a:prstGeom prst="rect">
            <a:avLst/>
          </a:prstGeom>
          <a:noFill/>
        </p:spPr>
      </p:pic>
      <p:pic>
        <p:nvPicPr>
          <p:cNvPr id="7" name="Picture 6" descr="http://s3.pic4you.ru/allimage/y2013/10-24/12216/3925138.png"/>
          <p:cNvPicPr>
            <a:picLocks noChangeAspect="1" noChangeArrowheads="1"/>
          </p:cNvPicPr>
          <p:nvPr userDrawn="1"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42858"/>
            <a:ext cx="2113764" cy="4786346"/>
          </a:xfrm>
          <a:prstGeom prst="rect">
            <a:avLst/>
          </a:prstGeom>
          <a:noFill/>
        </p:spPr>
      </p:pic>
      <p:pic>
        <p:nvPicPr>
          <p:cNvPr id="8" name="Picture 4" descr="http://s3.pic4you.ru/allimage/y2013/10-24/12216/3925142.png"/>
          <p:cNvPicPr>
            <a:picLocks noChangeAspect="1" noChangeArrowheads="1"/>
          </p:cNvPicPr>
          <p:nvPr userDrawn="1"/>
        </p:nvPicPr>
        <p:blipFill>
          <a:blip r:embed="rId3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15206" y="2527238"/>
            <a:ext cx="1643074" cy="2262379"/>
          </a:xfrm>
          <a:prstGeom prst="rect">
            <a:avLst/>
          </a:prstGeom>
          <a:noFill/>
        </p:spPr>
      </p:pic>
      <p:pic>
        <p:nvPicPr>
          <p:cNvPr id="10" name="Picture 8" descr="http://p1.pichost.me/i/56/1797413.png"/>
          <p:cNvPicPr>
            <a:picLocks noChangeAspect="1" noChangeArrowheads="1"/>
          </p:cNvPicPr>
          <p:nvPr userDrawn="1"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" y="0"/>
            <a:ext cx="9143998" cy="5143500"/>
          </a:xfrm>
          <a:prstGeom prst="frame">
            <a:avLst>
              <a:gd name="adj1" fmla="val 545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6" descr="http://s3.pic4you.ru/allimage/y2013/10-24/12216/3925138.png"/>
          <p:cNvPicPr>
            <a:picLocks noChangeAspect="1" noChangeArrowheads="1"/>
          </p:cNvPicPr>
          <p:nvPr userDrawn="1"/>
        </p:nvPicPr>
        <p:blipFill>
          <a:blip r:embed="rId1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929454" y="71420"/>
            <a:ext cx="2076492" cy="4929204"/>
          </a:xfrm>
          <a:prstGeom prst="rect">
            <a:avLst/>
          </a:prstGeom>
          <a:noFill/>
        </p:spPr>
      </p:pic>
      <p:pic>
        <p:nvPicPr>
          <p:cNvPr id="8" name="Picture 8" descr="http://p1.pichost.me/i/56/1797413.png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" y="0"/>
            <a:ext cx="9143998" cy="5143500"/>
          </a:xfrm>
          <a:prstGeom prst="frame">
            <a:avLst>
              <a:gd name="adj1" fmla="val 545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" name="Picture 6" descr="http://s3.pic4you.ru/allimage/y2013/10-24/12216/3925138.png"/>
          <p:cNvPicPr>
            <a:picLocks noChangeAspect="1" noChangeArrowheads="1"/>
          </p:cNvPicPr>
          <p:nvPr userDrawn="1"/>
        </p:nvPicPr>
        <p:blipFill>
          <a:blip r:embed="rId1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5987476" y="2013530"/>
            <a:ext cx="1455328" cy="4429156"/>
          </a:xfrm>
          <a:prstGeom prst="rect">
            <a:avLst/>
          </a:prstGeom>
          <a:noFill/>
        </p:spPr>
      </p:pic>
      <p:pic>
        <p:nvPicPr>
          <p:cNvPr id="8" name="Picture 8" descr="http://p1.pichost.me/i/56/1797413.png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" y="0"/>
            <a:ext cx="9143998" cy="5143500"/>
          </a:xfrm>
          <a:prstGeom prst="frame">
            <a:avLst>
              <a:gd name="adj1" fmla="val 545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9" name="Picture 4" descr="http://s3.pic4you.ru/allimage/y2013/10-24/12216/3925142.png"/>
          <p:cNvPicPr>
            <a:picLocks noChangeAspect="1" noChangeArrowheads="1"/>
          </p:cNvPicPr>
          <p:nvPr userDrawn="1"/>
        </p:nvPicPr>
        <p:blipFill>
          <a:blip r:embed="rId3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43768" y="2428874"/>
            <a:ext cx="1714512" cy="2360743"/>
          </a:xfrm>
          <a:prstGeom prst="rect">
            <a:avLst/>
          </a:prstGeom>
          <a:noFill/>
        </p:spPr>
      </p:pic>
      <p:pic>
        <p:nvPicPr>
          <p:cNvPr id="11" name="Picture 14" descr="http://s1.pic4you.ru/allimage/y2012/12-09/12216/2798960.png"/>
          <p:cNvPicPr>
            <a:picLocks noChangeAspect="1" noChangeArrowheads="1"/>
          </p:cNvPicPr>
          <p:nvPr userDrawn="1"/>
        </p:nvPicPr>
        <p:blipFill>
          <a:blip r:embed="rId4">
            <a:lum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770760">
            <a:off x="3867627" y="3541377"/>
            <a:ext cx="746950" cy="181143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14" descr="http://s1.pic4you.ru/allimage/y2012/12-09/12216/2798960.png"/>
          <p:cNvPicPr>
            <a:picLocks noChangeAspect="1" noChangeArrowheads="1"/>
          </p:cNvPicPr>
          <p:nvPr userDrawn="1"/>
        </p:nvPicPr>
        <p:blipFill>
          <a:blip r:embed="rId1">
            <a:lum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455701">
            <a:off x="6661838" y="3245374"/>
            <a:ext cx="981453" cy="2380134"/>
          </a:xfrm>
          <a:prstGeom prst="rect">
            <a:avLst/>
          </a:prstGeom>
          <a:noFill/>
        </p:spPr>
      </p:pic>
      <p:pic>
        <p:nvPicPr>
          <p:cNvPr id="11" name="Picture 14" descr="http://s1.pic4you.ru/allimage/y2012/12-09/12216/2798960.png"/>
          <p:cNvPicPr>
            <a:picLocks noChangeAspect="1" noChangeArrowheads="1"/>
          </p:cNvPicPr>
          <p:nvPr userDrawn="1"/>
        </p:nvPicPr>
        <p:blipFill>
          <a:blip r:embed="rId2">
            <a:lum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15272" y="1643056"/>
            <a:ext cx="1129899" cy="2740132"/>
          </a:xfrm>
          <a:prstGeom prst="rect">
            <a:avLst/>
          </a:prstGeom>
          <a:noFill/>
        </p:spPr>
      </p:pic>
      <p:pic>
        <p:nvPicPr>
          <p:cNvPr id="13" name="Picture 8" descr="http://p1.pichost.me/i/56/1797413.png"/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" y="0"/>
            <a:ext cx="9143998" cy="5143500"/>
          </a:xfrm>
          <a:prstGeom prst="frame">
            <a:avLst>
              <a:gd name="adj1" fmla="val 545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4" descr="http://s3.pic4you.ru/allimage/y2013/10-24/12216/3925142.png"/>
          <p:cNvPicPr>
            <a:picLocks noChangeAspect="1" noChangeArrowheads="1"/>
          </p:cNvPicPr>
          <p:nvPr userDrawn="1"/>
        </p:nvPicPr>
        <p:blipFill>
          <a:blip r:embed="rId4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72396" y="3143254"/>
            <a:ext cx="1330983" cy="183265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Picture 6" descr="http://s3.pic4you.ru/allimage/y2013/10-24/12216/3925138.png"/>
          <p:cNvPicPr>
            <a:picLocks noChangeAspect="1" noChangeArrowheads="1"/>
          </p:cNvPicPr>
          <p:nvPr userDrawn="1"/>
        </p:nvPicPr>
        <p:blipFill>
          <a:blip r:embed="rId1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42858"/>
            <a:ext cx="2328046" cy="4786346"/>
          </a:xfrm>
          <a:prstGeom prst="rect">
            <a:avLst/>
          </a:prstGeom>
          <a:noFill/>
        </p:spPr>
      </p:pic>
      <p:pic>
        <p:nvPicPr>
          <p:cNvPr id="7" name="Picture 8" descr="http://p1.pichost.me/i/56/1797413.png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" y="0"/>
            <a:ext cx="9143998" cy="5143500"/>
          </a:xfrm>
          <a:prstGeom prst="frame">
            <a:avLst>
              <a:gd name="adj1" fmla="val 545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8" descr="http://p1.pichost.me/i/56/1797413.png"/>
          <p:cNvPicPr>
            <a:picLocks noChangeAspect="1" noChangeArrowheads="1"/>
          </p:cNvPicPr>
          <p:nvPr userDrawn="1"/>
        </p:nvPicPr>
        <p:blipFill>
          <a:blip r:embed="rId1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" y="0"/>
            <a:ext cx="9143998" cy="5143500"/>
          </a:xfrm>
          <a:prstGeom prst="frame">
            <a:avLst>
              <a:gd name="adj1" fmla="val 545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79FCD98-36BA-4470-8C8A-D0A1E63E8C59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869E25-BD3C-46AD-AB4A-04DCB0AF5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79FCD98-36BA-4470-8C8A-D0A1E63E8C59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A869E25-BD3C-46AD-AB4A-04DCB0AF5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4.jpe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20" name="Picture 8" descr="http://p1.pichost.me/i/56/1797413.png"/>
          <p:cNvPicPr>
            <a:picLocks noChangeAspect="1" noChangeArrowheads="1"/>
          </p:cNvPicPr>
          <p:nvPr userDrawn="1"/>
        </p:nvPicPr>
        <p:blipFill>
          <a:blip r:embed="rId1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" y="0"/>
            <a:ext cx="9143998" cy="5143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4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5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6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7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9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0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1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2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3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4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5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6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7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8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9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40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41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43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hyperlink" Target="http://s3.pic4you.ru/allimage/y2013/10-24/12216/3925142.png" TargetMode="External" /><Relationship Id="rId3" Type="http://schemas.openxmlformats.org/officeDocument/2006/relationships/hyperlink" Target="http://s1.pic4you.ru/allimage/y2012/12-09/12216/2798960.png" TargetMode="External" /><Relationship Id="rId4" Type="http://schemas.openxmlformats.org/officeDocument/2006/relationships/hyperlink" Target="http://s3.pic4you.ru/allimage/y2013/10-24/12216/3925138.png" TargetMode="External" /><Relationship Id="rId5" Type="http://schemas.openxmlformats.org/officeDocument/2006/relationships/hyperlink" Target="http://p1.pichost.me/i/56/1797413.png" TargetMode="Externa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1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83518"/>
            <a:ext cx="7786710" cy="30469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200" smtClean="0">
                <a:ln w="19050"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0800000" scaled="1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ОРГАНИЗАЦИЯ </a:t>
            </a:r>
            <a:r>
              <a:rPr lang="ru-RU" sz="3200">
                <a:ln w="19050"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0800000" scaled="1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ИНКЛЮЗИВНОГО ОБУЧЕНИЯ ДЕТЕЙ</a:t>
            </a:r>
          </a:p>
          <a:p>
            <a:pPr algn="ctr"/>
            <a:r>
              <a:rPr lang="ru-RU" sz="3200">
                <a:ln w="19050"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0800000" scaled="1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С ОВЗ В УСЛОВИЯХ </a:t>
            </a:r>
            <a:endParaRPr lang="ru-RU" sz="3200" smtClean="0">
              <a:ln w="19050">
                <a:solidFill>
                  <a:srgbClr val="C00000"/>
                </a:solidFill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0800000" scaled="1"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  <a:p>
            <a:pPr algn="ctr"/>
            <a:r>
              <a:rPr lang="ru-RU" sz="3200" smtClean="0">
                <a:ln w="19050"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0800000" scaled="1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ОБЩЕОБРАЗОВАТЕЛЬНОЙ </a:t>
            </a:r>
            <a:r>
              <a:rPr lang="ru-RU" sz="3200">
                <a:ln w="19050"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0800000" scaled="1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ШКОЛЫ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5576" y="3542154"/>
            <a:ext cx="6907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smtClean="0">
                <a:solidFill>
                  <a:srgbClr val="7030A0"/>
                </a:solidFill>
              </a:rPr>
              <a:t>Выступление на педагогическом совете.</a:t>
            </a:r>
          </a:p>
          <a:p>
            <a:r>
              <a:rPr lang="ru-RU" b="1" smtClean="0">
                <a:solidFill>
                  <a:srgbClr val="7030A0"/>
                </a:solidFill>
              </a:rPr>
              <a:t>Учитель </a:t>
            </a:r>
            <a:r>
              <a:rPr lang="ru-RU" b="1">
                <a:solidFill>
                  <a:srgbClr val="7030A0"/>
                </a:solidFill>
              </a:rPr>
              <a:t>начальных </a:t>
            </a:r>
            <a:r>
              <a:rPr lang="ru-RU" b="1" smtClean="0">
                <a:solidFill>
                  <a:srgbClr val="7030A0"/>
                </a:solidFill>
              </a:rPr>
              <a:t>классов: Спиридонова Валентина Федоровна – </a:t>
            </a:r>
            <a:endParaRPr lang="ru-RU" b="1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4200133"/>
            <a:ext cx="1297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err="1" smtClean="0">
                <a:solidFill>
                  <a:srgbClr val="7030A0"/>
                </a:solidFill>
              </a:rPr>
              <a:t>Тарко-Сале</a:t>
            </a:r>
          </a:p>
          <a:p>
            <a:pPr algn="ctr"/>
            <a:r>
              <a:rPr lang="ru-RU" b="1" smtClean="0">
                <a:solidFill>
                  <a:srgbClr val="7030A0"/>
                </a:solidFill>
              </a:rPr>
              <a:t>2020 г.</a:t>
            </a:r>
            <a:endParaRPr lang="ru-RU" b="1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67494"/>
            <a:ext cx="6408713" cy="466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067686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08478"/>
            <a:ext cx="6552728" cy="483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09790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95486"/>
            <a:ext cx="6552729" cy="470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158499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5486"/>
            <a:ext cx="629208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268002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5486"/>
            <a:ext cx="6264696" cy="468331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95486"/>
            <a:ext cx="6463439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541486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95486"/>
            <a:ext cx="6573416" cy="472264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95486"/>
            <a:ext cx="6336705" cy="473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989627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95486"/>
            <a:ext cx="6264696" cy="469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22330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67494"/>
            <a:ext cx="6264696" cy="468331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67494"/>
            <a:ext cx="6192688" cy="45693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138994"/>
            <a:ext cx="3491584" cy="27413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95486"/>
            <a:ext cx="6408712" cy="477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256787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67494"/>
            <a:ext cx="6552729" cy="470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975700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11510"/>
            <a:ext cx="5976665" cy="436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392917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9502"/>
            <a:ext cx="6048671" cy="453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096828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67494"/>
            <a:ext cx="6192688" cy="456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86264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3478"/>
            <a:ext cx="6192688" cy="46598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3003798"/>
            <a:ext cx="6048672" cy="1694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1400" b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Психолого-медико-педагогические</a:t>
            </a:r>
            <a:r>
              <a:rPr lang="ru-RU" sz="1400" b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школьный </a:t>
            </a:r>
            <a:r>
              <a:rPr lang="ru-RU" sz="1400" b="1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ПМПк,                     служба </a:t>
            </a:r>
            <a:r>
              <a:rPr lang="ru-RU" sz="1400" b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комплексного медико-психолого-педагогического сопровождения. Специалисты работают с учащимися школы в индивидуальной, групповой, классно-урочной системе, а также  реализуют  программы  коррекционно-развивающей направленности  с учетом  возраста  и  потребности  учащихся  с  ОВЗ  и   их  родителей  (законных представителей).</a:t>
            </a:r>
            <a:endParaRPr lang="ru-RU" sz="1100" b="1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199598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311408"/>
            <a:ext cx="75608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800" b="1">
                <a:solidFill>
                  <a:srgbClr val="000000"/>
                </a:solidFill>
              </a:rPr>
              <a:t>Коллективом специалистов школьного ПМП консилиума: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800" b="1">
              <a:solidFill>
                <a:srgbClr val="000000"/>
              </a:solidFill>
            </a:endParaRPr>
          </a:p>
          <a:p>
            <a:r>
              <a:rPr lang="ru-RU" altLang="ru-RU" sz="2800" smtClean="0">
                <a:solidFill>
                  <a:srgbClr val="000000"/>
                </a:solidFill>
              </a:rPr>
              <a:t>- определяется </a:t>
            </a:r>
            <a:r>
              <a:rPr lang="ru-RU" altLang="ru-RU" sz="2800">
                <a:solidFill>
                  <a:srgbClr val="000000"/>
                </a:solidFill>
              </a:rPr>
              <a:t>вариант индивидуального маршрута;</a:t>
            </a:r>
          </a:p>
          <a:p>
            <a:r>
              <a:rPr lang="ru-RU" altLang="ru-RU" sz="2800" smtClean="0">
                <a:solidFill>
                  <a:srgbClr val="000000"/>
                </a:solidFill>
              </a:rPr>
              <a:t>- составляется </a:t>
            </a:r>
            <a:r>
              <a:rPr lang="ru-RU" altLang="ru-RU" sz="2800">
                <a:solidFill>
                  <a:srgbClr val="000000"/>
                </a:solidFill>
              </a:rPr>
              <a:t>индивидуальный учебный план;</a:t>
            </a:r>
          </a:p>
          <a:p>
            <a:r>
              <a:rPr lang="ru-RU" altLang="ru-RU" sz="2800" smtClean="0">
                <a:solidFill>
                  <a:srgbClr val="000000"/>
                </a:solidFill>
              </a:rPr>
              <a:t>- координируется </a:t>
            </a:r>
            <a:r>
              <a:rPr lang="ru-RU" altLang="ru-RU" sz="2800">
                <a:solidFill>
                  <a:srgbClr val="000000"/>
                </a:solidFill>
              </a:rPr>
              <a:t>деятельность узких специалистов, обобщаются их рекомендации;</a:t>
            </a:r>
          </a:p>
          <a:p>
            <a:r>
              <a:rPr lang="ru-RU" altLang="ru-RU" sz="2800" smtClean="0">
                <a:solidFill>
                  <a:srgbClr val="000000"/>
                </a:solidFill>
              </a:rPr>
              <a:t>- определяется </a:t>
            </a:r>
            <a:r>
              <a:rPr lang="ru-RU" altLang="ru-RU" sz="2800">
                <a:solidFill>
                  <a:srgbClr val="000000"/>
                </a:solidFill>
              </a:rPr>
              <a:t>срок повторного заседания ПМП консилиума с анализом выполнения рекомендаций.</a:t>
            </a:r>
          </a:p>
        </p:txBody>
      </p:sp>
    </p:spTree>
    <p:extLst>
      <p:ext uri="{BB962C8B-B14F-4D97-AF65-F5344CB8AC3E}">
        <p14:creationId xmlns:p14="http://schemas.microsoft.com/office/powerpoint/2010/main" val="3318284241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27" y="555526"/>
            <a:ext cx="8842249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303088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67494"/>
            <a:ext cx="6578674" cy="464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464815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11510"/>
            <a:ext cx="5832648" cy="4446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315383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5486"/>
            <a:ext cx="6336704" cy="475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000180"/>
      </p:ext>
    </p:ext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67494"/>
            <a:ext cx="6120680" cy="463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177546"/>
      </p:ext>
    </p:extLst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34"/>
            <a:ext cx="84296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smtClean="0"/>
              <a:t>Ссылки на интернет-ресурсы</a:t>
            </a:r>
          </a:p>
          <a:p>
            <a:r>
              <a:rPr lang="en-US" sz="900" smtClean="0">
                <a:hlinkClick r:id="rId2"/>
              </a:rPr>
              <a:t>http://s3.pic4you.ru/allimage/y2013/10-24/12216/3925142.png</a:t>
            </a:r>
            <a:r>
              <a:rPr lang="ru-RU" sz="900" smtClean="0"/>
              <a:t> </a:t>
            </a:r>
          </a:p>
          <a:p>
            <a:r>
              <a:rPr lang="en-US" sz="900" smtClean="0">
                <a:hlinkClick r:id="rId3"/>
              </a:rPr>
              <a:t>http://s1.pic4you.ru/allimage/y2012/12-09/12216/2798960.png</a:t>
            </a:r>
            <a:r>
              <a:rPr lang="ru-RU" sz="900" smtClean="0"/>
              <a:t> </a:t>
            </a:r>
          </a:p>
          <a:p>
            <a:r>
              <a:rPr lang="en-US" sz="900" smtClean="0">
                <a:hlinkClick r:id="rId4"/>
              </a:rPr>
              <a:t>http://s3.pic4you.ru/allimage/y2013/10-24/12216/3925138.png</a:t>
            </a:r>
            <a:r>
              <a:rPr lang="ru-RU" sz="900" smtClean="0"/>
              <a:t> </a:t>
            </a:r>
          </a:p>
          <a:p>
            <a:r>
              <a:rPr lang="en-US" sz="900" smtClean="0">
                <a:hlinkClick r:id="rId5"/>
              </a:rPr>
              <a:t>http://p1.pichost.me/i/56/1797413.png</a:t>
            </a:r>
            <a:r>
              <a:rPr lang="ru-RU" sz="900" smtClean="0"/>
              <a:t> </a:t>
            </a:r>
            <a:endParaRPr lang="ru-RU" sz="900"/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67494"/>
            <a:ext cx="6120680" cy="46662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2595" y="1576242"/>
            <a:ext cx="3076791" cy="20487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1" y="62058"/>
            <a:ext cx="6840761" cy="5029971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67494"/>
            <a:ext cx="6336704" cy="475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266388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5486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               При </a:t>
            </a:r>
            <a:r>
              <a:rPr lang="ru-RU"/>
              <a:t>организации учебно-воспитательного процесса главная трудность для учителя состоит в том, чтобы соотнести индивидуальные особенности ребенка с проблемами в развитии, интегрированного в среду нормально развивающихся сверстников, с выполнением образовательного стандарта, заложенного в специальной коррекционной образовательной программе для учреждений VII или VIII вида. </a:t>
            </a:r>
          </a:p>
          <a:p>
            <a:r>
              <a:rPr lang="ru-RU" smtClean="0"/>
              <a:t>               Опыт </a:t>
            </a:r>
            <a:r>
              <a:rPr lang="ru-RU"/>
              <a:t>показывает, что в обучении детей с задержкой психического развития на начальных этапах преобладает работа учителя-дефектолога в условиях класса коррекционно-педагогической поддержки, но постепенно участие учителя-дефектолога сокращается, и дети в большем объеме получают знания на уроках в условиях общеобразовательного класса. </a:t>
            </a:r>
          </a:p>
          <a:p>
            <a:r>
              <a:rPr lang="ru-RU" smtClean="0"/>
              <a:t>               При </a:t>
            </a:r>
            <a:r>
              <a:rPr lang="ru-RU"/>
              <a:t>обучении же детей с нарушением интеллекта ситуация обратная. На начальных этапах обучения умственно отсталые дети большую часть учебного времени проводят со своими нормально развивающимися сверстниками, но по мере адаптации детей к классу и усложнения образовательной программы увеличивается количество часов обучения в классе коррекционно-педагогической поддержки под руководством учителя-дефектолога.</a:t>
            </a:r>
          </a:p>
        </p:txBody>
      </p:sp>
    </p:spTree>
    <p:extLst>
      <p:ext uri="{BB962C8B-B14F-4D97-AF65-F5344CB8AC3E}">
        <p14:creationId xmlns:p14="http://schemas.microsoft.com/office/powerpoint/2010/main" val="581636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 txBox="1"/>
          <p:nvPr/>
        </p:nvSpPr>
        <p:spPr>
          <a:xfrm>
            <a:off x="612775" y="228600"/>
            <a:ext cx="7343601" cy="75897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i="1" smtClean="0"/>
              <a:t>Интегрированное календарно-тематическое планирование</a:t>
            </a:r>
            <a:endParaRPr lang="ru-RU" altLang="ru-RU" sz="280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-161665" y="987574"/>
            <a:ext cx="8892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just">
              <a:defRPr/>
            </a:pPr>
            <a:r>
              <a:rPr lang="ru-RU" smtClean="0"/>
              <a:t>                        На </a:t>
            </a:r>
            <a:r>
              <a:rPr lang="ru-RU"/>
              <a:t>основе обозначенных программ, учебников и учебных пособий составляется </a:t>
            </a:r>
            <a:r>
              <a:rPr lang="ru-RU" b="1" i="1"/>
              <a:t>интегрированное календарно-тематическое планирование</a:t>
            </a:r>
            <a:r>
              <a:rPr lang="ru-RU"/>
              <a:t> по учебным дисциплинам. В составлении календарно-тематического планирования принимают участие учителя начальных классов, учителя-дефектологи. Это объясняется тем, что количество часов по учебным дисциплинам, содержание тем образовательной программы следует распределить для изучения в общеобразовательном классе и в классе коррекционно-педагогической поддержки. Программы образовательных учреждений изучаются учителями и сводятся совместно со специалистами коррекционного образования таким образом в календарно-тематическое планирование, чтобы на одном уроке дети разных уровней развития изучали одну и ту же тему, но информация, получаемая учениками по теме, должна быть адекватна его образовательной программе. Контрольные и творческие работы разрабатываются в соответствии с уровнем развития учащихся и оцениваются согласно требованиям учебной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670397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54882"/>
            <a:ext cx="6480720" cy="459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890450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(16:9)</PresentationFormat>
  <Paragraphs>23</Paragraphs>
  <Slides>31</Slides>
  <Notes>0</Notes>
  <TotalTime>279</TotalTime>
  <HiddenSlides>2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baseType="lpstr" size="32"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Master</dc:creator>
  <cp:lastModifiedBy>Aspire</cp:lastModifiedBy>
  <cp:revision>20</cp:revision>
  <dcterms:created xsi:type="dcterms:W3CDTF">2016-07-29T18:13:52Z</dcterms:created>
  <dcterms:modified xsi:type="dcterms:W3CDTF">2020-04-02T12:50:25Z</dcterms:modified>
</cp:coreProperties>
</file>