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6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 userDrawn="1"/>
        </p:nvSpPr>
        <p:spPr>
          <a:xfrm>
            <a:off x="201722" y="6381328"/>
            <a:ext cx="2115820" cy="277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1200" b="1" kern="1200">
                <a:solidFill>
                  <a:srgbClr val="A6A6A6"/>
                </a:solidFill>
                <a:effectLst/>
                <a:latin typeface="Calibri"/>
                <a:ea typeface="Times New Roman"/>
                <a:cs typeface="Times New Roman"/>
              </a:rPr>
              <a:t>©</a:t>
            </a:r>
            <a:r>
              <a:rPr lang="ru-RU" sz="1200" kern="1200">
                <a:solidFill>
                  <a:srgbClr val="A6A6A6"/>
                </a:solidFill>
                <a:effectLst/>
                <a:latin typeface="Calibri"/>
                <a:ea typeface="Times New Roman"/>
                <a:cs typeface="Times New Roman"/>
              </a:rPr>
              <a:t> </a:t>
            </a:r>
            <a:r>
              <a:rPr lang="ru-RU" sz="1200" b="1" kern="1200">
                <a:solidFill>
                  <a:srgbClr val="A6A6A6"/>
                </a:solidFill>
                <a:effectLst/>
                <a:latin typeface="Calibri"/>
                <a:ea typeface="Times New Roman"/>
                <a:cs typeface="Times New Roman"/>
              </a:rPr>
              <a:t>Ольга Михайловна Носова</a:t>
            </a:r>
            <a:endParaRPr lang="ru-RU" sz="1200">
              <a:effectLst/>
              <a:latin typeface="Times New Roman"/>
              <a:ea typeface="Times New Roman"/>
            </a:endParaRPr>
          </a:p>
        </p:txBody>
      </p:sp>
      <p:sp>
        <p:nvSpPr>
          <p:cNvPr id="9" name="Скругленный прямоугольник 8"/>
          <p:cNvSpPr/>
          <p:nvPr userDrawn="1"/>
        </p:nvSpPr>
        <p:spPr>
          <a:xfrm>
            <a:off x="971600" y="980728"/>
            <a:ext cx="7128792" cy="4104456"/>
          </a:xfrm>
          <a:prstGeom prst="roundRect">
            <a:avLst/>
          </a:prstGeom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315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5FE1-253E-480D-B5C7-6FFF9FFDBAC6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AC7F-4665-4A53-9FFF-BB8342C9528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861048"/>
            <a:ext cx="6144383" cy="309523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36030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5FE1-253E-480D-B5C7-6FFF9FFDBAC6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AC7F-4665-4A53-9FFF-BB8342C952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3286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5FE1-253E-480D-B5C7-6FFF9FFDBAC6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AC7F-4665-4A53-9FFF-BB8342C952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51513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179512" y="188640"/>
            <a:ext cx="8784976" cy="6552728"/>
          </a:xfrm>
          <a:prstGeom prst="roundRect">
            <a:avLst/>
          </a:prstGeom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971600" y="6339374"/>
            <a:ext cx="2115820" cy="277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1200" b="1" kern="1200">
                <a:solidFill>
                  <a:srgbClr val="A6A6A6"/>
                </a:solidFill>
                <a:effectLst/>
                <a:latin typeface="Calibri"/>
                <a:ea typeface="Times New Roman"/>
                <a:cs typeface="Times New Roman"/>
              </a:rPr>
              <a:t>©</a:t>
            </a:r>
            <a:r>
              <a:rPr lang="ru-RU" sz="1200" kern="1200">
                <a:solidFill>
                  <a:srgbClr val="A6A6A6"/>
                </a:solidFill>
                <a:effectLst/>
                <a:latin typeface="Calibri"/>
                <a:ea typeface="Times New Roman"/>
                <a:cs typeface="Times New Roman"/>
              </a:rPr>
              <a:t> </a:t>
            </a:r>
            <a:r>
              <a:rPr lang="ru-RU" sz="1200" b="1" kern="1200">
                <a:solidFill>
                  <a:srgbClr val="A6A6A6"/>
                </a:solidFill>
                <a:effectLst/>
                <a:latin typeface="Calibri"/>
                <a:ea typeface="Times New Roman"/>
                <a:cs typeface="Times New Roman"/>
              </a:rPr>
              <a:t>Ольга Михайловна Носова</a:t>
            </a:r>
            <a:endParaRPr lang="ru-RU" sz="1200">
              <a:effectLst/>
              <a:latin typeface="Times New Roman"/>
              <a:ea typeface="Times New Roman"/>
            </a:endParaRP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9805" y="4887899"/>
            <a:ext cx="3678659" cy="172897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5FE1-253E-480D-B5C7-6FFF9FFDBAC6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AC7F-4665-4A53-9FFF-BB8342C952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75586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5FE1-253E-480D-B5C7-6FFF9FFDBAC6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AC7F-4665-4A53-9FFF-BB8342C952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2818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5FE1-253E-480D-B5C7-6FFF9FFDBAC6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AC7F-4665-4A53-9FFF-BB8342C952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8876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5FE1-253E-480D-B5C7-6FFF9FFDBAC6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AC7F-4665-4A53-9FFF-BB8342C952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04061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5FE1-253E-480D-B5C7-6FFF9FFDBAC6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AC7F-4665-4A53-9FFF-BB8342C952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66300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5FE1-253E-480D-B5C7-6FFF9FFDBAC6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AC7F-4665-4A53-9FFF-BB8342C952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79701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5FE1-253E-480D-B5C7-6FFF9FFDBAC6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AC7F-4665-4A53-9FFF-BB8342C952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28611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5FE1-253E-480D-B5C7-6FFF9FFDBAC6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AC7F-4665-4A53-9FFF-BB8342C952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17653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C35FE1-253E-480D-B5C7-6FFF9FFDBAC6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B9AC7F-4665-4A53-9FFF-BB8342C952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63746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1"/>
            <a:ext cx="7772400" cy="785817"/>
          </a:xfrm>
        </p:spPr>
        <p:txBody>
          <a:bodyPr>
            <a:normAutofit/>
          </a:bodyPr>
          <a:lstStyle/>
          <a:p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1500174"/>
            <a:ext cx="6400800" cy="1345704"/>
          </a:xfrm>
        </p:spPr>
        <p:txBody>
          <a:bodyPr>
            <a:normAutofit fontScale="92500"/>
          </a:bodyPr>
          <a:lstStyle/>
          <a:p>
            <a:r>
              <a:rPr lang="ru-RU" sz="3800" b="1" dirty="0" smtClean="0">
                <a:solidFill>
                  <a:schemeClr val="tx1"/>
                </a:solidFill>
              </a:rPr>
              <a:t>Развитие речи.</a:t>
            </a:r>
          </a:p>
          <a:p>
            <a:r>
              <a:rPr lang="ru-RU" sz="3800" b="1" dirty="0" smtClean="0">
                <a:solidFill>
                  <a:schemeClr val="tx1"/>
                </a:solidFill>
              </a:rPr>
              <a:t>Игра «Антонимы и синонимы».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42910" y="1357298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8475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1143000"/>
          </a:xfrm>
        </p:spPr>
        <p:txBody>
          <a:bodyPr>
            <a:noAutofit/>
          </a:bodyPr>
          <a:lstStyle/>
          <a:p>
            <a:pPr algn="l"/>
            <a:r>
              <a:rPr lang="ru-RU" sz="3600" b="1" u="sng" dirty="0" smtClean="0"/>
              <a:t>Антонимы </a:t>
            </a:r>
            <a:r>
              <a:rPr lang="ru-RU" sz="3600" u="sng" dirty="0" smtClean="0"/>
              <a:t>– это слова противоположные по смыслу.               (существительные)</a:t>
            </a:r>
            <a:endParaRPr lang="ru-RU" sz="3600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2185974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Родина –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Восход –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Грязь –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Свет – 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Жара – 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Правда-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Город</a:t>
            </a:r>
            <a:r>
              <a:rPr lang="ru-RU" dirty="0" smtClean="0"/>
              <a:t> - 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571736" y="1571612"/>
            <a:ext cx="3643338" cy="10001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724136" y="1724012"/>
            <a:ext cx="3643338" cy="10001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071802" y="1876412"/>
            <a:ext cx="3448072" cy="9096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572000" y="1928802"/>
            <a:ext cx="30003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52400" y="15240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14546" y="1643050"/>
            <a:ext cx="17011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чужбина</a:t>
            </a:r>
            <a:endParaRPr lang="ru-RU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2143108" y="2214554"/>
            <a:ext cx="15716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закат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000232" y="2786058"/>
            <a:ext cx="14947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чистота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928794" y="3929066"/>
            <a:ext cx="12091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холод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071670" y="4572008"/>
            <a:ext cx="10817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ложь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928794" y="5214950"/>
            <a:ext cx="16444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деревня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857356" y="3357562"/>
            <a:ext cx="10102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тьма</a:t>
            </a: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4214810" y="1357298"/>
            <a:ext cx="2286016" cy="40719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  Добро –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Польза - </a:t>
            </a:r>
            <a:r>
              <a:rPr lang="ru-RU" sz="32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Богач -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Друг –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    Радость –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Лентяй –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Диалог -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286512" y="1643050"/>
            <a:ext cx="777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зло</a:t>
            </a:r>
            <a:endParaRPr lang="ru-RU" dirty="0" smtClean="0"/>
          </a:p>
        </p:txBody>
      </p:sp>
      <p:sp>
        <p:nvSpPr>
          <p:cNvPr id="19" name="Прямоугольник 18"/>
          <p:cNvSpPr/>
          <p:nvPr/>
        </p:nvSpPr>
        <p:spPr>
          <a:xfrm>
            <a:off x="6215074" y="2143116"/>
            <a:ext cx="10254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вред</a:t>
            </a:r>
            <a:endParaRPr lang="ru-RU" dirty="0" smtClean="0"/>
          </a:p>
        </p:txBody>
      </p:sp>
      <p:sp>
        <p:nvSpPr>
          <p:cNvPr id="20" name="Прямоугольник 19"/>
          <p:cNvSpPr/>
          <p:nvPr/>
        </p:nvSpPr>
        <p:spPr>
          <a:xfrm>
            <a:off x="6000760" y="2643182"/>
            <a:ext cx="14341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бедняк</a:t>
            </a:r>
            <a:endParaRPr lang="ru-RU" dirty="0" smtClean="0"/>
          </a:p>
        </p:txBody>
      </p:sp>
      <p:sp>
        <p:nvSpPr>
          <p:cNvPr id="21" name="Прямоугольник 20"/>
          <p:cNvSpPr/>
          <p:nvPr/>
        </p:nvSpPr>
        <p:spPr>
          <a:xfrm>
            <a:off x="6000760" y="3071810"/>
            <a:ext cx="9380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враг</a:t>
            </a:r>
            <a:endParaRPr lang="ru-RU" dirty="0" smtClean="0"/>
          </a:p>
        </p:txBody>
      </p:sp>
      <p:sp>
        <p:nvSpPr>
          <p:cNvPr id="22" name="Прямоугольник 21"/>
          <p:cNvSpPr/>
          <p:nvPr/>
        </p:nvSpPr>
        <p:spPr>
          <a:xfrm>
            <a:off x="6500826" y="3571876"/>
            <a:ext cx="12492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грусть</a:t>
            </a:r>
            <a:endParaRPr lang="ru-RU" dirty="0" smtClean="0"/>
          </a:p>
        </p:txBody>
      </p:sp>
      <p:sp>
        <p:nvSpPr>
          <p:cNvPr id="23" name="Прямоугольник 22"/>
          <p:cNvSpPr/>
          <p:nvPr/>
        </p:nvSpPr>
        <p:spPr>
          <a:xfrm>
            <a:off x="6286512" y="4071942"/>
            <a:ext cx="18551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труженик</a:t>
            </a:r>
            <a:endParaRPr lang="ru-RU" dirty="0" smtClean="0"/>
          </a:p>
        </p:txBody>
      </p:sp>
      <p:sp>
        <p:nvSpPr>
          <p:cNvPr id="24" name="Прямоугольник 23"/>
          <p:cNvSpPr/>
          <p:nvPr/>
        </p:nvSpPr>
        <p:spPr>
          <a:xfrm>
            <a:off x="6215074" y="4572008"/>
            <a:ext cx="16758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монолог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b="1" u="sng" dirty="0" smtClean="0"/>
              <a:t>Антонимы </a:t>
            </a:r>
            <a:r>
              <a:rPr lang="ru-RU" sz="3200" u="sng" dirty="0" smtClean="0"/>
              <a:t>– это слова противоположные по смыслу. (прилагательные)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2714644" cy="5214974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Щедрый –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Толстый –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Трудный –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Здоровый –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Честный –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Жёсткий –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Робкий –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Храбрый –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Быстрый </a:t>
            </a:r>
            <a:r>
              <a:rPr lang="ru-RU" dirty="0" smtClean="0"/>
              <a:t>–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86050" y="1357298"/>
            <a:ext cx="13853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скупой</a:t>
            </a:r>
            <a:endParaRPr 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2714612" y="1857364"/>
            <a:ext cx="14079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тонкий</a:t>
            </a:r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2857488" y="2500306"/>
            <a:ext cx="13740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лёгкий</a:t>
            </a:r>
            <a:endParaRPr lang="ru-RU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3071802" y="3000372"/>
            <a:ext cx="1671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больной</a:t>
            </a:r>
            <a:endParaRPr lang="ru-RU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2714612" y="3643314"/>
            <a:ext cx="15374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подлый</a:t>
            </a:r>
            <a:endParaRPr lang="ru-RU" dirty="0" smtClean="0"/>
          </a:p>
        </p:txBody>
      </p:sp>
      <p:sp>
        <p:nvSpPr>
          <p:cNvPr id="9" name="Прямоугольник 8"/>
          <p:cNvSpPr/>
          <p:nvPr/>
        </p:nvSpPr>
        <p:spPr>
          <a:xfrm>
            <a:off x="2714612" y="4286256"/>
            <a:ext cx="14318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мягкий</a:t>
            </a:r>
            <a:endParaRPr lang="ru-RU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2500298" y="4857760"/>
            <a:ext cx="15372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смелый</a:t>
            </a:r>
            <a:endParaRPr lang="ru-RU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2786050" y="5429264"/>
            <a:ext cx="20379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трусливый</a:t>
            </a:r>
            <a:endParaRPr lang="ru-RU" dirty="0" smtClean="0"/>
          </a:p>
        </p:txBody>
      </p:sp>
      <p:sp>
        <p:nvSpPr>
          <p:cNvPr id="12" name="Прямоугольник 11"/>
          <p:cNvSpPr/>
          <p:nvPr/>
        </p:nvSpPr>
        <p:spPr>
          <a:xfrm>
            <a:off x="2714612" y="6000768"/>
            <a:ext cx="24288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медленный</a:t>
            </a:r>
            <a:endParaRPr lang="ru-RU" dirty="0" smtClean="0"/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4643438" y="1357298"/>
            <a:ext cx="2714644" cy="52149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Высокий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3200" b="1" baseline="0" dirty="0" smtClean="0">
                <a:solidFill>
                  <a:srgbClr val="FF0000"/>
                </a:solidFill>
              </a:rPr>
              <a:t>Горький –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3200" b="1" baseline="0" dirty="0" smtClean="0">
                <a:solidFill>
                  <a:srgbClr val="FF0000"/>
                </a:solidFill>
              </a:rPr>
              <a:t>Ветхий</a:t>
            </a:r>
            <a:r>
              <a:rPr lang="ru-RU" sz="3200" b="1" dirty="0" smtClean="0">
                <a:solidFill>
                  <a:srgbClr val="FF0000"/>
                </a:solidFill>
              </a:rPr>
              <a:t> –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Полезный –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3200" b="1" dirty="0" smtClean="0">
                <a:solidFill>
                  <a:srgbClr val="FF0000"/>
                </a:solidFill>
              </a:rPr>
              <a:t>Глубокий –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Острый –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3200" b="1" dirty="0" smtClean="0">
                <a:solidFill>
                  <a:srgbClr val="FF0000"/>
                </a:solidFill>
              </a:rPr>
              <a:t>Мокрый -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143768" y="1357298"/>
            <a:ext cx="14318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низкий</a:t>
            </a:r>
            <a:endParaRPr lang="ru-RU" dirty="0" smtClean="0"/>
          </a:p>
        </p:txBody>
      </p:sp>
      <p:sp>
        <p:nvSpPr>
          <p:cNvPr id="15" name="Прямоугольник 14"/>
          <p:cNvSpPr/>
          <p:nvPr/>
        </p:nvSpPr>
        <p:spPr>
          <a:xfrm>
            <a:off x="7072330" y="1928802"/>
            <a:ext cx="16273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сладкий</a:t>
            </a:r>
            <a:endParaRPr lang="ru-RU" dirty="0" smtClean="0"/>
          </a:p>
        </p:txBody>
      </p:sp>
      <p:sp>
        <p:nvSpPr>
          <p:cNvPr id="16" name="Прямоугольник 15"/>
          <p:cNvSpPr/>
          <p:nvPr/>
        </p:nvSpPr>
        <p:spPr>
          <a:xfrm>
            <a:off x="6858016" y="2500306"/>
            <a:ext cx="13131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новый</a:t>
            </a:r>
            <a:endParaRPr lang="ru-RU" dirty="0" smtClean="0"/>
          </a:p>
        </p:txBody>
      </p:sp>
      <p:sp>
        <p:nvSpPr>
          <p:cNvPr id="17" name="Прямоугольник 16"/>
          <p:cNvSpPr/>
          <p:nvPr/>
        </p:nvSpPr>
        <p:spPr>
          <a:xfrm>
            <a:off x="7215206" y="3143248"/>
            <a:ext cx="17403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вредный</a:t>
            </a:r>
            <a:endParaRPr lang="ru-RU" dirty="0" smtClean="0"/>
          </a:p>
        </p:txBody>
      </p:sp>
      <p:sp>
        <p:nvSpPr>
          <p:cNvPr id="18" name="Прямоугольник 17"/>
          <p:cNvSpPr/>
          <p:nvPr/>
        </p:nvSpPr>
        <p:spPr>
          <a:xfrm>
            <a:off x="7143768" y="3714752"/>
            <a:ext cx="15019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мелкий</a:t>
            </a:r>
            <a:endParaRPr lang="ru-RU" sz="32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858016" y="4286256"/>
            <a:ext cx="11801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тупой</a:t>
            </a:r>
            <a:endParaRPr lang="ru-RU" sz="32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929454" y="4786322"/>
            <a:ext cx="12859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сырой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b="1" u="sng" dirty="0" smtClean="0"/>
              <a:t>Антонимы </a:t>
            </a:r>
            <a:r>
              <a:rPr lang="ru-RU" sz="3200" u="sng" dirty="0" smtClean="0"/>
              <a:t>– это слова противоположные по смыслу. (глаголы)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3000396" cy="4525963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Блестеть –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Бледнеть –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Гасить –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Греть –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Помогать –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Ложиться –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Смеяться –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Говорить </a:t>
            </a:r>
            <a:r>
              <a:rPr lang="ru-RU" dirty="0" smtClean="0"/>
              <a:t>-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86050" y="1357298"/>
            <a:ext cx="16517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мерцать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86050" y="1857364"/>
            <a:ext cx="17347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краснеть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28860" y="2500306"/>
            <a:ext cx="17453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зажигать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71670" y="3143248"/>
            <a:ext cx="20383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охлаждать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57488" y="3714752"/>
            <a:ext cx="15123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мешать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928926" y="4286256"/>
            <a:ext cx="16550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вставать</a:t>
            </a: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57488" y="4857760"/>
            <a:ext cx="15367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плакать</a:t>
            </a:r>
            <a:endParaRPr lang="ru-RU" sz="3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714612" y="5500702"/>
            <a:ext cx="16201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молчать</a:t>
            </a:r>
            <a:endParaRPr lang="ru-RU" sz="3200" dirty="0"/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4572000" y="1142984"/>
            <a:ext cx="3000396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Любить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3200" b="1" baseline="0" dirty="0" smtClean="0">
                <a:solidFill>
                  <a:srgbClr val="FF0000"/>
                </a:solidFill>
              </a:rPr>
              <a:t>Мёрзнуть –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Оборонять –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3200" b="1" baseline="0" dirty="0" smtClean="0">
                <a:solidFill>
                  <a:srgbClr val="FF0000"/>
                </a:solidFill>
              </a:rPr>
              <a:t>Тужить –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Спасти –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3200" b="1" baseline="0" dirty="0" smtClean="0">
                <a:solidFill>
                  <a:srgbClr val="FF0000"/>
                </a:solidFill>
              </a:rPr>
              <a:t>Огорчить </a:t>
            </a:r>
            <a:r>
              <a:rPr lang="ru-RU" sz="3200" baseline="0" dirty="0" smtClean="0"/>
              <a:t>–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715140" y="1142984"/>
            <a:ext cx="22215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ненавидеть</a:t>
            </a:r>
            <a:endParaRPr lang="ru-RU" sz="3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895884" y="1714488"/>
            <a:ext cx="2248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согреваться</a:t>
            </a:r>
            <a:endParaRPr lang="ru-RU" sz="32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215206" y="2357430"/>
            <a:ext cx="17880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нападать</a:t>
            </a:r>
            <a:endParaRPr lang="ru-RU" sz="3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572264" y="2928934"/>
            <a:ext cx="21511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радоваться</a:t>
            </a:r>
            <a:endParaRPr lang="ru-RU" sz="32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643702" y="3500438"/>
            <a:ext cx="17331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погубить</a:t>
            </a:r>
            <a:endParaRPr lang="ru-RU" sz="32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929454" y="4143380"/>
            <a:ext cx="16013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утешить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8"/>
            <a:ext cx="2357454" cy="4525963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Дорога-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Простор-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Прохлада-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Птичка-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Метель-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Родина-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Источник-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Холод-</a:t>
            </a:r>
          </a:p>
          <a:p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b="1" u="sng" dirty="0" smtClean="0"/>
              <a:t>Синонимы </a:t>
            </a:r>
            <a:r>
              <a:rPr lang="ru-RU" sz="3200" u="sng" dirty="0" smtClean="0"/>
              <a:t>- это слова близкие по значению. (существительные)</a:t>
            </a:r>
            <a:endParaRPr lang="ru-RU" sz="3200" u="sng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14546" y="1357298"/>
            <a:ext cx="1037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путь,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428992" y="1357298"/>
            <a:ext cx="13532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линия,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00628" y="1357298"/>
            <a:ext cx="12900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колея.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428860" y="1857364"/>
            <a:ext cx="12170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ширь,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000496" y="1857364"/>
            <a:ext cx="11160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даль,</a:t>
            </a: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214942" y="1857364"/>
            <a:ext cx="19499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приволье,</a:t>
            </a:r>
            <a:endParaRPr lang="ru-RU" sz="3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143768" y="1785926"/>
            <a:ext cx="19120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раздолье.</a:t>
            </a:r>
            <a:endParaRPr lang="ru-RU" sz="3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643174" y="2428868"/>
            <a:ext cx="18601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свежесть,</a:t>
            </a:r>
            <a:endParaRPr lang="ru-RU" sz="3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500562" y="2428868"/>
            <a:ext cx="171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холодок.</a:t>
            </a:r>
            <a:endParaRPr lang="ru-RU" sz="3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071670" y="3000372"/>
            <a:ext cx="12300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птаха,</a:t>
            </a:r>
            <a:endParaRPr lang="ru-RU" sz="32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357554" y="3000372"/>
            <a:ext cx="17640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пичужка,</a:t>
            </a:r>
            <a:endParaRPr lang="ru-RU" sz="3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143504" y="2928934"/>
            <a:ext cx="15329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пичуга. </a:t>
            </a:r>
            <a:endParaRPr lang="ru-RU" sz="32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285984" y="3571876"/>
            <a:ext cx="13117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вьюга,</a:t>
            </a:r>
            <a:endParaRPr lang="ru-RU" sz="32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500430" y="3571876"/>
            <a:ext cx="13215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буран,</a:t>
            </a:r>
            <a:endParaRPr lang="ru-RU" sz="32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786314" y="3571876"/>
            <a:ext cx="12412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пурга,</a:t>
            </a:r>
            <a:endParaRPr lang="ru-RU" sz="32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929322" y="3571876"/>
            <a:ext cx="14464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ураган.</a:t>
            </a:r>
            <a:endParaRPr lang="ru-RU" sz="32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214546" y="4143380"/>
            <a:ext cx="20006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отечество,</a:t>
            </a:r>
            <a:endParaRPr lang="ru-RU" sz="32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4143372" y="4143380"/>
            <a:ext cx="16644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отчизна.</a:t>
            </a:r>
            <a:endParaRPr lang="ru-RU" sz="32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2571736" y="4643446"/>
            <a:ext cx="11769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ключ,</a:t>
            </a:r>
            <a:endParaRPr lang="ru-RU" sz="32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000496" y="4643446"/>
            <a:ext cx="15710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родник.</a:t>
            </a:r>
            <a:endParaRPr lang="ru-RU" sz="32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2071670" y="5214950"/>
            <a:ext cx="13869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мороз,</a:t>
            </a:r>
            <a:endParaRPr lang="ru-RU" sz="32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428992" y="5214950"/>
            <a:ext cx="12799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стужа.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b="1" u="sng" dirty="0" smtClean="0"/>
              <a:t>Синонимы </a:t>
            </a:r>
            <a:r>
              <a:rPr lang="ru-RU" sz="3200" u="sng" dirty="0" smtClean="0"/>
              <a:t>- это слова близкие по значению. (прилагательные)</a:t>
            </a:r>
            <a:endParaRPr lang="ru-RU" sz="3200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2786082" cy="5143536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Страшный-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Быстрый-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Печальный-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Белый-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Душистый-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Мокрый-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Старый-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Красивый-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Вкусный-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86050" y="1214422"/>
            <a:ext cx="18345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ужасный,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1214422"/>
            <a:ext cx="15472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жуткий,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072198" y="1214422"/>
            <a:ext cx="25340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чудовищный.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71736" y="1785926"/>
            <a:ext cx="22781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проворный,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786314" y="1785926"/>
            <a:ext cx="15744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резвый.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928926" y="2357430"/>
            <a:ext cx="18744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грустный,</a:t>
            </a: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714876" y="2357430"/>
            <a:ext cx="16722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унылый,</a:t>
            </a:r>
            <a:endParaRPr lang="ru-RU" sz="3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357950" y="2357430"/>
            <a:ext cx="21469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тоскливый.</a:t>
            </a:r>
            <a:endParaRPr lang="ru-RU" sz="3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214546" y="2857496"/>
            <a:ext cx="27158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белоснежный,</a:t>
            </a:r>
            <a:endParaRPr lang="ru-RU" sz="3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857752" y="2857496"/>
            <a:ext cx="21070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молочный,</a:t>
            </a:r>
            <a:endParaRPr lang="ru-RU" sz="3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858016" y="2857496"/>
            <a:ext cx="18762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снежный.</a:t>
            </a:r>
            <a:endParaRPr lang="ru-RU" sz="32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786050" y="3429000"/>
            <a:ext cx="22641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ароматный,</a:t>
            </a:r>
            <a:endParaRPr lang="ru-RU" sz="3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929190" y="3429000"/>
            <a:ext cx="16964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пахучий.</a:t>
            </a:r>
            <a:endParaRPr lang="ru-RU" sz="32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500298" y="4071942"/>
            <a:ext cx="22641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ароматный,</a:t>
            </a:r>
            <a:endParaRPr lang="ru-RU" sz="32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714876" y="4071942"/>
            <a:ext cx="16964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пахучий.</a:t>
            </a:r>
            <a:endParaRPr lang="ru-RU" sz="32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285984" y="4643446"/>
            <a:ext cx="14654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ветхий,</a:t>
            </a:r>
            <a:endParaRPr lang="ru-RU" sz="32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643306" y="4643446"/>
            <a:ext cx="18117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дряхлый.</a:t>
            </a:r>
            <a:endParaRPr lang="ru-RU" sz="32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714612" y="5214950"/>
            <a:ext cx="24128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прекрасный,</a:t>
            </a:r>
            <a:endParaRPr lang="ru-RU" sz="32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072066" y="5143512"/>
            <a:ext cx="25282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живописный.</a:t>
            </a:r>
            <a:endParaRPr lang="ru-RU" sz="32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2571736" y="5857892"/>
            <a:ext cx="2366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аппетитный,</a:t>
            </a:r>
            <a:endParaRPr lang="ru-RU" sz="32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929190" y="5786454"/>
            <a:ext cx="18699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лакомый.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300</Words>
  <Application>Microsoft Office PowerPoint</Application>
  <PresentationFormat>Экран (4:3)</PresentationFormat>
  <Paragraphs>154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Антонимы – это слова противоположные по смыслу.               (существительные)</vt:lpstr>
      <vt:lpstr>Антонимы – это слова противоположные по смыслу. (прилагательные)</vt:lpstr>
      <vt:lpstr>Антонимы – это слова противоположные по смыслу. (глаголы)</vt:lpstr>
      <vt:lpstr>Синонимы - это слова близкие по значению. (существительные)</vt:lpstr>
      <vt:lpstr>Синонимы - это слова близкие по значению. (прилагательные)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для презентаций  к урокам русского языка</dc:title>
  <dc:creator>Ольга Михайловна</dc:creator>
  <cp:lastModifiedBy>Admin</cp:lastModifiedBy>
  <cp:revision>22</cp:revision>
  <dcterms:created xsi:type="dcterms:W3CDTF">2014-08-08T18:55:10Z</dcterms:created>
  <dcterms:modified xsi:type="dcterms:W3CDTF">2020-04-02T17:12:13Z</dcterms:modified>
</cp:coreProperties>
</file>