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C32299-9452-4E80-B1B8-0E81CC3F7FBC}" type="datetimeFigureOut">
              <a:rPr lang="ru-RU" smtClean="0"/>
              <a:pPr/>
              <a:t>чт 02.04.20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8663286-8578-476C-BD1E-D8A0E8ED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99592" y="692696"/>
            <a:ext cx="6858000" cy="289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fromWordArt="1">
            <a:prstTxWarp prst="textWave4">
              <a:avLst>
                <a:gd name="adj1" fmla="val 0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/>
              </a:rPr>
              <a:t>БАЗЫ</a:t>
            </a:r>
          </a:p>
          <a:p>
            <a:pPr algn="ctr" rtl="0"/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/>
              </a:rPr>
              <a:t>ДАННЫХ</a:t>
            </a:r>
            <a:endParaRPr lang="ru-RU" sz="3600" b="1" kern="1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95400" y="266700"/>
            <a:ext cx="78486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ramond" pitchFamily="18" charset="0"/>
              </a:rPr>
              <a:t>ОСНОВНЫЕ РЕЖИМЫ РАБОТЫ С БАЗОЙ ДАННЫХ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475656" y="1484784"/>
            <a:ext cx="71628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ts val="2900"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</a:rPr>
              <a:t>Создание БД;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ts val="2900"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</a:rPr>
              <a:t>Редактирование БД;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ts val="2900"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</a:rPr>
              <a:t>Просмотр БД;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ts val="2900"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</a:rPr>
              <a:t>Поиск информации в БД.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51520" y="3933056"/>
            <a:ext cx="8610600" cy="167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</a:rPr>
              <a:t>Программное  обеспечение,  позволяющее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</a:rPr>
              <a:t>работать с базой  данных, называется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</a:rPr>
              <a:t>СИСТЕМОЙ УПРАВЛЕНИЯ БАЗОЙ ДАННЫХ (СУБД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304800" y="381000"/>
            <a:ext cx="8686800" cy="2209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БАЗА  ДАННЫХ (БД)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– совокупность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хранящихся взаимосвязанных  данных,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организованных по определённым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rPr>
              <a:t>правилам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47800" y="2590800"/>
            <a:ext cx="7467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ts val="2500"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</a:rPr>
              <a:t>БД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 служат  для  хранения  и поиска  большого  объёма  информации.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ts val="2500"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</a:rPr>
              <a:t>Примеры  баз данных: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записная книжка, словари, справочники, энциклопедии.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ts val="2500"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</a:rPr>
              <a:t>База данных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– структурная  информационная  модель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251520" y="980728"/>
            <a:ext cx="9684568" cy="5044628"/>
            <a:chOff x="179512" y="692696"/>
            <a:chExt cx="9684568" cy="5044628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auto">
            <a:xfrm>
              <a:off x="179512" y="692696"/>
              <a:ext cx="9540552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vert="horz" wrap="square" lIns="92075" tIns="46038" rIns="92075" bIns="46038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Garamond" pitchFamily="18" charset="0"/>
                </a:rPr>
                <a:t>По  характеру  хранимой  </a:t>
              </a:r>
              <a:b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Garamond" pitchFamily="18" charset="0"/>
                </a:rPr>
              </a:br>
              <a: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Garamond" pitchFamily="18" charset="0"/>
                </a:rPr>
                <a:t>информации базы данных </a:t>
              </a:r>
              <a:b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Garamond" pitchFamily="18" charset="0"/>
                </a:rPr>
              </a:br>
              <a: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Garamond" pitchFamily="18" charset="0"/>
                </a:rPr>
                <a:t>делятся на</a:t>
              </a:r>
              <a:endPara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8738740">
              <a:off x="2386549" y="2104498"/>
              <a:ext cx="1275079" cy="304800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2470522">
              <a:off x="5379762" y="2088250"/>
              <a:ext cx="1326268" cy="304800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WordArt 5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323528" y="2708920"/>
              <a:ext cx="3643313" cy="446088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0"/>
                </a:avLst>
              </a:prstTxWarp>
            </a:bodyPr>
            <a:lstStyle/>
            <a:p>
              <a:pPr algn="ctr" rtl="0"/>
              <a:r>
                <a:rPr lang="ru-RU" sz="3600" b="1" kern="10" spc="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ФАКТОГРАФИЧЕСКИЕ</a:t>
              </a:r>
              <a:endParaRPr lang="ru-RU" sz="3600" b="1" kern="10" spc="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Bookman Old Style"/>
              </a:endParaRPr>
            </a:p>
          </p:txBody>
        </p:sp>
        <p:sp>
          <p:nvSpPr>
            <p:cNvPr id="3078" name="WordArt 6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4716016" y="2708920"/>
              <a:ext cx="4038600" cy="446088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0"/>
                </a:avLst>
              </a:prstTxWarp>
            </a:bodyPr>
            <a:lstStyle/>
            <a:p>
              <a:pPr algn="ctr" rtl="0"/>
              <a:r>
                <a:rPr lang="ru-RU" sz="3600" b="1" kern="10" spc="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Bookman Old Style"/>
                </a:rPr>
                <a:t>ДОКУМЕНТАЛЬНЫЕ</a:t>
              </a:r>
              <a:endParaRPr lang="ru-RU" sz="3600" b="1" kern="10" spc="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Bookman Old Style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51520" y="3429000"/>
              <a:ext cx="4572000" cy="193899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В 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</a:rPr>
                <a:t>фактографических 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БД 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содержатся краткие </a:t>
              </a:r>
              <a:r>
                <a:rPr kumimoji="0" lang="ru-RU" sz="2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сведе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ния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об описываемых </a:t>
              </a:r>
              <a:r>
                <a:rPr kumimoji="0" lang="ru-RU" sz="2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объек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тах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, представленные в </a:t>
              </a:r>
              <a:r>
                <a:rPr kumimoji="0" lang="ru-RU" sz="2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стро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го </a:t>
              </a: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</a:rPr>
                <a:t>определенном формате.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429000"/>
              <a:ext cx="529208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kumimoji="1" lang="ru-RU" sz="2400" b="1" dirty="0">
                  <a:latin typeface="Times New Roman" pitchFamily="18" charset="0"/>
                  <a:cs typeface="Times New Roman" pitchFamily="18" charset="0"/>
                </a:rPr>
                <a:t>документальных </a:t>
              </a: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БД </a:t>
              </a:r>
              <a:r>
                <a:rPr kumimoji="1" lang="ru-RU" sz="2400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содер</a:t>
              </a: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2400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жатся</a:t>
              </a: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документы (</a:t>
              </a:r>
              <a:r>
                <a:rPr kumimoji="1" lang="ru-RU" sz="2400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информа</a:t>
              </a: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2400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ция</a:t>
              </a: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 самого разного типа: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текстового, графического,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звукового, </a:t>
              </a:r>
              <a:r>
                <a:rPr kumimoji="1" lang="ru-RU" sz="2400" b="1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мультимедийного</a:t>
              </a:r>
              <a:r>
                <a:rPr kumimoji="1" lang="ru-RU" sz="24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kumimoji="1"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90550" y="266700"/>
            <a:ext cx="83248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Garamond" pitchFamily="18" charset="0"/>
              </a:rPr>
              <a:t>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ramond" pitchFamily="18" charset="0"/>
              </a:rPr>
              <a:t>ПРИМЕРЫ  БАЗ  ДАННЫХ: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323528" y="1628800"/>
            <a:ext cx="3276600" cy="8382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фактографические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4860032" y="1628800"/>
            <a:ext cx="3276600" cy="8382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документальные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23528" y="2708920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200"/>
              <a:buFont typeface="Wingdings" pitchFamily="2" charset="2"/>
              <a:buChar char="n"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БД книжного фонда библиотеки;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200"/>
              <a:buFont typeface="Wingdings" pitchFamily="2" charset="2"/>
              <a:buChar char="n"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БД кадрового состава учреждения.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860032" y="3068960"/>
            <a:ext cx="381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200"/>
              <a:buFont typeface="Wingdings" pitchFamily="2" charset="2"/>
              <a:buChar char="n"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БД законодательных актов в области уголовного права;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200"/>
              <a:buFont typeface="Wingdings" pitchFamily="2" charset="2"/>
              <a:buChar char="n"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БД современной рок-музыки.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259632" y="5085184"/>
            <a:ext cx="7488832" cy="990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Сама база  данных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включает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в  себя  только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информацию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332656"/>
            <a:ext cx="83248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По  способу  хранения базы данных  делятся на</a:t>
            </a: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 flipH="1">
            <a:off x="2195736" y="1412776"/>
            <a:ext cx="1371600" cy="533400"/>
          </a:xfrm>
          <a:prstGeom prst="line">
            <a:avLst/>
          </a:prstGeom>
          <a:noFill/>
          <a:ln w="762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5364088" y="1412776"/>
            <a:ext cx="1143000" cy="609600"/>
          </a:xfrm>
          <a:prstGeom prst="line">
            <a:avLst/>
          </a:prstGeom>
          <a:noFill/>
          <a:ln w="762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251520" y="2060848"/>
            <a:ext cx="42767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ЦЕНТРАЛИЗОВАННЫЕ</a:t>
            </a:r>
            <a:endParaRPr lang="ru-RU" sz="3600" b="1" kern="1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cs typeface="Times New Roman"/>
            </a:endParaRP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5076056" y="1988840"/>
            <a:ext cx="374332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РАСПРЕДЕЛЁННЫЕ</a:t>
            </a:r>
            <a:endParaRPr lang="ru-RU" sz="3600" b="1" kern="1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85293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БД  хранится  на  одном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компьютере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2780928"/>
            <a:ext cx="37775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БД  </a:t>
            </a:r>
            <a:r>
              <a:rPr kumimoji="1"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хранятся на </a:t>
            </a:r>
            <a:r>
              <a:rPr kumimoji="1" 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мно</a:t>
            </a:r>
            <a:r>
              <a:rPr kumimoji="1"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жестве</a:t>
            </a:r>
            <a:r>
              <a:rPr kumimoji="1"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компьютеров,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объединённых между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собой сетью</a:t>
            </a:r>
            <a:endParaRPr lang="ru-RU" dirty="0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051720" y="5013176"/>
            <a:ext cx="6705600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Пример: информация  в  сети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Internet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, 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объединённая  паутиной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WWW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 flipH="1">
            <a:off x="5868144" y="4509120"/>
            <a:ext cx="720080" cy="533400"/>
          </a:xfrm>
          <a:prstGeom prst="line">
            <a:avLst/>
          </a:prstGeom>
          <a:noFill/>
          <a:ln w="762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251520" y="476672"/>
            <a:ext cx="8690520" cy="6237312"/>
            <a:chOff x="251520" y="476672"/>
            <a:chExt cx="8690520" cy="6237312"/>
          </a:xfrm>
        </p:grpSpPr>
        <p:sp>
          <p:nvSpPr>
            <p:cNvPr id="6145" name="Rectangle 1"/>
            <p:cNvSpPr>
              <a:spLocks noChangeArrowheads="1"/>
            </p:cNvSpPr>
            <p:nvPr/>
          </p:nvSpPr>
          <p:spPr bwMode="auto">
            <a:xfrm>
              <a:off x="395536" y="476672"/>
              <a:ext cx="85344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vert="horz" wrap="square" lIns="92075" tIns="46038" rIns="92075" bIns="46038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Times New Roman" pitchFamily="18" charset="0"/>
                </a:rPr>
                <a:t>      По структуре организации базы данных делятся на</a:t>
              </a:r>
              <a:endPara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251520" y="1556792"/>
              <a:ext cx="3581400" cy="838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РЕЛЯЦИОННЫЕ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4644008" y="1484784"/>
              <a:ext cx="4114800" cy="838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НЕРЕЛЯЦИОННЫЕ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83568" y="2564905"/>
              <a:ext cx="2736304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Реляционной </a:t>
              </a:r>
              <a:r>
                <a:rPr kumimoji="1"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(от 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английского слова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b="1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relation</a:t>
              </a:r>
              <a:r>
                <a:rPr kumimoji="1" lang="en-US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1" lang="en-US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отношение) 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называется БД,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содержащая </a:t>
              </a:r>
              <a:r>
                <a:rPr kumimoji="1" lang="ru-RU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инфор</a:t>
              </a: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мацию</a:t>
              </a: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, организован-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ную</a:t>
              </a: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1" lang="ru-RU" b="1" i="1" dirty="0">
                  <a:latin typeface="Times New Roman" pitchFamily="18" charset="0"/>
                  <a:cs typeface="Times New Roman" pitchFamily="18" charset="0"/>
                </a:rPr>
                <a:t>в виде прямо-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i="1" dirty="0">
                  <a:latin typeface="Times New Roman" pitchFamily="18" charset="0"/>
                  <a:cs typeface="Times New Roman" pitchFamily="18" charset="0"/>
                </a:rPr>
                <a:t>угольных таблиц</a:t>
              </a: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связанных между </a:t>
              </a:r>
            </a:p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собой. Такая таблица</a:t>
              </a:r>
            </a:p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называется </a:t>
              </a:r>
              <a:r>
                <a:rPr lang="ru-RU" sz="1600" b="1" i="1" dirty="0"/>
                <a:t>отношением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lang="ru-RU" dirty="0"/>
            </a:p>
          </p:txBody>
        </p:sp>
        <p:sp>
          <p:nvSpPr>
            <p:cNvPr id="6152" name="Rectangle 8" descr="Упаковочная бумага"/>
            <p:cNvSpPr>
              <a:spLocks noChangeArrowheads="1"/>
            </p:cNvSpPr>
            <p:nvPr/>
          </p:nvSpPr>
          <p:spPr bwMode="auto">
            <a:xfrm>
              <a:off x="3419872" y="3284984"/>
              <a:ext cx="3048000" cy="3429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</a:rPr>
                <a:t>Иерархической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ru-RU" sz="1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называ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ется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БД, в которой ин-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формация упорядочена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следующим образом: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один элемент записи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считается главным,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остальные – </a:t>
              </a:r>
              <a:r>
                <a:rPr kumimoji="0" lang="ru-RU" sz="1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подчинённы</a:t>
              </a: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ми. Иерархическую БД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образуют файловая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система на диске,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родовое генеалогическое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дерево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53" name="Rectangle 9" descr="Белый мрамор"/>
            <p:cNvSpPr>
              <a:spLocks noChangeArrowheads="1"/>
            </p:cNvSpPr>
            <p:nvPr/>
          </p:nvSpPr>
          <p:spPr bwMode="auto">
            <a:xfrm>
              <a:off x="6876256" y="3284984"/>
              <a:ext cx="2057400" cy="33843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</a:rPr>
                <a:t>Сетевой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называется БД,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в которой к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вертикальным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иерархическим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связям </a:t>
              </a: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добав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ляются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горизонтальные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связи.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50" name="Oval 6" descr="Полотно"/>
            <p:cNvSpPr>
              <a:spLocks noChangeArrowheads="1"/>
            </p:cNvSpPr>
            <p:nvPr/>
          </p:nvSpPr>
          <p:spPr bwMode="auto">
            <a:xfrm>
              <a:off x="3419872" y="2420888"/>
              <a:ext cx="31242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ИЕРАРХИЧЕСКАЯ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51" name="Oval 7" descr="Полотно"/>
            <p:cNvSpPr>
              <a:spLocks noChangeArrowheads="1"/>
            </p:cNvSpPr>
            <p:nvPr/>
          </p:nvSpPr>
          <p:spPr bwMode="auto">
            <a:xfrm>
              <a:off x="6732240" y="2420888"/>
              <a:ext cx="22098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СЕТЕВАЯ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6300192" y="1412776"/>
              <a:ext cx="576064" cy="288032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7308304" y="2276872"/>
              <a:ext cx="441920" cy="304056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flipH="1">
              <a:off x="2699792" y="1340768"/>
              <a:ext cx="655712" cy="288032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 flipH="1">
              <a:off x="5436096" y="2276872"/>
              <a:ext cx="464840" cy="36004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90550" y="266700"/>
            <a:ext cx="83248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Garamond" pitchFamily="18" charset="0"/>
              </a:rPr>
              <a:t>   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aramond" pitchFamily="18" charset="0"/>
              </a:rPr>
              <a:t>СТРУКТУРА  БД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1187624" y="1340768"/>
            <a:ext cx="7010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Основной элемент БД - запись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115616" y="2276872"/>
            <a:ext cx="7391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Каждая таблица должна иметь своё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имя.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Запись 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это строка  таблицы.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Поле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это столбец таблицы.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Таблица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информационная модель реальной системы.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Запись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одержит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информацию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об одном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конкретном объекте.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ts val="2500"/>
              <a:buFont typeface="Wingdings" pitchFamily="2" charset="2"/>
              <a:buChar char="n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Поле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содержит определённые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характеристики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объектов.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FF00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7924800" cy="2438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98072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таблицы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98072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98072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Запись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H="1">
            <a:off x="683568" y="1556792"/>
            <a:ext cx="1159768" cy="93610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H="1">
            <a:off x="3707904" y="1556792"/>
            <a:ext cx="720080" cy="194421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>
            <a:off x="4211960" y="1556792"/>
            <a:ext cx="2743944" cy="223224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1835696" y="5013176"/>
            <a:ext cx="7128792" cy="1219200"/>
          </a:xfrm>
          <a:prstGeom prst="foldedCorner">
            <a:avLst>
              <a:gd name="adj" fmla="val 25782"/>
            </a:avLst>
          </a:prstGeom>
          <a:solidFill>
            <a:schemeClr val="accent1"/>
          </a:solidFill>
          <a:ln w="38100">
            <a:noFill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Главный ключ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– это поле или совокупность полей,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которое однозначно определяет запись в таблице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11560" y="0"/>
            <a:ext cx="7772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ОСНОВНЫЕ ТИПЫ ДАННЫХ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2531" name="Group 3"/>
          <p:cNvGraphicFramePr>
            <a:graphicFrameLocks noGrp="1"/>
          </p:cNvGraphicFramePr>
          <p:nvPr/>
        </p:nvGraphicFramePr>
        <p:xfrm>
          <a:off x="755576" y="692696"/>
          <a:ext cx="8172400" cy="5461416"/>
        </p:xfrm>
        <a:graphic>
          <a:graphicData uri="http://schemas.openxmlformats.org/drawingml/2006/table">
            <a:tbl>
              <a:tblPr/>
              <a:tblGrid>
                <a:gridCol w="1711545"/>
                <a:gridCol w="6460855"/>
              </a:tblGrid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текстовый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Алфавитно-цифровые данные (до 255 символов)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поле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MEMO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Алфавитно-цифровые данные- предложения, абзацы, тексты (до 64 000 символов)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числовой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Различные числовые данные (имеет несколько форматов: целое, длинное целое, с плавающей точкой)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денежный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Денежные суммы, хранящееся с 8 знаками в десятичной части. В целой части каждые три заряда разделяются запятой.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дата/время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Дата и время в одном из предлагаемых 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Access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форматов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счётчик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Уникальное длинное целое, создаваемое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Access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каждой новой записи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логический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Величины, способные принимать только два значения: да/нет или 1/0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поле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объекта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OLE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Поля, позволяющие вставлять рисунки, звуки и данные других типов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Гиперссылка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Ссылки, дающие возможность открывать объект </a:t>
                      </a:r>
                      <a:r>
                        <a:rPr kumimoji="0"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Access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(таблицу, форму, запрос и т. п.), файл другого приложения или web-страницу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</TotalTime>
  <Words>498</Words>
  <Application>Microsoft Office PowerPoint</Application>
  <PresentationFormat>Экран (4:3)</PresentationFormat>
  <Paragraphs>121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Lena</cp:lastModifiedBy>
  <cp:revision>7</cp:revision>
  <dcterms:created xsi:type="dcterms:W3CDTF">2014-03-01T12:35:02Z</dcterms:created>
  <dcterms:modified xsi:type="dcterms:W3CDTF">2020-04-02T12:54:49Z</dcterms:modified>
</cp:coreProperties>
</file>