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1" r:id="rId5"/>
    <p:sldId id="267" r:id="rId6"/>
    <p:sldId id="268" r:id="rId7"/>
    <p:sldId id="269" r:id="rId8"/>
    <p:sldId id="265" r:id="rId9"/>
    <p:sldId id="264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D2DC9-B82F-4246-BFDA-19BBD693A74C}" type="datetimeFigureOut">
              <a:rPr lang="en-US"/>
              <a:pPr>
                <a:defRPr/>
              </a:pPr>
              <a:t>4/2/2020</a:t>
            </a:fld>
            <a:endParaRPr lang="en-US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D388B-0FEC-476D-9764-323748FA6D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B4ABA-A9B5-4945-B120-1C629ABDC914}" type="datetimeFigureOut">
              <a:rPr lang="en-US"/>
              <a:pPr>
                <a:defRPr/>
              </a:pPr>
              <a:t>4/2/2020</a:t>
            </a:fld>
            <a:endParaRPr 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3D5C7-C826-43CB-9F94-7000E7C4BF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D8672-F512-48F7-ADAC-9D365308A5F7}" type="datetimeFigureOut">
              <a:rPr lang="en-US"/>
              <a:pPr>
                <a:defRPr/>
              </a:pPr>
              <a:t>4/2/2020</a:t>
            </a:fld>
            <a:endParaRPr 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923DB-B0EE-42D2-BEAF-96A3EC5606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9D18C-071E-4667-BEDA-FFF00D1012C6}" type="datetimeFigureOut">
              <a:rPr lang="en-US"/>
              <a:pPr>
                <a:defRPr/>
              </a:pPr>
              <a:t>4/2/2020</a:t>
            </a:fld>
            <a:endParaRPr 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2BBD9-3B40-4383-B60C-E7A9ADE810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D9039-65CF-4323-BEE1-A8B38838E50A}" type="datetimeFigureOut">
              <a:rPr lang="en-US"/>
              <a:pPr>
                <a:defRPr/>
              </a:pPr>
              <a:t>4/2/2020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5C880-8C29-40FE-BEDB-870B50E3EC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8B225-EEC5-4B3A-A203-B230380A5E5D}" type="datetimeFigureOut">
              <a:rPr lang="en-US"/>
              <a:pPr>
                <a:defRPr/>
              </a:pPr>
              <a:t>4/2/2020</a:t>
            </a:fld>
            <a:endParaRPr lang="en-US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EADEF-7CD3-4DFF-A3D9-BF1C1E50C9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FA3CA-B39C-4BCE-B583-5780365CE0DD}" type="datetimeFigureOut">
              <a:rPr lang="en-US"/>
              <a:pPr>
                <a:defRPr/>
              </a:pPr>
              <a:t>4/2/2020</a:t>
            </a:fld>
            <a:endParaRPr lang="en-US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5DAF77-6D34-41BD-8C0F-2BEF714B98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7BE33-4EA3-4D4D-8F4E-E35171D76D77}" type="datetimeFigureOut">
              <a:rPr lang="en-US"/>
              <a:pPr>
                <a:defRPr/>
              </a:pPr>
              <a:t>4/2/2020</a:t>
            </a:fld>
            <a:endParaRPr lang="en-US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34756-976F-4870-AF01-9CF64A1FD6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8B999C-655B-4432-BE9E-EA903E73149A}" type="datetimeFigureOut">
              <a:rPr lang="en-US"/>
              <a:pPr>
                <a:defRPr/>
              </a:pPr>
              <a:t>4/2/2020</a:t>
            </a:fld>
            <a:endParaRPr lang="en-US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F2801-3F22-4BA6-9756-EA2BFFF298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DEDB63-CCE1-4E75-A509-BCEE8103E0E9}" type="datetimeFigureOut">
              <a:rPr lang="en-US"/>
              <a:pPr>
                <a:defRPr/>
              </a:pPr>
              <a:t>4/2/2020</a:t>
            </a:fld>
            <a:endParaRPr lang="en-US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9E035F-9834-4ABF-B0E2-FB8ACB7A41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69FD7-B1F5-4C16-8264-0C190FCB988B}" type="datetimeFigureOut">
              <a:rPr lang="en-US"/>
              <a:pPr>
                <a:defRPr/>
              </a:pPr>
              <a:t>4/2/2020</a:t>
            </a:fld>
            <a:endParaRPr lang="en-US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9C2738-4681-4EF2-B879-19CBA8362D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41D7CAF-C3F2-4E31-91FF-64456B8D68D1}" type="datetimeFigureOut">
              <a:rPr lang="en-US"/>
              <a:pPr>
                <a:defRPr/>
              </a:pPr>
              <a:t>4/2/2020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50722E9-BA16-4EF9-8AEB-F9813EDCD4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8.xml"/><Relationship Id="rId1" Type="http://schemas.openxmlformats.org/officeDocument/2006/relationships/video" Target="file:///G:\&#1059;&#1056;&#1054;&#1050;&#1048;%204%20&#1095;&#1077;&#1090;&#1074;&#1077;&#1088;&#1090;&#1100;\&#1048;&#1047;&#1054;\2\&#1091;&#1088;.26%20&#1074;&#1077;&#1089;&#1077;&#1085;&#1085;&#1080;&#1081;%20&#1088;&#1091;&#1095;&#1077;&#1105;&#1082;\&#1088;&#1080;&#1090;&#1084;%20&#1083;&#1080;&#1085;&#1080;&#1081;%20%20%20%20&#1048;&#1047;&#1054;%202%20&#1082;&#1083;&#1072;&#1089;&#1089;%20&#1060;&#1043;&#1054;&#1057;\&#1074;&#1077;&#1089;&#1077;&#1085;&#1085;&#1080;&#1081;%20&#1088;&#1091;&#1095;&#1077;&#1105;&#1082;.wmv" TargetMode="Externa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8.xml"/><Relationship Id="rId1" Type="http://schemas.openxmlformats.org/officeDocument/2006/relationships/video" Target="file:///G:\&#1059;&#1056;&#1054;&#1050;&#1048;%204%20&#1095;&#1077;&#1090;&#1074;&#1077;&#1088;&#1090;&#1100;\&#1048;&#1047;&#1054;\2\&#1091;&#1088;.26%20&#1074;&#1077;&#1089;&#1077;&#1085;&#1085;&#1080;&#1081;%20&#1088;&#1091;&#1095;&#1077;&#1105;&#1082;\&#1088;&#1080;&#1090;&#1084;%20&#1083;&#1080;&#1085;&#1080;&#1081;%20%20%20%20&#1048;&#1047;&#1054;%202%20&#1082;&#1083;&#1072;&#1089;&#1089;%20&#1060;&#1043;&#1054;&#1057;\&#1085;&#1077;&#1089;&#1105;&#1090;&#1089;&#1103;%20&#1089;&#1090;&#1088;&#1077;&#1084;&#1080;&#1090;&#1077;&#1083;&#1100;&#1085;&#1086;.wmv" TargetMode="Externa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«Весенний ручеёк"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6251575" cy="8763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200" dirty="0" smtClean="0">
                <a:latin typeface="+mj-lt"/>
              </a:rPr>
              <a:t>Линия как средство выражения: ритм линий.</a:t>
            </a:r>
            <a:endParaRPr lang="ru-RU" sz="32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4724400" cy="1162050"/>
          </a:xfrm>
        </p:spPr>
        <p:txBody>
          <a:bodyPr/>
          <a:lstStyle/>
          <a:p>
            <a:r>
              <a:rPr lang="ru-RU" b="1" smtClean="0"/>
              <a:t>Весна. Ручеёк торопится…</a:t>
            </a:r>
          </a:p>
        </p:txBody>
      </p:sp>
      <p:sp>
        <p:nvSpPr>
          <p:cNvPr id="17410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" name="весенний ручеёк.wmv">
            <a:hlinkClick r:id="" action="ppaction://media"/>
          </p:cNvPr>
          <p:cNvPicPr>
            <a:picLocks noGrp="1" noRot="1" noChangeAspect="1"/>
          </p:cNvPicPr>
          <p:nvPr>
            <p:ph sz="half" idx="1"/>
            <a:videoFile r:link="rId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082925" y="1676400"/>
            <a:ext cx="6096000" cy="4572000"/>
          </a:xfrm>
        </p:spPr>
      </p:pic>
      <p:pic>
        <p:nvPicPr>
          <p:cNvPr id="17412" name="Содержимое 3" descr="17959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584325"/>
            <a:ext cx="3265488" cy="481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838200" y="457200"/>
            <a:ext cx="5715000" cy="762000"/>
          </a:xfrm>
        </p:spPr>
        <p:txBody>
          <a:bodyPr/>
          <a:lstStyle/>
          <a:p>
            <a:r>
              <a:rPr lang="ru-RU" b="1" smtClean="0"/>
              <a:t>Ручеёк спешит, несётся стремительно…</a:t>
            </a:r>
          </a:p>
        </p:txBody>
      </p:sp>
      <p:sp>
        <p:nvSpPr>
          <p:cNvPr id="18434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" name="несётся стремительно.wmv">
            <a:hlinkClick r:id="" action="ppaction://media"/>
          </p:cNvPr>
          <p:cNvPicPr>
            <a:picLocks noGrp="1" noRot="1" noChangeAspect="1"/>
          </p:cNvPicPr>
          <p:nvPr>
            <p:ph sz="half" idx="1"/>
            <a:videoFile r:link="rId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622675" y="1905000"/>
            <a:ext cx="5521325" cy="4141788"/>
          </a:xfrm>
        </p:spPr>
      </p:pic>
      <p:pic>
        <p:nvPicPr>
          <p:cNvPr id="18436" name="Picture 2" descr="G:\УРОКИ 4 четверть\ИЗО\2\ур.26 весенний ручеёк\628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447800"/>
            <a:ext cx="3656013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4114800" y="6019800"/>
            <a:ext cx="3810000" cy="533400"/>
          </a:xfrm>
          <a:prstGeom prst="rect">
            <a:avLst/>
          </a:prstGeom>
        </p:spPr>
        <p:txBody>
          <a:bodyPr lIns="0" rIns="0" bIns="0" anchor="b"/>
          <a:lstStyle/>
          <a:p>
            <a:pPr fontAlgn="auto">
              <a:spcAft>
                <a:spcPts val="0"/>
              </a:spcAft>
              <a:defRPr/>
            </a:pPr>
            <a:r>
              <a:rPr lang="ru-RU" sz="26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Бушует с камнями…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G:\УРОКИ 4 четверть\ИЗО\2\ур.26 весенний ручеёк\11062011_2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066800"/>
            <a:ext cx="4981575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3" descr="G:\УРОКИ 4 четверть\ИЗО\2\ур.26 весенний ручеёк\i_02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91000" y="3581400"/>
            <a:ext cx="4827588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0" y="1905000"/>
            <a:ext cx="4800600" cy="62788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Характер линий</a:t>
            </a:r>
            <a:endParaRPr lang="ru-RU" b="1" dirty="0"/>
          </a:p>
        </p:txBody>
      </p:sp>
      <p:sp>
        <p:nvSpPr>
          <p:cNvPr id="20484" name="TextBox 4"/>
          <p:cNvSpPr txBox="1">
            <a:spLocks noChangeArrowheads="1"/>
          </p:cNvSpPr>
          <p:nvPr/>
        </p:nvSpPr>
        <p:spPr bwMode="auto">
          <a:xfrm>
            <a:off x="762000" y="457200"/>
            <a:ext cx="3581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onstantia" pitchFamily="18" charset="0"/>
              </a:rPr>
              <a:t>Упражнение: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305800" cy="8382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3600" b="1" dirty="0" smtClean="0"/>
              <a:t>Практическая работа.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1. Нарисуем две кривые линии, напоминающие дорогу.</a:t>
            </a:r>
            <a:endParaRPr lang="ru-RU" sz="2400" dirty="0"/>
          </a:p>
        </p:txBody>
      </p:sp>
      <p:pic>
        <p:nvPicPr>
          <p:cNvPr id="7170" name="Picture 2" descr="G:\УРОКИ 4 четверть\ИЗО\2\ур.26 весенний ручеёк\kak-narisovat-reku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3371850"/>
            <a:ext cx="4572000" cy="34861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3400" y="1676400"/>
            <a:ext cx="3810000" cy="29527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/>
              <a:t>2. Нарисуем камни в середине ручейка. Добавим волнистые линии.</a:t>
            </a:r>
            <a:br>
              <a:rPr lang="ru-RU" sz="2400" dirty="0" smtClean="0"/>
            </a:br>
            <a:r>
              <a:rPr lang="ru-RU" sz="2400" dirty="0" smtClean="0"/>
              <a:t>3. Деревья возле ручейка. Это могут быть деревья, кустарники, цветы, травы, песок и т.д., все что вы хотите. </a:t>
            </a:r>
            <a:endParaRPr lang="ru-RU" sz="24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2286000"/>
            <a:ext cx="3810000" cy="29527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24400" y="3657600"/>
            <a:ext cx="3810000" cy="29527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/>
              <a:t>4. Нарисуем у реки большие деревья и добавим травы.</a:t>
            </a:r>
            <a:br>
              <a:rPr lang="ru-RU" sz="2400" dirty="0" smtClean="0"/>
            </a:br>
            <a:r>
              <a:rPr lang="ru-RU" sz="2400" dirty="0" smtClean="0"/>
              <a:t>5. Раскрасим: Сочетайте цвета, присущие летней природе: белый, </a:t>
            </a:r>
            <a:r>
              <a:rPr lang="ru-RU" sz="2400" dirty="0" err="1" smtClean="0"/>
              <a:t>голубой</a:t>
            </a:r>
            <a:r>
              <a:rPr lang="ru-RU" sz="2400" dirty="0" smtClean="0"/>
              <a:t>, много разной зелени, серый – для камней.</a:t>
            </a:r>
            <a:endParaRPr lang="ru-RU" sz="2400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2667000"/>
            <a:ext cx="3810000" cy="29527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2" descr="G:\УРОКИ 4 четверть\ИЗО\2\ур.26 весенний ручеёк\kak-narisovat-reku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3371850"/>
            <a:ext cx="4572000" cy="34861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5604" name="Picture 4" descr="G:\УРОКИ 4 четверть\ИЗО\2\ур.26 весенний ручеёк\анимашка.gif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239000" y="3352800"/>
            <a:ext cx="14954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G:\УРОКИ 4 четверть\технология\2 класс\1.jpg"/>
          <p:cNvPicPr>
            <a:picLocks noChangeAspect="1" noChangeArrowheads="1"/>
          </p:cNvPicPr>
          <p:nvPr/>
        </p:nvPicPr>
        <p:blipFill>
          <a:blip r:embed="rId2" cstate="print"/>
          <a:srcRect r="50000" b="61909"/>
          <a:stretch>
            <a:fillRect/>
          </a:stretch>
        </p:blipFill>
        <p:spPr bwMode="auto">
          <a:xfrm>
            <a:off x="990600" y="1600200"/>
            <a:ext cx="7315200" cy="465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3058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Самооценка  творчества</a:t>
            </a:r>
            <a:endParaRPr lang="ru-RU" b="1" dirty="0"/>
          </a:p>
        </p:txBody>
      </p:sp>
      <p:sp>
        <p:nvSpPr>
          <p:cNvPr id="26627" name="TextBox 3"/>
          <p:cNvSpPr txBox="1">
            <a:spLocks noChangeArrowheads="1"/>
          </p:cNvSpPr>
          <p:nvPr/>
        </p:nvSpPr>
        <p:spPr bwMode="auto">
          <a:xfrm>
            <a:off x="990600" y="5934075"/>
            <a:ext cx="31242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Я не смог справиться с заданием как хотелось. </a:t>
            </a:r>
          </a:p>
          <a:p>
            <a:r>
              <a:rPr lang="ru-RU">
                <a:latin typeface="Constantia" pitchFamily="18" charset="0"/>
              </a:rPr>
              <a:t>Мне надо ещё поучиться</a:t>
            </a:r>
          </a:p>
        </p:txBody>
      </p:sp>
      <p:sp>
        <p:nvSpPr>
          <p:cNvPr id="26628" name="TextBox 4"/>
          <p:cNvSpPr txBox="1">
            <a:spLocks noChangeArrowheads="1"/>
          </p:cNvSpPr>
          <p:nvPr/>
        </p:nvSpPr>
        <p:spPr bwMode="auto">
          <a:xfrm>
            <a:off x="2667000" y="4724400"/>
            <a:ext cx="2971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onstantia" pitchFamily="18" charset="0"/>
              </a:rPr>
              <a:t>Я справился с заданием, но мне помогали</a:t>
            </a:r>
          </a:p>
        </p:txBody>
      </p:sp>
      <p:sp>
        <p:nvSpPr>
          <p:cNvPr id="26629" name="TextBox 6"/>
          <p:cNvSpPr txBox="1">
            <a:spLocks noChangeArrowheads="1"/>
          </p:cNvSpPr>
          <p:nvPr/>
        </p:nvSpPr>
        <p:spPr bwMode="auto">
          <a:xfrm>
            <a:off x="5257800" y="3352800"/>
            <a:ext cx="2895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Я справился с заданием самостоятельно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Box 2"/>
          <p:cNvSpPr txBox="1">
            <a:spLocks noChangeArrowheads="1"/>
          </p:cNvSpPr>
          <p:nvPr/>
        </p:nvSpPr>
        <p:spPr bwMode="auto">
          <a:xfrm>
            <a:off x="457200" y="1600200"/>
            <a:ext cx="6934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latin typeface="Constantia" pitchFamily="18" charset="0"/>
              </a:rPr>
              <a:t>Довольны ли вы своей работой на уроке?</a:t>
            </a:r>
          </a:p>
        </p:txBody>
      </p:sp>
      <p:sp>
        <p:nvSpPr>
          <p:cNvPr id="27650" name="TextBox 3"/>
          <p:cNvSpPr txBox="1">
            <a:spLocks noChangeArrowheads="1"/>
          </p:cNvSpPr>
          <p:nvPr/>
        </p:nvSpPr>
        <p:spPr bwMode="auto">
          <a:xfrm>
            <a:off x="685800" y="2438400"/>
            <a:ext cx="38100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000" b="1">
                <a:latin typeface="Constantia" pitchFamily="18" charset="0"/>
              </a:rPr>
              <a:t>  очень довольны</a:t>
            </a:r>
          </a:p>
          <a:p>
            <a:pPr>
              <a:buFont typeface="Arial" charset="0"/>
              <a:buChar char="•"/>
            </a:pPr>
            <a:endParaRPr lang="ru-RU" sz="2000" b="1">
              <a:latin typeface="Constantia" pitchFamily="18" charset="0"/>
            </a:endParaRPr>
          </a:p>
          <a:p>
            <a:endParaRPr lang="ru-RU" sz="2000" b="1">
              <a:latin typeface="Constantia" pitchFamily="18" charset="0"/>
            </a:endParaRPr>
          </a:p>
          <a:p>
            <a:endParaRPr lang="ru-RU" sz="2000" b="1">
              <a:latin typeface="Constantia" pitchFamily="18" charset="0"/>
            </a:endParaRPr>
          </a:p>
          <a:p>
            <a:endParaRPr lang="ru-RU" sz="2000" b="1">
              <a:latin typeface="Constantia" pitchFamily="18" charset="0"/>
            </a:endParaRPr>
          </a:p>
          <a:p>
            <a:pPr>
              <a:buFont typeface="Arial" charset="0"/>
              <a:buChar char="•"/>
            </a:pPr>
            <a:r>
              <a:rPr lang="ru-RU" sz="2000" b="1">
                <a:latin typeface="Constantia" pitchFamily="18" charset="0"/>
              </a:rPr>
              <a:t>  довольны</a:t>
            </a:r>
          </a:p>
          <a:p>
            <a:pPr>
              <a:buFont typeface="Arial" charset="0"/>
              <a:buChar char="•"/>
            </a:pPr>
            <a:endParaRPr lang="ru-RU" sz="2000" b="1">
              <a:latin typeface="Constantia" pitchFamily="18" charset="0"/>
            </a:endParaRPr>
          </a:p>
          <a:p>
            <a:endParaRPr lang="ru-RU" sz="2000" b="1">
              <a:latin typeface="Constantia" pitchFamily="18" charset="0"/>
            </a:endParaRPr>
          </a:p>
          <a:p>
            <a:endParaRPr lang="ru-RU" sz="2000" b="1">
              <a:latin typeface="Constantia" pitchFamily="18" charset="0"/>
            </a:endParaRPr>
          </a:p>
          <a:p>
            <a:endParaRPr lang="ru-RU" sz="2000" b="1">
              <a:latin typeface="Constantia" pitchFamily="18" charset="0"/>
            </a:endParaRPr>
          </a:p>
          <a:p>
            <a:endParaRPr lang="ru-RU" sz="2000" b="1">
              <a:latin typeface="Constantia" pitchFamily="18" charset="0"/>
            </a:endParaRPr>
          </a:p>
          <a:p>
            <a:pPr>
              <a:buFont typeface="Arial" charset="0"/>
              <a:buChar char="•"/>
            </a:pPr>
            <a:r>
              <a:rPr lang="ru-RU" sz="2000" b="1">
                <a:latin typeface="Constantia" pitchFamily="18" charset="0"/>
              </a:rPr>
              <a:t>  не очень довольны</a:t>
            </a:r>
          </a:p>
        </p:txBody>
      </p:sp>
      <p:pic>
        <p:nvPicPr>
          <p:cNvPr id="27651" name="Picture 3" descr="G:\УРОКИ 4 четверть\технология\2 класс\1369570930_dlya-kliparta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C8C8C8"/>
              </a:clrFrom>
              <a:clrTo>
                <a:srgbClr val="C8C8C8">
                  <a:alpha val="0"/>
                </a:srgbClr>
              </a:clrTo>
            </a:clrChange>
          </a:blip>
          <a:srcRect l="64000" b="64603"/>
          <a:stretch>
            <a:fillRect/>
          </a:stretch>
        </p:blipFill>
        <p:spPr bwMode="auto">
          <a:xfrm>
            <a:off x="2362200" y="3429000"/>
            <a:ext cx="17145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3" descr="G:\УРОКИ 4 четверть\технология\2 класс\1369570930_dlya-kliparta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001" t="37167" r="34399" b="27434"/>
          <a:stretch>
            <a:fillRect/>
          </a:stretch>
        </p:blipFill>
        <p:spPr bwMode="auto">
          <a:xfrm>
            <a:off x="4419600" y="2209800"/>
            <a:ext cx="1981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4" descr="G:\УРОКИ 4 четверть\технология\2 класс\10203733-красочные-руки-силуэт-вектор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0000" t="3333" b="62000"/>
          <a:stretch>
            <a:fillRect/>
          </a:stretch>
        </p:blipFill>
        <p:spPr bwMode="auto">
          <a:xfrm>
            <a:off x="6705600" y="228600"/>
            <a:ext cx="2252663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5" descr="G:\УРОКИ 4 четверть\технология\2 класс\a-little-girl-is-raising-her-hand-to-answer-a-question-in-school-there-is-a-book-and-an-apple-on-her-desk_8377369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86200" y="4572000"/>
            <a:ext cx="220662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3058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400" b="1" dirty="0" smtClean="0"/>
              <a:t>Самооценка деятельности</a:t>
            </a:r>
            <a:endParaRPr lang="ru-RU" sz="44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304</TotalTime>
  <Words>101</Words>
  <Application>Microsoft Office PowerPoint</Application>
  <PresentationFormat>Экран (4:3)</PresentationFormat>
  <Paragraphs>29</Paragraphs>
  <Slides>9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«Весенний ручеёк"</vt:lpstr>
      <vt:lpstr>Весна. Ручеёк торопится…</vt:lpstr>
      <vt:lpstr>Ручеёк спешит, несётся стремительно…</vt:lpstr>
      <vt:lpstr>Характер линий</vt:lpstr>
      <vt:lpstr>  Практическая работа. 1. Нарисуем две кривые линии, напоминающие дорогу.</vt:lpstr>
      <vt:lpstr>2. Нарисуем камни в середине ручейка. Добавим волнистые линии. 3. Деревья возле ручейка. Это могут быть деревья, кустарники, цветы, травы, песок и т.д., все что вы хотите. </vt:lpstr>
      <vt:lpstr>4. Нарисуем у реки большие деревья и добавим травы. 5. Раскрасим: Сочетайте цвета, присущие летней природе: белый, голубой, много разной зелени, серый – для камней.</vt:lpstr>
      <vt:lpstr>Самооценка  творчества</vt:lpstr>
      <vt:lpstr>Самооценка деятельности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Весенний ручеёк</dc:title>
  <dc:creator>Наталья</dc:creator>
  <cp:lastModifiedBy>User67</cp:lastModifiedBy>
  <cp:revision>36</cp:revision>
  <dcterms:created xsi:type="dcterms:W3CDTF">2015-04-11T12:02:38Z</dcterms:created>
  <dcterms:modified xsi:type="dcterms:W3CDTF">2020-04-02T11:55:20Z</dcterms:modified>
</cp:coreProperties>
</file>