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9" r:id="rId4"/>
    <p:sldId id="280" r:id="rId5"/>
    <p:sldId id="299" r:id="rId6"/>
    <p:sldId id="282" r:id="rId7"/>
    <p:sldId id="283" r:id="rId8"/>
    <p:sldId id="284" r:id="rId9"/>
    <p:sldId id="285" r:id="rId10"/>
    <p:sldId id="286" r:id="rId11"/>
    <p:sldId id="301" r:id="rId12"/>
    <p:sldId id="300" r:id="rId13"/>
    <p:sldId id="287" r:id="rId14"/>
    <p:sldId id="288" r:id="rId15"/>
    <p:sldId id="290" r:id="rId16"/>
    <p:sldId id="302" r:id="rId17"/>
    <p:sldId id="303" r:id="rId18"/>
    <p:sldId id="305" r:id="rId19"/>
    <p:sldId id="304" r:id="rId20"/>
    <p:sldId id="306" r:id="rId21"/>
    <p:sldId id="296" r:id="rId22"/>
    <p:sldId id="297" r:id="rId2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  <a:srgbClr val="1984CC"/>
    <a:srgbClr val="03136A"/>
    <a:srgbClr val="35759D"/>
    <a:srgbClr val="35B19D"/>
    <a:srgbClr val="B3D3EA"/>
    <a:srgbClr val="78AD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3" autoAdjust="0"/>
    <p:restoredTop sz="95596" autoAdjust="0"/>
  </p:normalViewPr>
  <p:slideViewPr>
    <p:cSldViewPr>
      <p:cViewPr>
        <p:scale>
          <a:sx n="82" d="100"/>
          <a:sy n="82" d="100"/>
        </p:scale>
        <p:origin x="-10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5B04D2-65EE-4B01-A779-FAA5CDFC559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92CAC8-D57A-43D7-B9CC-D2B170A347BA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1E396B-27FF-485D-BCAE-41FD33C79073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87BAC9-4C2E-4E6A-97A4-37F8BA754991}" type="slidenum">
              <a:rPr lang="en-US"/>
              <a:pPr/>
              <a:t>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905000"/>
            <a:ext cx="8382000" cy="704850"/>
          </a:xfrm>
        </p:spPr>
        <p:txBody>
          <a:bodyPr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590800"/>
            <a:ext cx="8382000" cy="6858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324600" y="808038"/>
            <a:ext cx="1828800" cy="49831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808038"/>
            <a:ext cx="5334000" cy="49831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080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55576" y="2924944"/>
            <a:ext cx="8007424" cy="3456384"/>
          </a:xfrm>
        </p:spPr>
        <p:txBody>
          <a:bodyPr/>
          <a:lstStyle/>
          <a:p>
            <a:pPr algn="r"/>
            <a:endParaRPr lang="ru-RU" sz="18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ea typeface="+mn-ea"/>
              <a:cs typeface="+mn-cs"/>
            </a:endParaRPr>
          </a:p>
          <a:p>
            <a:pPr algn="r"/>
            <a:endParaRPr lang="ru-RU" sz="18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algn="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Автор: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Вишневская Олеся,</a:t>
            </a:r>
          </a:p>
          <a:p>
            <a:pPr algn="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ученица 4 класса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r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Колесникова Светлана Леонидовна</a:t>
            </a:r>
          </a:p>
          <a:p>
            <a:endParaRPr lang="ru-RU" b="1" dirty="0" smtClean="0">
              <a:latin typeface="+mn-lt"/>
              <a:ea typeface="+mn-ea"/>
              <a:cs typeface="+mn-cs"/>
            </a:endParaRPr>
          </a:p>
          <a:p>
            <a:r>
              <a:rPr lang="ru-RU" sz="1800" b="1" dirty="0" smtClean="0"/>
              <a:t>С. Комсомольское, 2019г.</a:t>
            </a:r>
            <a:endParaRPr lang="ru-RU" sz="1800" b="1" dirty="0"/>
          </a:p>
          <a:p>
            <a:endParaRPr lang="ru-RU" dirty="0" smtClean="0"/>
          </a:p>
          <a:p>
            <a:endParaRPr lang="ru-RU" dirty="0" smtClean="0">
              <a:solidFill>
                <a:schemeClr val="bg1">
                  <a:lumMod val="10000"/>
                </a:schemeClr>
              </a:solidFill>
            </a:endParaRPr>
          </a:p>
          <a:p>
            <a:endParaRPr lang="ru-RU" sz="1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5536" y="548680"/>
            <a:ext cx="8568952" cy="792088"/>
          </a:xfrm>
        </p:spPr>
        <p:txBody>
          <a:bodyPr/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МКУ «Комитет образования» АМО «Еравнинский район»</a:t>
            </a:r>
            <a:b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b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«Комсомольская средняя общеобразовательная школа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40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40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</a:br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827584" y="1514982"/>
            <a:ext cx="763284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2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Направление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2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2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изобразительное и декоративно-прикладное искусство.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2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2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Чудеса из использованных полиэтиленовых пакетов.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844824"/>
            <a:ext cx="69127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значимость: </a:t>
            </a:r>
            <a:endParaRPr lang="ru-RU" sz="20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атериалы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данного исследования могут быть использованы на внеклассных мероприятиях  и уроках технологии по экологическому воспитанию и  формированию экологически грамотного потребителя.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1" name="Picture 3" descr="C:\Users\user\Desktop\ганс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692696"/>
            <a:ext cx="2808312" cy="385089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4725144"/>
            <a:ext cx="259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Ганс фон Пехманн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49202" y="5301208"/>
            <a:ext cx="20589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Эрик Фосет</a:t>
            </a:r>
            <a:endParaRPr lang="ru-RU" sz="1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16216" y="5661248"/>
            <a:ext cx="2448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Реджинальд  Гибсон</a:t>
            </a:r>
            <a:endParaRPr lang="ru-RU" sz="1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1492" name="Picture 4" descr="C:\Users\user\Desktop\фор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1556792"/>
            <a:ext cx="2751629" cy="3510980"/>
          </a:xfrm>
          <a:prstGeom prst="rect">
            <a:avLst/>
          </a:prstGeom>
          <a:noFill/>
        </p:spPr>
      </p:pic>
      <p:pic>
        <p:nvPicPr>
          <p:cNvPr id="191493" name="Picture 5" descr="C:\Users\user\Desktop\гиб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72200" y="2132856"/>
            <a:ext cx="2613194" cy="337537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27784" y="836712"/>
            <a:ext cx="2267869" cy="278092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8739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3645024"/>
            <a:ext cx="1728191" cy="277538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8739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72200" y="908720"/>
            <a:ext cx="2458161" cy="267533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87396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4048" y="3645024"/>
            <a:ext cx="1828377" cy="266429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07504" y="1556792"/>
            <a:ext cx="23042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Виды полиэтиленовых пакетов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49" name="Picture 1" descr="C:\Users\user\Desktop\сжигание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60953" y="1340768"/>
            <a:ext cx="3511247" cy="2212086"/>
          </a:xfrm>
          <a:prstGeom prst="rect">
            <a:avLst/>
          </a:prstGeom>
          <a:noFill/>
        </p:spPr>
      </p:pic>
      <p:pic>
        <p:nvPicPr>
          <p:cNvPr id="181250" name="Picture 2" descr="C:\Users\user\Desktop\сжиг мусор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836712"/>
            <a:ext cx="3593976" cy="2372024"/>
          </a:xfrm>
          <a:prstGeom prst="rect">
            <a:avLst/>
          </a:prstGeom>
          <a:noFill/>
        </p:spPr>
      </p:pic>
      <p:pic>
        <p:nvPicPr>
          <p:cNvPr id="181251" name="Picture 3" descr="C:\Users\user\Desktop\пераб мус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8104" y="1997084"/>
            <a:ext cx="2931728" cy="1647940"/>
          </a:xfrm>
          <a:prstGeom prst="rect">
            <a:avLst/>
          </a:prstGeom>
          <a:noFill/>
        </p:spPr>
      </p:pic>
      <p:pic>
        <p:nvPicPr>
          <p:cNvPr id="181252" name="Picture 4" descr="C:\Users\user\Desktop\гора мусора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75856" y="4149080"/>
            <a:ext cx="2880320" cy="2160240"/>
          </a:xfrm>
          <a:prstGeom prst="rect">
            <a:avLst/>
          </a:prstGeom>
          <a:noFill/>
        </p:spPr>
      </p:pic>
      <p:pic>
        <p:nvPicPr>
          <p:cNvPr id="181253" name="Picture 5" descr="C:\Users\user\Desktop\свалка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75648" y="3645024"/>
            <a:ext cx="3060848" cy="2376264"/>
          </a:xfrm>
          <a:prstGeom prst="rect">
            <a:avLst/>
          </a:prstGeom>
          <a:noFill/>
        </p:spPr>
      </p:pic>
      <p:pic>
        <p:nvPicPr>
          <p:cNvPr id="181254" name="Picture 6" descr="C:\Users\user\Desktop\утилиз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79512" y="3789040"/>
            <a:ext cx="2816424" cy="2112318"/>
          </a:xfrm>
          <a:prstGeom prst="rect">
            <a:avLst/>
          </a:prstGeom>
          <a:noFill/>
        </p:spPr>
      </p:pic>
      <p:sp>
        <p:nvSpPr>
          <p:cNvPr id="181255" name="Rectangle 7"/>
          <p:cNvSpPr>
            <a:spLocks noChangeArrowheads="1"/>
          </p:cNvSpPr>
          <p:nvPr/>
        </p:nvSpPr>
        <p:spPr bwMode="auto">
          <a:xfrm>
            <a:off x="3275856" y="3717032"/>
            <a:ext cx="2592288" cy="36933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свалок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836712"/>
            <a:ext cx="2090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Сжигание отходов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692696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Вторичное использование  отходов </a:t>
            </a: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504" y="852053"/>
          <a:ext cx="8856984" cy="6005947"/>
        </p:xfrm>
        <a:graphic>
          <a:graphicData uri="http://schemas.openxmlformats.org/drawingml/2006/table">
            <a:tbl>
              <a:tblPr/>
              <a:tblGrid>
                <a:gridCol w="3528392"/>
                <a:gridCol w="3546172"/>
                <a:gridCol w="1075675"/>
                <a:gridCol w="706745"/>
              </a:tblGrid>
              <a:tr h="190596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           Вопрос 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Кол-во 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811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повседневной жизни Вы часто используете полиэтиленовые пакеты?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а) часто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б) нет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96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После использование пакетов Вы?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а) его выкидываете 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51,1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б) стираете 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8,5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1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в) оставляете для дальнейшего использования 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42,8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96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 знаете о вреде экологии полиэтиленовых пакетов?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а) да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1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 нет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96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 готовы отказаться от использования пакетов из полиэтилена?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а) да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11,5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3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 нет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88,5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96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Если бы Вам предложили на выбор пакеты из разных материалов,  какой бы Вы выбрали?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а) полиэтиленовый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48,5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б) бумажный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22,8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в) из ткани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28,7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96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Какой способ утилизации Вы используете?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а) сжигаете в печи (на костре)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45,7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б) выкидываете 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54,3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1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в) делаете из них полезные и красивые вещи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6192" marR="461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51520" y="220870"/>
            <a:ext cx="4752528" cy="6771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1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опроса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23528" y="1556792"/>
            <a:ext cx="33478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тенгазета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 Польза и вред полиэтиленовых пакетов»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AppData\Local\Microsoft\Windows\INetCache\Content.Word\20180316_15072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2852936"/>
            <a:ext cx="2935879" cy="2695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824113">
            <a:off x="4694539" y="647810"/>
            <a:ext cx="3047612" cy="4536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764704"/>
            <a:ext cx="3923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Акция «Соберем пакеты – очистим природу!»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1700808"/>
            <a:ext cx="5112568" cy="4509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916832"/>
            <a:ext cx="4827368" cy="362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90857">
            <a:off x="6329292" y="1493957"/>
            <a:ext cx="2411760" cy="36176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47864" y="1340768"/>
            <a:ext cx="199822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AppData\Local\Microsoft\Windows\INetCache\Content.Word\20191211_154420[1]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261931">
            <a:off x="339165" y="1408792"/>
            <a:ext cx="2489005" cy="3374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AppData\Local\Microsoft\Windows\INetCache\Content.Word\20191211_154448[1]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3849" y="4077072"/>
            <a:ext cx="2088232" cy="20166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C:\Users\user\AppData\Local\Microsoft\Windows\INetCache\Content.Word\20191211_154404[1]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15005">
            <a:off x="6217348" y="1728582"/>
            <a:ext cx="2522617" cy="2938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исследовательские работы 2018\20180315_19315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536207" y="1354345"/>
            <a:ext cx="2509836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:\Users\user\AppData\Local\Microsoft\Windows\INetCache\Content.Word\20180320_18324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207753">
            <a:off x="902281" y="1803468"/>
            <a:ext cx="1964373" cy="2819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/>
          <a:srcRect t="-2436"/>
          <a:stretch>
            <a:fillRect/>
          </a:stretch>
        </p:blipFill>
        <p:spPr bwMode="auto">
          <a:xfrm rot="877352">
            <a:off x="6508216" y="1598066"/>
            <a:ext cx="1856330" cy="3027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67944" y="3933056"/>
            <a:ext cx="1656184" cy="2502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76672"/>
            <a:ext cx="4928692" cy="31661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501008"/>
            <a:ext cx="4894537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5976" y="665772"/>
            <a:ext cx="4788024" cy="29072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419" name="Picture 1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35930" y="3501008"/>
            <a:ext cx="4608070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653408"/>
            <a:ext cx="4894537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AppData\Local\Microsoft\Windows\INetCache\Content.Word\20180410_19163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068960"/>
            <a:ext cx="3096344" cy="2808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:\Users\user\AppData\Local\Microsoft\Windows\INetCache\Content.Word\20180410_19120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088" y="3284984"/>
            <a:ext cx="3384376" cy="2808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1268760"/>
            <a:ext cx="2807191" cy="3340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47664" y="836712"/>
            <a:ext cx="62646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Чудеса из полиэтиленовых пакетов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12190">
            <a:off x="5596393" y="993378"/>
            <a:ext cx="3260380" cy="24030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780928"/>
            <a:ext cx="2766680" cy="29102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DCIM\Camera\20180408_13581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83768" y="692696"/>
            <a:ext cx="288032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DCIM\Camera\20180408_135917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501008"/>
            <a:ext cx="280831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2651" y="2348880"/>
            <a:ext cx="58287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267744" y="1484784"/>
            <a:ext cx="3312368" cy="2246769"/>
          </a:xfrm>
          <a:prstGeom prst="rect">
            <a:avLst/>
          </a:prstGeom>
          <a:solidFill>
            <a:srgbClr val="FFFFFF">
              <a:alpha val="14999"/>
            </a:srgbClr>
          </a:solidFill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Привлечение  внимания  окружающих меня людей к проблеме мусора через творческую деятельность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C:\Users\user\AppData\Local\Microsoft\Windows\INetCache\Content.Word\20180320_18350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902431">
            <a:off x="5077951" y="1445005"/>
            <a:ext cx="4351813" cy="3225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Rectangle 1"/>
          <p:cNvSpPr>
            <a:spLocks noChangeArrowheads="1"/>
          </p:cNvSpPr>
          <p:nvPr/>
        </p:nvSpPr>
        <p:spPr bwMode="auto">
          <a:xfrm>
            <a:off x="467544" y="1418292"/>
            <a:ext cx="8352928" cy="383181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Познакомиться с историей полиэтилена, полиэтиленовых пакетов и об их разнообразии;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Выяснить о способах  утилизации отходов;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Провести опрос среди учащихся школы и жителей села о вреде и пользе упаковок из полиэтилена;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Выпустить стенгазету «Польза и вред полиэтиленовых пакетов»;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Собрать использованные упаковки из полиэтилена;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Переработать  полиэтиленовые пакеты в полезные и красивые вещи;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Сделать выводы.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8418" name="Rectangle 2"/>
          <p:cNvSpPr>
            <a:spLocks noChangeArrowheads="1"/>
          </p:cNvSpPr>
          <p:nvPr/>
        </p:nvSpPr>
        <p:spPr bwMode="auto">
          <a:xfrm>
            <a:off x="467544" y="692696"/>
            <a:ext cx="2088232" cy="400110"/>
          </a:xfrm>
          <a:prstGeom prst="rect">
            <a:avLst/>
          </a:prstGeom>
          <a:solidFill>
            <a:srgbClr val="FFFFFF">
              <a:alpha val="14999"/>
            </a:srgbClr>
          </a:solidFill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628800"/>
            <a:ext cx="1944215" cy="277538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2996952"/>
            <a:ext cx="2267869" cy="278092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95736" y="2420888"/>
            <a:ext cx="2458161" cy="267533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72200" y="3429000"/>
            <a:ext cx="2376264" cy="266429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67544" y="548680"/>
            <a:ext cx="3456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Объект  </a:t>
            </a:r>
            <a:r>
              <a:rPr lang="ru-RU" b="1" dirty="0"/>
              <a:t>исследования </a:t>
            </a:r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36248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Предмет  </a:t>
            </a:r>
            <a:r>
              <a:rPr lang="ru-RU" b="1" dirty="0"/>
              <a:t>исследования</a:t>
            </a:r>
            <a:endParaRPr lang="ru-RU" dirty="0"/>
          </a:p>
        </p:txBody>
      </p:sp>
      <p:pic>
        <p:nvPicPr>
          <p:cNvPr id="1863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19872" y="1628800"/>
            <a:ext cx="2448272" cy="291334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6" name="Рисунок 5" descr="C:\Users\user\AppData\Local\Microsoft\Windows\INetCache\Content.Word\20180315_18205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954154">
            <a:off x="742974" y="1776012"/>
            <a:ext cx="1944216" cy="39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AppData\Local\Microsoft\Windows\INetCache\Content.Word\20180320_19010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459971">
            <a:off x="6320453" y="1762419"/>
            <a:ext cx="2250721" cy="3693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Rectangle 1"/>
          <p:cNvSpPr>
            <a:spLocks noChangeArrowheads="1"/>
          </p:cNvSpPr>
          <p:nvPr/>
        </p:nvSpPr>
        <p:spPr bwMode="auto">
          <a:xfrm>
            <a:off x="539552" y="1095709"/>
            <a:ext cx="4355976" cy="2554545"/>
          </a:xfrm>
          <a:prstGeom prst="rect">
            <a:avLst/>
          </a:prstGeom>
          <a:solidFill>
            <a:srgbClr val="FFFFFF">
              <a:alpha val="14999"/>
            </a:srgbClr>
          </a:solidFill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етоды: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 научной литературы;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наблюдение;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опрос;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обработка данных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AppData\Local\Microsoft\Windows\INetCache\Content.Word\20180316_140323.jpg"/>
          <p:cNvPicPr/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3923928" y="2132856"/>
            <a:ext cx="460851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Rectangle 1"/>
          <p:cNvSpPr>
            <a:spLocks noChangeArrowheads="1"/>
          </p:cNvSpPr>
          <p:nvPr/>
        </p:nvSpPr>
        <p:spPr bwMode="auto">
          <a:xfrm rot="21052820">
            <a:off x="467544" y="1052736"/>
            <a:ext cx="3456384" cy="2708434"/>
          </a:xfrm>
          <a:prstGeom prst="rect">
            <a:avLst/>
          </a:prstGeom>
          <a:solidFill>
            <a:srgbClr val="FFFFFF">
              <a:alpha val="14999"/>
            </a:srgbClr>
          </a:solidFill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ипотеза: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озможно ли  из полиэтиленовых упаковок сделать красивые и нужные в хозяйстве вещи?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AppData\Local\Microsoft\Windows\INetCache\Content.Word\20180315_192625.jpg"/>
          <p:cNvPicPr/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 rot="605184">
            <a:off x="5150457" y="1146126"/>
            <a:ext cx="2977430" cy="35793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501008"/>
            <a:ext cx="6768752" cy="2653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Теоретическая значимость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b="1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окажет влияние на повышение экологического образования учащихся. Формирования у учащихся  и жителей села экологических ценностей. Бережного отношения к природе.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 l="-2859"/>
          <a:stretch>
            <a:fillRect/>
          </a:stretch>
        </p:blipFill>
        <p:spPr bwMode="auto">
          <a:xfrm>
            <a:off x="1187624" y="764704"/>
            <a:ext cx="5841289" cy="2704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">
      <a:dk1>
        <a:srgbClr val="4D4D4D"/>
      </a:dk1>
      <a:lt1>
        <a:srgbClr val="EAEAEA"/>
      </a:lt1>
      <a:dk2>
        <a:srgbClr val="4D4D4D"/>
      </a:dk2>
      <a:lt2>
        <a:srgbClr val="0890FE"/>
      </a:lt2>
      <a:accent1>
        <a:srgbClr val="21A1FF"/>
      </a:accent1>
      <a:accent2>
        <a:srgbClr val="3CB1EB"/>
      </a:accent2>
      <a:accent3>
        <a:srgbClr val="F3F3F3"/>
      </a:accent3>
      <a:accent4>
        <a:srgbClr val="404040"/>
      </a:accent4>
      <a:accent5>
        <a:srgbClr val="ABCDFF"/>
      </a:accent5>
      <a:accent6>
        <a:srgbClr val="35A0D5"/>
      </a:accent6>
      <a:hlink>
        <a:srgbClr val="69A400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116DE4"/>
        </a:lt2>
        <a:accent1>
          <a:srgbClr val="235CAF"/>
        </a:accent1>
        <a:accent2>
          <a:srgbClr val="54A1EE"/>
        </a:accent2>
        <a:accent3>
          <a:srgbClr val="FFFFFF"/>
        </a:accent3>
        <a:accent4>
          <a:srgbClr val="404040"/>
        </a:accent4>
        <a:accent5>
          <a:srgbClr val="ACB5D4"/>
        </a:accent5>
        <a:accent6>
          <a:srgbClr val="4B91D8"/>
        </a:accent6>
        <a:hlink>
          <a:srgbClr val="1391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246DD8"/>
        </a:lt2>
        <a:accent1>
          <a:srgbClr val="2FC5F1"/>
        </a:accent1>
        <a:accent2>
          <a:srgbClr val="218DEB"/>
        </a:accent2>
        <a:accent3>
          <a:srgbClr val="FFFFFF"/>
        </a:accent3>
        <a:accent4>
          <a:srgbClr val="404040"/>
        </a:accent4>
        <a:accent5>
          <a:srgbClr val="ADDFF7"/>
        </a:accent5>
        <a:accent6>
          <a:srgbClr val="1D7FD5"/>
        </a:accent6>
        <a:hlink>
          <a:srgbClr val="39A1E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4377BA"/>
        </a:lt2>
        <a:accent1>
          <a:srgbClr val="5793D1"/>
        </a:accent1>
        <a:accent2>
          <a:srgbClr val="5FA2DB"/>
        </a:accent2>
        <a:accent3>
          <a:srgbClr val="FFFFFF"/>
        </a:accent3>
        <a:accent4>
          <a:srgbClr val="404040"/>
        </a:accent4>
        <a:accent5>
          <a:srgbClr val="B4C8E5"/>
        </a:accent5>
        <a:accent6>
          <a:srgbClr val="5592C6"/>
        </a:accent6>
        <a:hlink>
          <a:srgbClr val="68AEE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0067B5"/>
        </a:lt2>
        <a:accent1>
          <a:srgbClr val="1881BF"/>
        </a:accent1>
        <a:accent2>
          <a:srgbClr val="39B0DA"/>
        </a:accent2>
        <a:accent3>
          <a:srgbClr val="FFFFFF"/>
        </a:accent3>
        <a:accent4>
          <a:srgbClr val="404040"/>
        </a:accent4>
        <a:accent5>
          <a:srgbClr val="ABC1DC"/>
        </a:accent5>
        <a:accent6>
          <a:srgbClr val="339FC5"/>
        </a:accent6>
        <a:hlink>
          <a:srgbClr val="40B0D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026788"/>
        </a:lt2>
        <a:accent1>
          <a:srgbClr val="0089B3"/>
        </a:accent1>
        <a:accent2>
          <a:srgbClr val="01A2CE"/>
        </a:accent2>
        <a:accent3>
          <a:srgbClr val="FFFFFF"/>
        </a:accent3>
        <a:accent4>
          <a:srgbClr val="404040"/>
        </a:accent4>
        <a:accent5>
          <a:srgbClr val="AAC4D6"/>
        </a:accent5>
        <a:accent6>
          <a:srgbClr val="0192BA"/>
        </a:accent6>
        <a:hlink>
          <a:srgbClr val="01B3D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559CC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006AB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0084D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205EDC"/>
        </a:lt2>
        <a:accent1>
          <a:srgbClr val="3488E9"/>
        </a:accent1>
        <a:accent2>
          <a:srgbClr val="50B3F5"/>
        </a:accent2>
        <a:accent3>
          <a:srgbClr val="FFFFFF"/>
        </a:accent3>
        <a:accent4>
          <a:srgbClr val="404040"/>
        </a:accent4>
        <a:accent5>
          <a:srgbClr val="AEC3F2"/>
        </a:accent5>
        <a:accent6>
          <a:srgbClr val="48A2DE"/>
        </a:accent6>
        <a:hlink>
          <a:srgbClr val="65D4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0189B9"/>
        </a:lt2>
        <a:accent1>
          <a:srgbClr val="0DA5C9"/>
        </a:accent1>
        <a:accent2>
          <a:srgbClr val="31AED5"/>
        </a:accent2>
        <a:accent3>
          <a:srgbClr val="FFFFFF"/>
        </a:accent3>
        <a:accent4>
          <a:srgbClr val="404040"/>
        </a:accent4>
        <a:accent5>
          <a:srgbClr val="AACFE1"/>
        </a:accent5>
        <a:accent6>
          <a:srgbClr val="2B9DC1"/>
        </a:accent6>
        <a:hlink>
          <a:srgbClr val="4AC9D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017CB9"/>
        </a:lt2>
        <a:accent1>
          <a:srgbClr val="078CCF"/>
        </a:accent1>
        <a:accent2>
          <a:srgbClr val="2AA5DC"/>
        </a:accent2>
        <a:accent3>
          <a:srgbClr val="FFFFFF"/>
        </a:accent3>
        <a:accent4>
          <a:srgbClr val="404040"/>
        </a:accent4>
        <a:accent5>
          <a:srgbClr val="AAC5E4"/>
        </a:accent5>
        <a:accent6>
          <a:srgbClr val="2595C7"/>
        </a:accent6>
        <a:hlink>
          <a:srgbClr val="49B8D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0890FE"/>
        </a:lt2>
        <a:accent1>
          <a:srgbClr val="21A1FF"/>
        </a:accent1>
        <a:accent2>
          <a:srgbClr val="3CB1EB"/>
        </a:accent2>
        <a:accent3>
          <a:srgbClr val="FFFFFF"/>
        </a:accent3>
        <a:accent4>
          <a:srgbClr val="404040"/>
        </a:accent4>
        <a:accent5>
          <a:srgbClr val="ABCDFF"/>
        </a:accent5>
        <a:accent6>
          <a:srgbClr val="35A0D5"/>
        </a:accent6>
        <a:hlink>
          <a:srgbClr val="60CAF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0890FE"/>
        </a:lt2>
        <a:accent1>
          <a:srgbClr val="21A1FF"/>
        </a:accent1>
        <a:accent2>
          <a:srgbClr val="3CB1EB"/>
        </a:accent2>
        <a:accent3>
          <a:srgbClr val="FFFFFF"/>
        </a:accent3>
        <a:accent4>
          <a:srgbClr val="404040"/>
        </a:accent4>
        <a:accent5>
          <a:srgbClr val="ABCDFF"/>
        </a:accent5>
        <a:accent6>
          <a:srgbClr val="35A0D5"/>
        </a:accent6>
        <a:hlink>
          <a:srgbClr val="00A42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4D4D4D"/>
        </a:dk1>
        <a:lt1>
          <a:srgbClr val="FFFFFF"/>
        </a:lt1>
        <a:dk2>
          <a:srgbClr val="4D4D4D"/>
        </a:dk2>
        <a:lt2>
          <a:srgbClr val="0890FE"/>
        </a:lt2>
        <a:accent1>
          <a:srgbClr val="21A1FF"/>
        </a:accent1>
        <a:accent2>
          <a:srgbClr val="3CB1EB"/>
        </a:accent2>
        <a:accent3>
          <a:srgbClr val="FFFFFF"/>
        </a:accent3>
        <a:accent4>
          <a:srgbClr val="404040"/>
        </a:accent4>
        <a:accent5>
          <a:srgbClr val="ABCDFF"/>
        </a:accent5>
        <a:accent6>
          <a:srgbClr val="35A0D5"/>
        </a:accent6>
        <a:hlink>
          <a:srgbClr val="69A4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563</TotalTime>
  <Words>386</Words>
  <Application>Microsoft Office PowerPoint</Application>
  <PresentationFormat>Экран (4:3)</PresentationFormat>
  <Paragraphs>112</Paragraphs>
  <Slides>22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powerpoint-template</vt:lpstr>
      <vt:lpstr>МКУ «Комитет образования» АМО «Еравнинский район» Муниципальное бюджетное общеобразовательное учреждение «Комсомольская средняя общеобразовательная школа»    </vt:lpstr>
      <vt:lpstr>Слайд 2</vt:lpstr>
      <vt:lpstr>Цель:  Привлечение  внимания  окружающих меня людей к проблеме мусора через творческую деятельность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Пользователь Windows</dc:creator>
  <cp:lastModifiedBy>Пользователь Windows</cp:lastModifiedBy>
  <cp:revision>58</cp:revision>
  <dcterms:created xsi:type="dcterms:W3CDTF">2018-02-17T11:09:45Z</dcterms:created>
  <dcterms:modified xsi:type="dcterms:W3CDTF">2020-04-02T07:02:25Z</dcterms:modified>
</cp:coreProperties>
</file>