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dmin\Downloads\&#1060;&#1072;&#1085;&#1090;&#1072;&#1079;&#1077;&#1088;&#1099;%20-%20&#1051;&#1103;%20&#1083;&#1103;%20&#1083;&#1103;%20&#1083;&#1103;%20&#1083;&#1103;%20&#1083;&#1103;%20&#1083;&#1103;&#1103;_(Inkompmusic.ru).mp3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hyperlink" Target="mailto:mdou42solnychko@mail.ru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f.ppt-online.org/files2/slide/o/Og7fvT34Y9IMrL1GASCeai6PD2nqkJH8WZ5zyU/slide-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4" y="2071678"/>
            <a:ext cx="6929487" cy="378621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71865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ДЕТСКИЙ САД № 7 «СОЛНЫШКО» ОБЩЕРАЗВИВАЮЩЕГО ВИДА р.п. СВЕРДЛОВСКИЙ г.о. ЛОСИНО- ПЕТРОВСКИЙ МОСКОВСКОЙ ОБЛАСТИ</a:t>
            </a:r>
            <a:r>
              <a:rPr lang="ru-RU" sz="11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Тел 8(496)563-08-77                                                                                                             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Е-ma</a:t>
            </a:r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l:</a:t>
            </a:r>
            <a:r>
              <a:rPr lang="ru-RU" sz="11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mdou42solnychko@mail.ru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u="sng" dirty="0" smtClean="0">
                <a:latin typeface="Times New Roman" pitchFamily="18" charset="0"/>
                <a:cs typeface="Times New Roman" pitchFamily="18" charset="0"/>
              </a:rPr>
              <a:t>Использование материалов «Дары </a:t>
            </a:r>
            <a:r>
              <a:rPr lang="ru-RU" sz="2000" b="1" i="1" u="sng" dirty="0" err="1" smtClean="0">
                <a:latin typeface="Times New Roman" pitchFamily="18" charset="0"/>
                <a:cs typeface="Times New Roman" pitchFamily="18" charset="0"/>
              </a:rPr>
              <a:t>Фребеля</a:t>
            </a:r>
            <a:r>
              <a:rPr lang="ru-RU" sz="2000" b="1" i="1" u="sng" dirty="0" smtClean="0">
                <a:latin typeface="Times New Roman" pitchFamily="18" charset="0"/>
                <a:cs typeface="Times New Roman" pitchFamily="18" charset="0"/>
              </a:rPr>
              <a:t>» в работе с детьми средней группы.  </a:t>
            </a:r>
          </a:p>
          <a:p>
            <a:endParaRPr lang="ru-RU" sz="1100" b="1" i="1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100" b="1" i="1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100" b="1" i="1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100" b="1" i="1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100" b="1" i="1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100" b="1" i="1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100" b="1" i="1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100" b="1" i="1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100" b="1" i="1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100" b="1" i="1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100" b="1" i="1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100" b="1" i="1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100" b="1" i="1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100" b="1" i="1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             Подготовила : Капля З.Ж.</a:t>
            </a:r>
          </a:p>
          <a:p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февраль 2020год.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4" name="Фантазеры - Ля ля ля ля ля ля ляя_(Inkompmusic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5" name="Фантазеры - Ля ля ля ля ля ля ляя_(Inkompmusic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45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066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30669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20000" numSld="999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up/datas/138394/0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2812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22006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Актуальность: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     При использовании дидактического материала «Дары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Фрёбеля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», у детей развиваются социальные и коммуникативные умения, мелкая моторика, познавательно-исследовательская деятельность и логические способности; формируются элементарные математические умения. Применив в практической деятельности с дошкольниками пособие, педагоги увидели удивительные результаты.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Комплект методических пособий по работе с игровым набором «Дары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Фрёбеля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 в соответствии с ФГОС ДО открывает новые возможности использования данного игрового набора в процессе реализации примерных основных общеобразовательных программ дошкольного образования.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Комплект легко согласовывается с любой общеобразовательной программой ДОУ.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Комплект является составной частью развивающей предметно-пространственной образовательной среды. Его структура и содержание разработаны в соответствии с принципом реализации ведущей игровой деятельности в дошкольном возрасте и личностно-ориентированного подхода в развитии и воспитании ребенка.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Работа с комплектом создает условия для организации как совместной деятельности взрослого и детей, так и самостоятельной игровой, продуктивной и познавательно-исследовательской деятельности детей.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Цель :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Создать условия для организации как совместной деятельности взрослого и детей, так и самостоятельной игровой, продуктивной и познавательно-исследовательской деятельности детей.</a:t>
            </a:r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</p:txBody>
      </p:sp>
    </p:spTree>
  </p:cSld>
  <p:clrMapOvr>
    <a:masterClrMapping/>
  </p:clrMapOvr>
  <p:transition spd="slow" advClick="0" advTm="3437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72481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Задачи :</a:t>
            </a:r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b="1" u="sng" dirty="0" smtClean="0">
                <a:latin typeface="Times New Roman" pitchFamily="18" charset="0"/>
                <a:cs typeface="Times New Roman" pitchFamily="18" charset="0"/>
              </a:rPr>
              <a:t>1.Социально-коммуникативное развитие: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- Развивать игровую деятельность детей;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- Приобщать к элементарным общепринятым нормам и правилам взаимоотношения со сверстниками и взрослыми;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- Формировать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гендерную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, семейную, гражданскую принадлежность, патриотические чувства, чувства принадлежности к мировому сообществу;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- Формировать представления об опасных для человека и окружающего мира природы ситуациях и способах поведения в них;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- Приобщать к правилам безопасности для человека и окружающего мира природы поведения;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- Передать детям знания о правилах безопасности дорожного поведения в качестве пешехода и пассажира транспортного средства;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- Развивать свободное общение со взрослыми и детьми.</a:t>
            </a:r>
          </a:p>
          <a:p>
            <a:r>
              <a:rPr lang="ru-RU" sz="1300" b="1" u="sng" dirty="0" smtClean="0">
                <a:latin typeface="Times New Roman" pitchFamily="18" charset="0"/>
                <a:cs typeface="Times New Roman" pitchFamily="18" charset="0"/>
              </a:rPr>
              <a:t>2.Познавательное развитие: 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- Развить продуктивное воображение и творческое мышление в процессе решения познавательных задач;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- Создать условия для построения ребёнком целостной образно-смысловой картины мира;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- Формирование начал самопознания.</a:t>
            </a:r>
          </a:p>
          <a:p>
            <a:r>
              <a:rPr lang="ru-RU" sz="1300" b="1" u="sng" dirty="0" smtClean="0">
                <a:latin typeface="Times New Roman" pitchFamily="18" charset="0"/>
                <a:cs typeface="Times New Roman" pitchFamily="18" charset="0"/>
              </a:rPr>
              <a:t>3.Речевое развитие: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- Развитие речевых способностей и умений;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- Формировать предпосылки чтения и письма;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- Учить овладевать способами практического общения в различных жизненных ситуациях.</a:t>
            </a:r>
          </a:p>
          <a:p>
            <a:r>
              <a:rPr lang="ru-RU" sz="1300" b="1" u="sng" dirty="0" smtClean="0">
                <a:latin typeface="Times New Roman" pitchFamily="18" charset="0"/>
                <a:cs typeface="Times New Roman" pitchFamily="18" charset="0"/>
              </a:rPr>
              <a:t>4.Художественно-эстетическое развитие: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- Развивать эстетическое мировидение;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- Обеспечить условия освоения эмоционально-нравственной культуры;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- Формировать творческое воображение и образное мышление средствами художественно-эстетических видов деятельности;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- Формирование предпосылок общей художественно-конструктивной умелости.</a:t>
            </a:r>
          </a:p>
          <a:p>
            <a:r>
              <a:rPr lang="ru-RU" sz="1300" b="1" u="sng" dirty="0" smtClean="0">
                <a:latin typeface="Times New Roman" pitchFamily="18" charset="0"/>
                <a:cs typeface="Times New Roman" pitchFamily="18" charset="0"/>
              </a:rPr>
              <a:t>5.Физическое развитие: 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- Психолого-педагогическая поддержка способностей к двигательному творчеству;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- Создать условия развития для сохранения здоровья детей на основе формирования эмоционального воображения;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- Развивать физические качества (скоростные, силовые, гибкость, выносливость и координацию);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- Накопление и обогащение двигательного опыта детей (овладение основными движениями);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- Формировать у воспитанников потребность в двигательной активности и физическом совершенствовании;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- Сохранять и укреплять физическое и психическое здоровье детей;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- Воспитывать культурно-гигиенические навыки;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- Формировать начальные представления о здоровом образе жизни.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Click="0" advTm="3969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i="1" u="sng" dirty="0" smtClean="0">
                <a:latin typeface="Times New Roman" pitchFamily="18" charset="0"/>
                <a:cs typeface="Times New Roman" pitchFamily="18" charset="0"/>
              </a:rPr>
              <a:t>Использование игрового набора «Дары </a:t>
            </a:r>
            <a:r>
              <a:rPr lang="ru-RU" sz="2000" i="1" u="sng" dirty="0" err="1" smtClean="0">
                <a:latin typeface="Times New Roman" pitchFamily="18" charset="0"/>
                <a:cs typeface="Times New Roman" pitchFamily="18" charset="0"/>
              </a:rPr>
              <a:t>Фребеля</a:t>
            </a:r>
            <a:r>
              <a:rPr lang="ru-RU" sz="2000" i="1" u="sng" dirty="0" smtClean="0">
                <a:latin typeface="Times New Roman" pitchFamily="18" charset="0"/>
                <a:cs typeface="Times New Roman" pitchFamily="18" charset="0"/>
              </a:rPr>
              <a:t>» в образовательной области «Познавательное развитие».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«В мире фигур»</a:t>
            </a:r>
            <a:endParaRPr lang="ru-RU" sz="2000" b="1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IMG_20200204_153654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88125" y="1623060"/>
            <a:ext cx="3395749" cy="4526280"/>
          </a:xfrm>
        </p:spPr>
      </p:pic>
      <p:pic>
        <p:nvPicPr>
          <p:cNvPr id="6" name="Содержимое 5" descr="IMG_20200204_153858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401300" y="1623060"/>
            <a:ext cx="3395749" cy="4526280"/>
          </a:xfrm>
        </p:spPr>
      </p:pic>
    </p:spTree>
  </p:cSld>
  <p:clrMapOvr>
    <a:masterClrMapping/>
  </p:clrMapOvr>
  <p:transition spd="slow" advClick="0" advTm="3203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i="1" u="sng" dirty="0" smtClean="0">
                <a:latin typeface="Times New Roman" pitchFamily="18" charset="0"/>
                <a:cs typeface="Times New Roman" pitchFamily="18" charset="0"/>
              </a:rPr>
              <a:t>Использование игрового набора «Дары </a:t>
            </a:r>
            <a:r>
              <a:rPr lang="ru-RU" sz="2200" i="1" u="sng" dirty="0" err="1" smtClean="0">
                <a:latin typeface="Times New Roman" pitchFamily="18" charset="0"/>
                <a:cs typeface="Times New Roman" pitchFamily="18" charset="0"/>
              </a:rPr>
              <a:t>Фребеля</a:t>
            </a:r>
            <a:r>
              <a:rPr lang="ru-RU" sz="2200" i="1" u="sng" dirty="0" smtClean="0">
                <a:latin typeface="Times New Roman" pitchFamily="18" charset="0"/>
                <a:cs typeface="Times New Roman" pitchFamily="18" charset="0"/>
              </a:rPr>
              <a:t>» в образовательной области «Социально-коммуникативное развитие».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  <a:t>«Знаки дорожного движения»</a:t>
            </a:r>
            <a:endParaRPr lang="ru-RU" dirty="0"/>
          </a:p>
        </p:txBody>
      </p:sp>
      <p:pic>
        <p:nvPicPr>
          <p:cNvPr id="5" name="Содержимое 4" descr="IMG_20200211_165949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88125" y="1623060"/>
            <a:ext cx="3395749" cy="4526280"/>
          </a:xfrm>
        </p:spPr>
      </p:pic>
      <p:pic>
        <p:nvPicPr>
          <p:cNvPr id="6" name="Содержимое 5" descr="IMG_20200211_171228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401300" y="1623060"/>
            <a:ext cx="3395749" cy="4526280"/>
          </a:xfrm>
        </p:spPr>
      </p:pic>
    </p:spTree>
  </p:cSld>
  <p:clrMapOvr>
    <a:masterClrMapping/>
  </p:clrMapOvr>
  <p:transition spd="slow" advClick="0" advTm="4172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i="1" u="sng" dirty="0" smtClean="0">
                <a:latin typeface="Times New Roman" pitchFamily="18" charset="0"/>
                <a:cs typeface="Times New Roman" pitchFamily="18" charset="0"/>
              </a:rPr>
              <a:t>Использование игрового набора «Дары </a:t>
            </a:r>
            <a:r>
              <a:rPr lang="ru-RU" sz="2000" i="1" u="sng" dirty="0" err="1" smtClean="0">
                <a:latin typeface="Times New Roman" pitchFamily="18" charset="0"/>
                <a:cs typeface="Times New Roman" pitchFamily="18" charset="0"/>
              </a:rPr>
              <a:t>Фребеля</a:t>
            </a:r>
            <a:r>
              <a:rPr lang="ru-RU" sz="2000" i="1" u="sng" dirty="0" smtClean="0">
                <a:latin typeface="Times New Roman" pitchFamily="18" charset="0"/>
                <a:cs typeface="Times New Roman" pitchFamily="18" charset="0"/>
              </a:rPr>
              <a:t>» в образовательной области «Художественно-эстетическое развитие».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«Посади дерево»</a:t>
            </a:r>
            <a:endParaRPr lang="ru-RU" sz="2000" dirty="0"/>
          </a:p>
        </p:txBody>
      </p:sp>
      <p:pic>
        <p:nvPicPr>
          <p:cNvPr id="7" name="Содержимое 6" descr="IMG_20200211_171145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848555"/>
            <a:ext cx="3657600" cy="4075290"/>
          </a:xfrm>
        </p:spPr>
      </p:pic>
      <p:pic>
        <p:nvPicPr>
          <p:cNvPr id="8" name="Содержимое 7" descr="IMG_20200211_170150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401300" y="1623060"/>
            <a:ext cx="3395749" cy="4526280"/>
          </a:xfrm>
        </p:spPr>
      </p:pic>
    </p:spTree>
  </p:cSld>
  <p:clrMapOvr>
    <a:masterClrMapping/>
  </p:clrMapOvr>
  <p:transition spd="slow" advClick="0" advTm="3703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i="1" u="sng" dirty="0" smtClean="0">
                <a:latin typeface="Times New Roman" pitchFamily="18" charset="0"/>
                <a:cs typeface="Times New Roman" pitchFamily="18" charset="0"/>
              </a:rPr>
              <a:t>Использование игрового набора «Дары </a:t>
            </a:r>
            <a:r>
              <a:rPr lang="ru-RU" sz="2000" i="1" u="sng" dirty="0" err="1" smtClean="0">
                <a:latin typeface="Times New Roman" pitchFamily="18" charset="0"/>
                <a:cs typeface="Times New Roman" pitchFamily="18" charset="0"/>
              </a:rPr>
              <a:t>Фребеля</a:t>
            </a:r>
            <a:r>
              <a:rPr lang="ru-RU" sz="2000" i="1" u="sng" dirty="0" smtClean="0">
                <a:latin typeface="Times New Roman" pitchFamily="18" charset="0"/>
                <a:cs typeface="Times New Roman" pitchFamily="18" charset="0"/>
              </a:rPr>
              <a:t>» в образовательной области «Речевое развитие».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«Колобок»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IMG_20200206_153704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857364"/>
            <a:ext cx="4038600" cy="3929090"/>
          </a:xfrm>
        </p:spPr>
      </p:pic>
      <p:pic>
        <p:nvPicPr>
          <p:cNvPr id="6" name="Содержимое 5" descr="IMG_20200206_154135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1857364"/>
            <a:ext cx="4038600" cy="3929090"/>
          </a:xfrm>
        </p:spPr>
      </p:pic>
    </p:spTree>
  </p:cSld>
  <p:clrMapOvr>
    <a:masterClrMapping/>
  </p:clrMapOvr>
  <p:transition spd="slow" advClick="0" advTm="3266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i="1" u="sng" dirty="0" smtClean="0">
                <a:latin typeface="Times New Roman" pitchFamily="18" charset="0"/>
                <a:cs typeface="Times New Roman" pitchFamily="18" charset="0"/>
              </a:rPr>
              <a:t>Использование игрового набора «Дары </a:t>
            </a:r>
            <a:r>
              <a:rPr lang="ru-RU" sz="2000" i="1" u="sng" dirty="0" err="1" smtClean="0">
                <a:latin typeface="Times New Roman" pitchFamily="18" charset="0"/>
                <a:cs typeface="Times New Roman" pitchFamily="18" charset="0"/>
              </a:rPr>
              <a:t>Фребеля</a:t>
            </a:r>
            <a:r>
              <a:rPr lang="ru-RU" sz="2000" i="1" u="sng" dirty="0" smtClean="0">
                <a:latin typeface="Times New Roman" pitchFamily="18" charset="0"/>
                <a:cs typeface="Times New Roman" pitchFamily="18" charset="0"/>
              </a:rPr>
              <a:t>» в образовательной области «Физическое развитие».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«Тише, мыши»</a:t>
            </a:r>
            <a:endParaRPr lang="ru-RU" sz="2000" dirty="0"/>
          </a:p>
        </p:txBody>
      </p:sp>
      <p:pic>
        <p:nvPicPr>
          <p:cNvPr id="20" name="Содержимое 19" descr="IMG_20200206_090736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88125" y="1623060"/>
            <a:ext cx="3395749" cy="4526280"/>
          </a:xfrm>
        </p:spPr>
      </p:pic>
      <p:pic>
        <p:nvPicPr>
          <p:cNvPr id="10" name="Содержимое 9" descr="IMG_20200206_091524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401300" y="1623060"/>
            <a:ext cx="3395749" cy="4526280"/>
          </a:xfrm>
        </p:spPr>
      </p:pic>
    </p:spTree>
  </p:cSld>
  <p:clrMapOvr>
    <a:masterClrMapping/>
  </p:clrMapOvr>
  <p:transition spd="slow" advClick="0" advTm="2703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При работе с материалами, я пришла к выводу, что мне предпочтительно заниматься в образовательной области «Речевое развитие»</a:t>
            </a:r>
            <a:endParaRPr lang="ru-RU" sz="29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Click="0" advTm="3359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168</TotalTime>
  <Words>219</Words>
  <PresentationFormat>Экран (4:3)</PresentationFormat>
  <Paragraphs>130</Paragraphs>
  <Slides>10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Слайд 1</vt:lpstr>
      <vt:lpstr>Слайд 2</vt:lpstr>
      <vt:lpstr>Слайд 3</vt:lpstr>
      <vt:lpstr>Использование игрового набора «Дары Фребеля» в образовательной области «Познавательное развитие». «В мире фигур»</vt:lpstr>
      <vt:lpstr>Использование игрового набора «Дары Фребеля» в образовательной области «Социально-коммуникативное развитие». «Знаки дорожного движения»</vt:lpstr>
      <vt:lpstr>Использование игрового набора «Дары Фребеля» в образовательной области «Художественно-эстетическое развитие». «Посади дерево»</vt:lpstr>
      <vt:lpstr>Использование игрового набора «Дары Фребеля» в образовательной области «Речевое развитие». «Колобок»</vt:lpstr>
      <vt:lpstr>Использование игрового набора «Дары Фребеля» в образовательной области «Физическое развитие». «Тише, мыши»</vt:lpstr>
      <vt:lpstr>При работе с материалами, я пришла к выводу, что мне предпочтительно заниматься в образовательной области «Речевое развитие»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20</cp:revision>
  <dcterms:created xsi:type="dcterms:W3CDTF">2020-02-09T16:21:50Z</dcterms:created>
  <dcterms:modified xsi:type="dcterms:W3CDTF">2020-04-02T14:05:56Z</dcterms:modified>
</cp:coreProperties>
</file>