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8" r:id="rId2"/>
    <p:sldId id="276" r:id="rId3"/>
    <p:sldId id="259" r:id="rId4"/>
    <p:sldId id="262" r:id="rId5"/>
    <p:sldId id="263" r:id="rId6"/>
    <p:sldId id="265" r:id="rId7"/>
    <p:sldId id="266" r:id="rId8"/>
    <p:sldId id="267" r:id="rId9"/>
    <p:sldId id="275" r:id="rId10"/>
    <p:sldId id="268" r:id="rId11"/>
    <p:sldId id="272" r:id="rId12"/>
    <p:sldId id="270" r:id="rId13"/>
    <p:sldId id="269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1515"/>
    <a:srgbClr val="5107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26BBF-469F-421E-AE17-67DB39D2DBD3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6711F-1273-41F8-8617-360F1639C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23658B1-1310-4AAB-B646-6AC02A299677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006764-A850-47BB-BCFC-EB91A5E2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343" y="428604"/>
            <a:ext cx="7651967" cy="280076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400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Тема: </a:t>
            </a:r>
          </a:p>
          <a:p>
            <a:pPr algn="ctr"/>
            <a:r>
              <a:rPr lang="ru-RU" sz="4400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Химия и нефтепереработка.</a:t>
            </a:r>
          </a:p>
          <a:p>
            <a:pPr algn="ctr"/>
            <a:r>
              <a:rPr lang="ru-RU" sz="4400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Перегонка нефти.</a:t>
            </a:r>
          </a:p>
          <a:p>
            <a:pPr algn="ctr"/>
            <a:r>
              <a:rPr lang="ru-RU" sz="4400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Крекинг.</a:t>
            </a:r>
            <a:endParaRPr lang="ru-RU" sz="4400" kern="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C:\Users\Aleksei\Desktop\varil-ya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57474"/>
            <a:ext cx="3354043" cy="43005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142852"/>
            <a:ext cx="8715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Продукты первичной переработки</a:t>
            </a:r>
            <a:endParaRPr lang="ru-RU" sz="3200" b="1" dirty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14348" y="1285860"/>
            <a:ext cx="3429024" cy="1143008"/>
          </a:xfrm>
          <a:prstGeom prst="ellipse">
            <a:avLst/>
          </a:prstGeom>
          <a:gradFill>
            <a:gsLst>
              <a:gs pos="0">
                <a:srgbClr val="A91515">
                  <a:alpha val="51000"/>
                </a:srgbClr>
              </a:gs>
              <a:gs pos="82000">
                <a:schemeClr val="tx1">
                  <a:lumMod val="85000"/>
                  <a:lumOff val="15000"/>
                  <a:alpha val="65000"/>
                </a:schemeClr>
              </a:gs>
            </a:gsLst>
            <a:lin ang="5400000" scaled="0"/>
          </a:gradFill>
          <a:ln>
            <a:solidFill>
              <a:srgbClr val="A915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светлые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2293476">
            <a:off x="2349228" y="658590"/>
            <a:ext cx="491434" cy="605633"/>
          </a:xfrm>
          <a:prstGeom prst="downArrow">
            <a:avLst/>
          </a:prstGeom>
          <a:solidFill>
            <a:srgbClr val="A91515"/>
          </a:solidFill>
          <a:ln>
            <a:solidFill>
              <a:srgbClr val="510708"/>
            </a:solidFill>
            <a:prstDash val="sysDot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flipH="1">
            <a:off x="5143504" y="1285860"/>
            <a:ext cx="3429024" cy="1143008"/>
          </a:xfrm>
          <a:prstGeom prst="ellipse">
            <a:avLst/>
          </a:prstGeom>
          <a:gradFill>
            <a:gsLst>
              <a:gs pos="0">
                <a:srgbClr val="A91515">
                  <a:alpha val="51000"/>
                </a:srgbClr>
              </a:gs>
              <a:gs pos="82000">
                <a:schemeClr val="tx1">
                  <a:lumMod val="85000"/>
                  <a:lumOff val="15000"/>
                  <a:alpha val="65000"/>
                </a:schemeClr>
              </a:gs>
            </a:gsLst>
            <a:lin ang="5400000" scaled="0"/>
          </a:gradFill>
          <a:ln>
            <a:solidFill>
              <a:srgbClr val="A915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темные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9306524" flipH="1">
            <a:off x="6231899" y="658589"/>
            <a:ext cx="491434" cy="605633"/>
          </a:xfrm>
          <a:prstGeom prst="downArrow">
            <a:avLst/>
          </a:prstGeom>
          <a:solidFill>
            <a:srgbClr val="A91515"/>
          </a:solidFill>
          <a:ln>
            <a:solidFill>
              <a:srgbClr val="510708"/>
            </a:solidFill>
            <a:prstDash val="sysDot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2786058"/>
            <a:ext cx="2857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бензин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лигроин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керосин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газойль</a:t>
            </a: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9158" y="2928934"/>
            <a:ext cx="421484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мазут</a:t>
            </a:r>
          </a:p>
          <a:p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перегоняют при низком давлении и получают: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смазочные масла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нефтяной пек </a:t>
            </a: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(гудрон)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06" y="142852"/>
            <a:ext cx="9198047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kern="900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A91515"/>
                </a:solidFill>
                <a:effectLst>
                  <a:outerShdw blurRad="152400" dist="101600" dir="5400000" sx="96000" sy="96000" algn="ctr" rotWithShape="0">
                    <a:srgbClr val="000000">
                      <a:alpha val="47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Вторичная переработка (крекинг)    </a:t>
            </a:r>
          </a:p>
        </p:txBody>
      </p:sp>
      <p:sp>
        <p:nvSpPr>
          <p:cNvPr id="4" name="Овал 3"/>
          <p:cNvSpPr/>
          <p:nvPr/>
        </p:nvSpPr>
        <p:spPr>
          <a:xfrm>
            <a:off x="428596" y="1928802"/>
            <a:ext cx="3714776" cy="1143008"/>
          </a:xfrm>
          <a:prstGeom prst="ellipse">
            <a:avLst/>
          </a:prstGeom>
          <a:gradFill>
            <a:gsLst>
              <a:gs pos="0">
                <a:srgbClr val="A91515">
                  <a:alpha val="51000"/>
                </a:srgbClr>
              </a:gs>
              <a:gs pos="82000">
                <a:schemeClr val="tx1">
                  <a:lumMod val="85000"/>
                  <a:lumOff val="15000"/>
                  <a:alpha val="65000"/>
                </a:schemeClr>
              </a:gs>
            </a:gsLst>
            <a:lin ang="5400000" scaled="0"/>
          </a:gradFill>
          <a:ln>
            <a:solidFill>
              <a:srgbClr val="A915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термический</a:t>
            </a:r>
          </a:p>
        </p:txBody>
      </p:sp>
      <p:sp>
        <p:nvSpPr>
          <p:cNvPr id="5" name="Стрелка вниз 4"/>
          <p:cNvSpPr/>
          <p:nvPr/>
        </p:nvSpPr>
        <p:spPr>
          <a:xfrm rot="2293476">
            <a:off x="2349228" y="1301532"/>
            <a:ext cx="491434" cy="605633"/>
          </a:xfrm>
          <a:prstGeom prst="downArrow">
            <a:avLst/>
          </a:prstGeom>
          <a:solidFill>
            <a:srgbClr val="A91515"/>
          </a:solidFill>
          <a:ln>
            <a:solidFill>
              <a:srgbClr val="510708"/>
            </a:solidFill>
            <a:prstDash val="sysDot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flipH="1">
            <a:off x="5072066" y="1928802"/>
            <a:ext cx="3714776" cy="1143008"/>
          </a:xfrm>
          <a:prstGeom prst="ellipse">
            <a:avLst/>
          </a:prstGeom>
          <a:gradFill>
            <a:gsLst>
              <a:gs pos="0">
                <a:srgbClr val="A91515">
                  <a:alpha val="51000"/>
                </a:srgbClr>
              </a:gs>
              <a:gs pos="82000">
                <a:schemeClr val="tx1">
                  <a:lumMod val="85000"/>
                  <a:lumOff val="15000"/>
                  <a:alpha val="65000"/>
                </a:schemeClr>
              </a:gs>
            </a:gsLst>
            <a:lin ang="5400000" scaled="0"/>
          </a:gradFill>
          <a:ln>
            <a:solidFill>
              <a:srgbClr val="A915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каталитический</a:t>
            </a:r>
          </a:p>
        </p:txBody>
      </p:sp>
      <p:sp>
        <p:nvSpPr>
          <p:cNvPr id="7" name="Стрелка вниз 6"/>
          <p:cNvSpPr/>
          <p:nvPr/>
        </p:nvSpPr>
        <p:spPr>
          <a:xfrm rot="19306524" flipH="1">
            <a:off x="6231899" y="1301531"/>
            <a:ext cx="491434" cy="605633"/>
          </a:xfrm>
          <a:prstGeom prst="downArrow">
            <a:avLst/>
          </a:prstGeom>
          <a:solidFill>
            <a:srgbClr val="A91515"/>
          </a:solidFill>
          <a:ln>
            <a:solidFill>
              <a:srgbClr val="510708"/>
            </a:solidFill>
            <a:prstDash val="sysDot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143249"/>
            <a:ext cx="4638194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35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 450-550</a:t>
            </a:r>
            <a:r>
              <a:rPr lang="en-US" sz="35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°C</a:t>
            </a:r>
            <a:endParaRPr lang="ru-RU" sz="3500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5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  2-7</a:t>
            </a:r>
            <a:r>
              <a:rPr lang="ru-RU" sz="35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мПа</a:t>
            </a:r>
          </a:p>
          <a:p>
            <a:pPr algn="ctr"/>
            <a:endParaRPr lang="ru-RU" sz="3500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алканы</a:t>
            </a:r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+   </a:t>
            </a:r>
            <a:r>
              <a:rPr lang="ru-RU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алкены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nH2n+2     </a:t>
            </a: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nH2n</a:t>
            </a:r>
            <a:endParaRPr lang="ru-RU" sz="32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нормальное строения</a:t>
            </a:r>
            <a:endParaRPr lang="en-US" sz="3200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5806" y="3200989"/>
            <a:ext cx="4638194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  450-500°</a:t>
            </a:r>
          </a:p>
          <a:p>
            <a:pPr algn="ctr"/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Катализатор:</a:t>
            </a:r>
          </a:p>
          <a:p>
            <a:pPr algn="ctr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AI2O3*nSiO2</a:t>
            </a:r>
            <a:endParaRPr lang="ru-RU" sz="32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изомеризация</a:t>
            </a:r>
          </a:p>
          <a:p>
            <a:pPr algn="ctr"/>
            <a:endParaRPr lang="ru-RU" sz="3200" dirty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6" y="928670"/>
            <a:ext cx="885828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Крекингом называется процесс расщепления углеводородов, содержащихся в нефти, в результате которого образуются углеводороды с меньшим числом атомов углерода в молекуле.</a:t>
            </a:r>
          </a:p>
          <a:p>
            <a:endParaRPr lang="ru-RU" sz="32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При крекинге нефть подвергается химическим изменениям. Меняется строение углеводородов. В аппаратах крекинг – заводов происходят сложные химические реакции. Эти реакции усиливаются, когда в аппаратуру вводят катализаторы.</a:t>
            </a:r>
          </a:p>
          <a:p>
            <a:endParaRPr lang="ru-RU" sz="32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52" y="142852"/>
            <a:ext cx="8715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Крекинг (разложение)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06" y="142852"/>
            <a:ext cx="9198047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kern="900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A91515"/>
                </a:solidFill>
                <a:effectLst>
                  <a:outerShdw blurRad="152400" dist="101600" dir="5400000" sx="96000" sy="96000" algn="ctr" rotWithShape="0">
                    <a:srgbClr val="000000">
                      <a:alpha val="47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Применение нефтепродуктов</a:t>
            </a:r>
            <a:endParaRPr lang="ru-RU" sz="2800" b="1" kern="900" spc="300" dirty="0">
              <a:ln w="1143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A91515"/>
              </a:solidFill>
              <a:effectLst>
                <a:outerShdw blurRad="152400" dist="101600" dir="5400000" sx="96000" sy="96000" algn="ctr" rotWithShape="0">
                  <a:srgbClr val="000000">
                    <a:alpha val="47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143240" y="857232"/>
            <a:ext cx="3071834" cy="928694"/>
          </a:xfrm>
          <a:prstGeom prst="ellipse">
            <a:avLst/>
          </a:prstGeom>
          <a:gradFill>
            <a:gsLst>
              <a:gs pos="0">
                <a:srgbClr val="A91515">
                  <a:alpha val="51000"/>
                </a:srgbClr>
              </a:gs>
              <a:gs pos="82000">
                <a:schemeClr val="tx1">
                  <a:lumMod val="85000"/>
                  <a:lumOff val="15000"/>
                  <a:alpha val="65000"/>
                </a:schemeClr>
              </a:gs>
            </a:gsLst>
            <a:lin ang="5400000" scaled="0"/>
          </a:gradFill>
          <a:ln>
            <a:solidFill>
              <a:srgbClr val="A915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Топливо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2000240"/>
            <a:ext cx="67866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бензин</a:t>
            </a: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(автомобили, самолеты)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лигроин</a:t>
            </a: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(трактора)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керосин</a:t>
            </a: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(ракеты, реактивные самолеты)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мазут</a:t>
            </a: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(смазочные масла)</a:t>
            </a:r>
          </a:p>
          <a:p>
            <a:pPr>
              <a:buFont typeface="Arial" pitchFamily="34" charset="0"/>
              <a:buChar char="•"/>
            </a:pPr>
            <a:endParaRPr lang="ru-RU" sz="28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kwas_azotowy_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000240"/>
            <a:ext cx="3090863" cy="2319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L03p8p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500570"/>
            <a:ext cx="2730500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5" descr="kwas_siarkowy_c"/>
          <p:cNvPicPr>
            <a:picLocks noChangeAspect="1" noChangeArrowheads="1"/>
          </p:cNvPicPr>
          <p:nvPr/>
        </p:nvPicPr>
        <p:blipFill>
          <a:blip r:embed="rId5" cstate="print"/>
          <a:srcRect t="10617" b="9246"/>
          <a:stretch>
            <a:fillRect/>
          </a:stretch>
        </p:blipFill>
        <p:spPr bwMode="auto">
          <a:xfrm>
            <a:off x="4643438" y="4572008"/>
            <a:ext cx="3089275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06" y="142852"/>
            <a:ext cx="9198047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kern="900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A91515"/>
                </a:solidFill>
                <a:effectLst>
                  <a:outerShdw blurRad="152400" dist="101600" dir="5400000" sx="96000" sy="96000" algn="ctr" rotWithShape="0">
                    <a:srgbClr val="000000">
                      <a:alpha val="47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Применение нефтепродуктов</a:t>
            </a:r>
            <a:endParaRPr lang="ru-RU" sz="2800" b="1" kern="900" spc="300" dirty="0">
              <a:ln w="1143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A91515"/>
              </a:solidFill>
              <a:effectLst>
                <a:outerShdw blurRad="152400" dist="101600" dir="5400000" sx="96000" sy="96000" algn="ctr" rotWithShape="0">
                  <a:srgbClr val="000000">
                    <a:alpha val="47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143240" y="857232"/>
            <a:ext cx="3071834" cy="928694"/>
          </a:xfrm>
          <a:prstGeom prst="ellipse">
            <a:avLst/>
          </a:prstGeom>
          <a:gradFill>
            <a:gsLst>
              <a:gs pos="0">
                <a:srgbClr val="A91515">
                  <a:alpha val="51000"/>
                </a:srgbClr>
              </a:gs>
              <a:gs pos="82000">
                <a:schemeClr val="tx1">
                  <a:lumMod val="85000"/>
                  <a:lumOff val="15000"/>
                  <a:alpha val="65000"/>
                </a:schemeClr>
              </a:gs>
            </a:gsLst>
            <a:lin ang="5400000" scaled="0"/>
          </a:gradFill>
          <a:ln>
            <a:solidFill>
              <a:srgbClr val="A915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Парафин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1714488"/>
            <a:ext cx="77867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Косметология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Медицина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Кормовые белки </a:t>
            </a: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(из Волгоградской нефти)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Искусственные грибы</a:t>
            </a:r>
          </a:p>
        </p:txBody>
      </p:sp>
      <p:pic>
        <p:nvPicPr>
          <p:cNvPr id="13" name="Picture 4" descr="siarka_c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428860" y="3574659"/>
            <a:ext cx="4534170" cy="3211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54015" y="142852"/>
            <a:ext cx="9198047" cy="12003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kern="900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A91515"/>
                </a:solidFill>
                <a:effectLst>
                  <a:outerShdw blurRad="152400" dist="101600" dir="5400000" sx="96000" sy="96000" algn="ctr" rotWithShape="0">
                    <a:srgbClr val="000000">
                      <a:alpha val="47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Экологические проблемы использования нефтепродуктов</a:t>
            </a:r>
            <a:endParaRPr lang="ru-RU" sz="2800" b="1" kern="900" spc="300" dirty="0">
              <a:ln w="1143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A91515"/>
              </a:solidFill>
              <a:effectLst>
                <a:outerShdw blurRad="152400" dist="101600" dir="5400000" sx="96000" sy="96000" algn="ctr" rotWithShape="0">
                  <a:srgbClr val="000000">
                    <a:alpha val="47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357298"/>
            <a:ext cx="43577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Нефть загрязняет океан при аварийных ситуациях, возникающих на танкерах, разрывах морских трубопроводов, авариях на морских буровых.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Ежегодно в океан сливается 2.5 млн.т нефти.</a:t>
            </a:r>
          </a:p>
          <a:p>
            <a:endParaRPr lang="ru-RU" sz="28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L27p01p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928934"/>
            <a:ext cx="409482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428604"/>
            <a:ext cx="8643998" cy="271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A91515"/>
                </a:solidFill>
                <a:latin typeface="Arial" pitchFamily="34" charset="0"/>
                <a:cs typeface="Arial" pitchFamily="34" charset="0"/>
              </a:rPr>
              <a:t>Нефть </a:t>
            </a: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– это сложная смесь жидких углеводородов, в которых растворены газообразные и другие вещества. И чтобы перечислить все продукты, получаемые из нефти, нужно потратить несколько листов, так как их уже несколько тысяч.</a:t>
            </a:r>
            <a:endParaRPr lang="ru-RU" sz="28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0" descr="j02853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355948"/>
            <a:ext cx="2403481" cy="296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302" y="285728"/>
            <a:ext cx="8434040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000" b="1" kern="900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A91515"/>
                </a:solidFill>
                <a:effectLst>
                  <a:outerShdw blurRad="152400" dist="101600" dir="5400000" sx="96000" sy="96000" algn="ctr" rotWithShape="0">
                    <a:srgbClr val="000000">
                      <a:alpha val="47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Физические свойства нефти</a:t>
            </a:r>
            <a:endParaRPr lang="ru-RU" sz="4000" b="1" kern="900" spc="300" dirty="0">
              <a:ln w="1143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A91515"/>
              </a:solidFill>
              <a:effectLst>
                <a:outerShdw blurRad="152400" dist="101600" dir="5400000" sx="96000" sy="96000" algn="ctr" rotWithShape="0">
                  <a:srgbClr val="000000">
                    <a:alpha val="47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357298"/>
            <a:ext cx="77867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Масленичная горючая жидкость, темного цвета со своеобразным запахом, немного легче воды, в воде не растворима.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Плотность: </a:t>
            </a:r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0.65-1.05 г/см³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Температура кипения: </a:t>
            </a:r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280</a:t>
            </a:r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°C</a:t>
            </a:r>
            <a:endParaRPr lang="ru-RU" sz="3200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Средняя молекулярная масса: </a:t>
            </a:r>
          </a:p>
          <a:p>
            <a:pPr algn="ctr"/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220—400 г/моль (редко 450—470)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Электрическая проводимость: </a:t>
            </a:r>
          </a:p>
          <a:p>
            <a:pPr algn="ctr"/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от 2∙10−10 до 0,3∙10−18 Ом−1∙см−1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142852"/>
            <a:ext cx="4207562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000" b="1" kern="900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A91515"/>
                </a:solidFill>
                <a:effectLst>
                  <a:outerShdw blurRad="152400" dist="101600" dir="5400000" sx="96000" sy="96000" algn="ctr" rotWithShape="0">
                    <a:srgbClr val="000000">
                      <a:alpha val="47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Состав нефти</a:t>
            </a:r>
            <a:endParaRPr lang="ru-RU" sz="4000" b="1" kern="900" spc="300" dirty="0">
              <a:ln w="1143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A91515"/>
              </a:solidFill>
              <a:effectLst>
                <a:outerShdw blurRad="152400" dist="101600" dir="5400000" sx="96000" sy="96000" algn="ctr" rotWithShape="0">
                  <a:srgbClr val="000000">
                    <a:alpha val="47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1214422"/>
            <a:ext cx="3571900" cy="5000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В составе нефти выделяют углеводородную, </a:t>
            </a:r>
            <a:r>
              <a:rPr lang="ru-RU" sz="32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асфальтосмолистую</a:t>
            </a:r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и зольную составные части. Также в составе нефти выделяют </a:t>
            </a:r>
            <a:r>
              <a:rPr lang="ru-RU" sz="32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порфирины</a:t>
            </a:r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и серу.</a:t>
            </a:r>
            <a:endParaRPr lang="ru-RU" sz="32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Aleksei\Desktop\Petroleum_cm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42984"/>
            <a:ext cx="4357718" cy="53218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80974" y="71414"/>
            <a:ext cx="5846216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000" b="1" kern="900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A91515"/>
                </a:solidFill>
                <a:effectLst>
                  <a:outerShdw blurRad="152400" dist="101600" dir="5400000" sx="96000" sy="96000" algn="ctr" rotWithShape="0">
                    <a:srgbClr val="000000">
                      <a:alpha val="47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Переработка нефти</a:t>
            </a:r>
            <a:endParaRPr lang="ru-RU" sz="4000" b="1" kern="900" spc="300" dirty="0">
              <a:ln w="1143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A91515"/>
              </a:solidFill>
              <a:effectLst>
                <a:outerShdw blurRad="152400" dist="101600" dir="5400000" sx="96000" sy="96000" algn="ctr" rotWithShape="0">
                  <a:srgbClr val="000000">
                    <a:alpha val="47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071546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Перегонка(ректификация)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Крекинг (разложение)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Риформинг</a:t>
            </a:r>
            <a:endParaRPr lang="ru-RU" sz="40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L27p01p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5124" y="2928934"/>
            <a:ext cx="4883156" cy="3662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38389" y="142852"/>
            <a:ext cx="6299865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000" b="1" kern="900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A91515"/>
                </a:solidFill>
                <a:effectLst>
                  <a:outerShdw blurRad="152400" dist="101600" dir="5400000" sx="96000" sy="96000" algn="ctr" rotWithShape="0">
                    <a:srgbClr val="000000">
                      <a:alpha val="47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Ректификация нефти</a:t>
            </a:r>
            <a:endParaRPr lang="ru-RU" sz="4000" b="1" kern="900" spc="300" dirty="0">
              <a:ln w="1143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A91515"/>
              </a:solidFill>
              <a:effectLst>
                <a:outerShdw blurRad="152400" dist="101600" dir="5400000" sx="96000" sy="96000" algn="ctr" rotWithShape="0">
                  <a:srgbClr val="000000">
                    <a:alpha val="47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t="8952" r="1601" b="4643"/>
          <a:stretch>
            <a:fillRect/>
          </a:stretch>
        </p:blipFill>
        <p:spPr bwMode="auto">
          <a:xfrm>
            <a:off x="4500562" y="928670"/>
            <a:ext cx="4361148" cy="5484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85720" y="949844"/>
            <a:ext cx="40005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Ректификация (от лат. </a:t>
            </a:r>
            <a:r>
              <a:rPr lang="ru-RU" sz="26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rectus</a:t>
            </a:r>
            <a:r>
              <a:rPr lang="ru-RU" sz="26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— правильный и </a:t>
            </a:r>
            <a:r>
              <a:rPr lang="ru-RU" sz="26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facio</a:t>
            </a:r>
            <a:r>
              <a:rPr lang="ru-RU" sz="26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— делаю) — разделение смесей жидкостей, основанное на неоднократном испарении жидкостей и конденсации паров. Ректификацию осуществляют в специальных ректификационных колоннах.</a:t>
            </a:r>
          </a:p>
          <a:p>
            <a:endParaRPr lang="ru-RU" sz="26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leksei\Desktop\fonstola.ru-136085.jpg"/>
          <p:cNvPicPr>
            <a:picLocks noChangeAspect="1" noChangeArrowheads="1"/>
          </p:cNvPicPr>
          <p:nvPr/>
        </p:nvPicPr>
        <p:blipFill>
          <a:blip r:embed="rId2" cstate="print"/>
          <a:srcRect l="11713" r="13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57364"/>
            <a:ext cx="4186229" cy="4730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4282" y="142852"/>
            <a:ext cx="8715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Применение ректификации</a:t>
            </a:r>
            <a:endParaRPr lang="ru-RU" sz="3200" b="1" dirty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142984"/>
            <a:ext cx="44291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Ректификацию широко применяют в промышленности, например для получения спирта-ректификата, с отделением сивушных масел и альдегидных фракций, для выделения бензинов, керосинов и других фракций из нефти, а также получения компонентов воздуха (кислорода, азота, инертных газов).</a:t>
            </a:r>
          </a:p>
          <a:p>
            <a:endParaRPr lang="ru-RU" sz="24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411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Aleksei</dc:creator>
  <cp:lastModifiedBy>Юлия</cp:lastModifiedBy>
  <cp:revision>21</cp:revision>
  <dcterms:created xsi:type="dcterms:W3CDTF">2013-12-10T14:18:39Z</dcterms:created>
  <dcterms:modified xsi:type="dcterms:W3CDTF">2020-04-02T17:21:46Z</dcterms:modified>
</cp:coreProperties>
</file>