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3" r:id="rId2"/>
    <p:sldId id="257" r:id="rId3"/>
    <p:sldId id="258" r:id="rId4"/>
    <p:sldId id="259" r:id="rId5"/>
    <p:sldId id="264" r:id="rId6"/>
    <p:sldId id="265" r:id="rId7"/>
    <p:sldId id="266" r:id="rId8"/>
    <p:sldId id="267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53" autoAdjust="0"/>
    <p:restoredTop sz="94646" autoAdjust="0"/>
  </p:normalViewPr>
  <p:slideViewPr>
    <p:cSldViewPr>
      <p:cViewPr varScale="1">
        <p:scale>
          <a:sx n="66" d="100"/>
          <a:sy n="66" d="100"/>
        </p:scale>
        <p:origin x="-600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EE6495-865E-4412-87B5-C8F28F8415F5}" type="datetimeFigureOut">
              <a:rPr lang="ru-RU" smtClean="0"/>
              <a:t>02.04.2020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345440" y="2942602"/>
            <a:ext cx="7147931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572652" y="2944634"/>
            <a:ext cx="1190348" cy="2459736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7712714" y="3136658"/>
            <a:ext cx="910224" cy="2075688"/>
          </a:xfrm>
          <a:prstGeom prst="rect">
            <a:avLst/>
          </a:prstGeom>
          <a:solidFill>
            <a:schemeClr val="accent3">
              <a:alpha val="70000"/>
            </a:schemeClr>
          </a:solidFill>
          <a:ln w="63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445483" y="3055621"/>
            <a:ext cx="6947845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86826" y="4625268"/>
            <a:ext cx="762000" cy="457200"/>
          </a:xfrm>
        </p:spPr>
        <p:txBody>
          <a:bodyPr/>
          <a:lstStyle>
            <a:lvl1pPr algn="ctr">
              <a:defRPr sz="28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A2A6ABB7-43CE-4F29-AB12-919083D65BBD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Rectangle 10"/>
          <p:cNvSpPr/>
          <p:nvPr/>
        </p:nvSpPr>
        <p:spPr>
          <a:xfrm>
            <a:off x="541822" y="4559276"/>
            <a:ext cx="6755166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38971" y="3139440"/>
            <a:ext cx="6760868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2805" y="4648200"/>
            <a:ext cx="6553200" cy="457200"/>
          </a:xfrm>
        </p:spPr>
        <p:txBody>
          <a:bodyPr>
            <a:normAutofit/>
          </a:bodyPr>
          <a:lstStyle>
            <a:lvl1pPr marL="0" indent="0" algn="ctr">
              <a:buNone/>
              <a:defRPr sz="1800" cap="all" spc="300" baseline="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4705" y="3227033"/>
            <a:ext cx="6629400" cy="1219201"/>
          </a:xfrm>
        </p:spPr>
        <p:txBody>
          <a:bodyPr anchor="b" anchorCtr="0">
            <a:noAutofit/>
          </a:bodyPr>
          <a:lstStyle>
            <a:lvl1pPr>
              <a:defRPr sz="4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EE6495-865E-4412-87B5-C8F28F8415F5}" type="datetimeFigureOut">
              <a:rPr lang="ru-RU" smtClean="0"/>
              <a:t>02.04.2020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A6ABB7-43CE-4F29-AB12-919083D65BB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861702" y="228600"/>
            <a:ext cx="1859280" cy="6122634"/>
          </a:xfrm>
          <a:prstGeom prst="rect">
            <a:avLst/>
          </a:prstGeom>
          <a:solidFill>
            <a:srgbClr val="FFFFFF">
              <a:alpha val="85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955225" y="351409"/>
            <a:ext cx="1672235" cy="587701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48577" y="395427"/>
            <a:ext cx="1485531" cy="578898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0999"/>
            <a:ext cx="6172200" cy="579120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EE6495-865E-4412-87B5-C8F28F8415F5}" type="datetimeFigureOut">
              <a:rPr lang="ru-RU" smtClean="0"/>
              <a:t>02.04.2020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A6ABB7-43CE-4F29-AB12-919083D65BB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EE6495-865E-4412-87B5-C8F28F8415F5}" type="datetimeFigureOut">
              <a:rPr lang="ru-RU" smtClean="0"/>
              <a:t>02.04.2020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A6ABB7-43CE-4F29-AB12-919083D65BB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EE6495-865E-4412-87B5-C8F28F8415F5}" type="datetimeFigureOut">
              <a:rPr lang="ru-RU" smtClean="0"/>
              <a:t>02.04.2020</a:t>
            </a:fld>
            <a:endParaRPr lang="ru-RU"/>
          </a:p>
        </p:txBody>
      </p:sp>
      <p:sp>
        <p:nvSpPr>
          <p:cNvPr id="13" name="Rectangle 12"/>
          <p:cNvSpPr/>
          <p:nvPr/>
        </p:nvSpPr>
        <p:spPr>
          <a:xfrm>
            <a:off x="451976" y="2946400"/>
            <a:ext cx="8265160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567656" y="3048000"/>
            <a:ext cx="8033800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A6ABB7-43CE-4F29-AB12-919083D65BBD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6" y="3200399"/>
            <a:ext cx="7696200" cy="1295401"/>
          </a:xfrm>
        </p:spPr>
        <p:txBody>
          <a:bodyPr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4000" kern="1200" cap="all" baseline="0" dirty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675496" y="4541520"/>
            <a:ext cx="7818120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4607510"/>
            <a:ext cx="7696200" cy="523783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Rectangle 13"/>
          <p:cNvSpPr/>
          <p:nvPr/>
        </p:nvSpPr>
        <p:spPr>
          <a:xfrm>
            <a:off x="675757" y="3124200"/>
            <a:ext cx="7817599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6128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EE6495-865E-4412-87B5-C8F28F8415F5}" type="datetimeFigureOut">
              <a:rPr lang="ru-RU" smtClean="0"/>
              <a:t>02.04.2020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A6ABB7-43CE-4F29-AB12-919083D65BB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6128" y="1722438"/>
            <a:ext cx="4040188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128" y="2438400"/>
            <a:ext cx="4040188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400"/>
            <a:ext cx="4041775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EE6495-865E-4412-87B5-C8F28F8415F5}" type="datetimeFigureOut">
              <a:rPr lang="ru-RU" smtClean="0"/>
              <a:t>02.04.2020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A6ABB7-43CE-4F29-AB12-919083D65BB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EE6495-865E-4412-87B5-C8F28F8415F5}" type="datetimeFigureOut">
              <a:rPr lang="ru-RU" smtClean="0"/>
              <a:t>02.04.2020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A6ABB7-43CE-4F29-AB12-919083D65BB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1" name="Rounded Rectangle 10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EE6495-865E-4412-87B5-C8F28F8415F5}" type="datetimeFigureOut">
              <a:rPr lang="ru-RU" smtClean="0"/>
              <a:t>02.04.2020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A6ABB7-43CE-4F29-AB12-919083D65BB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2" name="Rounded Rectangle 11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685800"/>
            <a:ext cx="4572000" cy="525780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EE6495-865E-4412-87B5-C8F28F8415F5}" type="datetimeFigureOut">
              <a:rPr lang="ru-RU" smtClean="0"/>
              <a:t>02.04.2020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A6ABB7-43CE-4F29-AB12-919083D65BBD}" type="slidenum">
              <a:rPr lang="ru-RU" smtClean="0"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560034" y="1505712"/>
            <a:ext cx="2716566" cy="3523488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76690" y="1642472"/>
            <a:ext cx="2483254" cy="3234328"/>
          </a:xfrm>
          <a:prstGeom prst="rect">
            <a:avLst/>
          </a:prstGeom>
          <a:solidFill>
            <a:srgbClr val="FFFFFF"/>
          </a:solidFill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9000" y="2971800"/>
            <a:ext cx="2298634" cy="1752600"/>
          </a:xfrm>
        </p:spPr>
        <p:txBody>
          <a:bodyPr/>
          <a:lstStyle>
            <a:lvl1pPr marL="0" indent="0">
              <a:spcBef>
                <a:spcPts val="4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9000" y="1734312"/>
            <a:ext cx="2298634" cy="1191620"/>
          </a:xfrm>
        </p:spPr>
        <p:txBody>
          <a:bodyPr anchor="b">
            <a:normAutofit/>
          </a:bodyPr>
          <a:lstStyle>
            <a:lvl1pPr algn="l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5800" y="621437"/>
            <a:ext cx="7772400" cy="4331564"/>
          </a:xfrm>
          <a:solidFill>
            <a:schemeClr val="bg2"/>
          </a:solidFill>
          <a:ln>
            <a:noFill/>
          </a:ln>
          <a:effectLst>
            <a:softEdge rad="12700"/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EE6495-865E-4412-87B5-C8F28F8415F5}" type="datetimeFigureOut">
              <a:rPr lang="ru-RU" smtClean="0"/>
              <a:t>02.04.2020</a:t>
            </a:fld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A6ABB7-43CE-4F29-AB12-919083D65BBD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Rectangle 9"/>
          <p:cNvSpPr/>
          <p:nvPr/>
        </p:nvSpPr>
        <p:spPr>
          <a:xfrm>
            <a:off x="685800" y="4953000"/>
            <a:ext cx="7772400" cy="13716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61999" y="5029200"/>
            <a:ext cx="7600765" cy="1202924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3" name="Rectangle 12"/>
          <p:cNvSpPr/>
          <p:nvPr/>
        </p:nvSpPr>
        <p:spPr>
          <a:xfrm>
            <a:off x="914400" y="5638800"/>
            <a:ext cx="7328514" cy="451696"/>
          </a:xfrm>
          <a:prstGeom prst="rect">
            <a:avLst/>
          </a:prstGeom>
          <a:solidFill>
            <a:schemeClr val="accent1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05589" y="5074920"/>
            <a:ext cx="7946136" cy="1097280"/>
          </a:xfrm>
          <a:prstGeom prst="rect">
            <a:avLst/>
          </a:prstGeom>
          <a:noFill/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56289" y="5656556"/>
            <a:ext cx="7244736" cy="401715"/>
          </a:xfrm>
        </p:spPr>
        <p:txBody>
          <a:bodyPr anchor="ctr">
            <a:normAutofit/>
          </a:bodyPr>
          <a:lstStyle>
            <a:lvl1pPr marL="0" indent="0" algn="ctr">
              <a:buNone/>
              <a:defRPr sz="15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05400"/>
            <a:ext cx="7328514" cy="523043"/>
          </a:xfrm>
        </p:spPr>
        <p:txBody>
          <a:bodyPr anchor="ctr" anchorCtr="0"/>
          <a:lstStyle>
            <a:lvl1pPr algn="ctr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7" name="Rounded Rectangle 6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82296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7EEE6495-865E-4412-87B5-C8F28F8415F5}" type="datetimeFigureOut">
              <a:rPr lang="ru-RU" smtClean="0"/>
              <a:t>02.04.2020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A2A6ABB7-43CE-4F29-AB12-919083D65BBD}" type="slidenum">
              <a:rPr lang="ru-RU" smtClean="0"/>
              <a:t>‹#›</a:t>
            </a:fld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274320" y="278166"/>
            <a:ext cx="8595360" cy="132588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72863" y="372862"/>
            <a:ext cx="8380520" cy="111858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500" kern="1200" cap="all" baseline="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b="1" dirty="0"/>
              <a:t>Мокрое валяние (фелтинг</a:t>
            </a:r>
            <a:r>
              <a:rPr lang="ru-RU" b="1" dirty="0" smtClean="0"/>
              <a:t>)</a:t>
            </a:r>
            <a:r>
              <a:rPr lang="ru-RU" dirty="0"/>
              <a:t> 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3140968"/>
            <a:ext cx="6768752" cy="1368152"/>
          </a:xfrm>
        </p:spPr>
        <p:txBody>
          <a:bodyPr/>
          <a:lstStyle/>
          <a:p>
            <a:pPr algn="r"/>
            <a:r>
              <a:rPr lang="ru-RU" dirty="0" smtClean="0">
                <a:latin typeface="Arial Black" pitchFamily="34" charset="0"/>
              </a:rPr>
              <a:t>Картина</a:t>
            </a:r>
            <a:r>
              <a:rPr lang="ru-RU" dirty="0" smtClean="0"/>
              <a:t> </a:t>
            </a:r>
            <a:r>
              <a:rPr lang="ru-RU" dirty="0" smtClean="0">
                <a:latin typeface="Arial Black" pitchFamily="34" charset="0"/>
              </a:rPr>
              <a:t>из шерсти</a:t>
            </a:r>
            <a:br>
              <a:rPr lang="ru-RU" dirty="0" smtClean="0">
                <a:latin typeface="Arial Black" pitchFamily="34" charset="0"/>
              </a:rPr>
            </a:br>
            <a:r>
              <a:rPr lang="ru-RU" sz="1200" dirty="0" smtClean="0">
                <a:latin typeface="Arial Black" pitchFamily="34" charset="0"/>
              </a:rPr>
              <a:t>Составитель: Воробьёва Анжелика </a:t>
            </a:r>
            <a:r>
              <a:rPr lang="ru-RU" sz="1200" dirty="0" err="1" smtClean="0">
                <a:latin typeface="Arial Black" pitchFamily="34" charset="0"/>
              </a:rPr>
              <a:t>анатольевна</a:t>
            </a:r>
            <a:r>
              <a:rPr lang="ru-RU" sz="1200" dirty="0" smtClean="0">
                <a:latin typeface="Arial Black" pitchFamily="34" charset="0"/>
              </a:rPr>
              <a:t/>
            </a:r>
            <a:br>
              <a:rPr lang="ru-RU" sz="1200" dirty="0" smtClean="0">
                <a:latin typeface="Arial Black" pitchFamily="34" charset="0"/>
              </a:rPr>
            </a:br>
            <a:r>
              <a:rPr lang="ru-RU" sz="1200" dirty="0" smtClean="0">
                <a:latin typeface="Arial Black" pitchFamily="34" charset="0"/>
              </a:rPr>
              <a:t>педагог дополнительного образования </a:t>
            </a:r>
            <a:br>
              <a:rPr lang="ru-RU" sz="1200" dirty="0" smtClean="0">
                <a:latin typeface="Arial Black" pitchFamily="34" charset="0"/>
              </a:rPr>
            </a:br>
            <a:r>
              <a:rPr lang="ru-RU" sz="1200" dirty="0" err="1" smtClean="0">
                <a:latin typeface="Arial Black" pitchFamily="34" charset="0"/>
              </a:rPr>
              <a:t>МАУ</a:t>
            </a:r>
            <a:r>
              <a:rPr lang="ru-RU" sz="1200" dirty="0" smtClean="0">
                <a:latin typeface="Arial Black" pitchFamily="34" charset="0"/>
              </a:rPr>
              <a:t> ДО </a:t>
            </a:r>
            <a:r>
              <a:rPr lang="ru-RU" sz="1200" dirty="0" err="1" smtClean="0">
                <a:latin typeface="Arial Black" pitchFamily="34" charset="0"/>
              </a:rPr>
              <a:t>ДДДЮТ</a:t>
            </a:r>
            <a:r>
              <a:rPr lang="ru-RU" sz="1200" dirty="0" smtClean="0">
                <a:latin typeface="Arial Black" pitchFamily="34" charset="0"/>
              </a:rPr>
              <a:t> г. Нижний Тагил</a:t>
            </a:r>
            <a:endParaRPr lang="ru-RU" sz="1200" dirty="0"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063113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60672" cy="1039427"/>
          </a:xfrm>
        </p:spPr>
        <p:txBody>
          <a:bodyPr>
            <a:normAutofit fontScale="90000"/>
          </a:bodyPr>
          <a:lstStyle/>
          <a:p>
            <a:r>
              <a:rPr lang="ru-RU" sz="2200" b="1" dirty="0"/>
              <a:t>Фелтинг</a:t>
            </a:r>
            <a:r>
              <a:rPr lang="ru-RU" sz="2200" dirty="0"/>
              <a:t> – это уникальное шерстяное мастерство, в основе которого заложена способность шерсти сваливаться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b="1" dirty="0"/>
              <a:t>Мокрое валяние (фелтинг)</a:t>
            </a:r>
            <a:r>
              <a:rPr lang="ru-RU" dirty="0"/>
              <a:t> – более сложная техника. Шерстяные волокна скрепляются дополнительно с помощью мыльного раствора. Такую работу можно не закрывать стеклом, она не развалится. Мало того, полученные работы - подушки, одежда, сумки, вполне могут использоваться в быту. Подарок, исполненный в технике мокрого валяния не только красив, но и практичен.</a:t>
            </a:r>
          </a:p>
          <a:p>
            <a:r>
              <a:rPr lang="ru-RU" dirty="0"/>
              <a:t> Для мокрого валяния (</a:t>
            </a:r>
            <a:r>
              <a:rPr lang="ru-RU" dirty="0" err="1"/>
              <a:t>фелтинга</a:t>
            </a:r>
            <a:r>
              <a:rPr lang="ru-RU" dirty="0"/>
              <a:t>) помимо шерсти необходимы такие материалы: москитная сетка,  пленка, пупырчатая пленка, мыльный </a:t>
            </a:r>
            <a:r>
              <a:rPr lang="ru-RU" dirty="0" smtClean="0"/>
              <a:t>раствор (бутылка с разбрызгивателем воды) (хозяйственное мыло в куске), </a:t>
            </a:r>
            <a:r>
              <a:rPr lang="ru-RU" dirty="0"/>
              <a:t>ткань под основу </a:t>
            </a:r>
            <a:r>
              <a:rPr lang="ru-RU" dirty="0" smtClean="0"/>
              <a:t>картины (если картина большая,  шлифовальная машинка).</a:t>
            </a:r>
            <a:endParaRPr lang="ru-RU" dirty="0"/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007787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арн\Pictures\866097780735c564e5bc6fecf736b71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350" y="273050"/>
            <a:ext cx="8877300" cy="6311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221388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1166843"/>
            <a:ext cx="7344816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/>
              <a:t>Техника мокрого валяния (</a:t>
            </a:r>
            <a:r>
              <a:rPr lang="ru-RU" sz="2800" dirty="0" err="1"/>
              <a:t>фелтинга</a:t>
            </a:r>
            <a:r>
              <a:rPr lang="ru-RU" sz="2800" dirty="0"/>
              <a:t>), основной принцип действия</a:t>
            </a:r>
            <a:r>
              <a:rPr lang="ru-RU" sz="2800" dirty="0" smtClean="0"/>
              <a:t>:</a:t>
            </a:r>
          </a:p>
          <a:p>
            <a:endParaRPr lang="ru-RU" sz="2800" dirty="0"/>
          </a:p>
          <a:p>
            <a:pPr lvl="0"/>
            <a:r>
              <a:rPr lang="ru-RU" sz="2000" dirty="0"/>
              <a:t>В процессе использования мыльного раствора уменьшается трение между волосками;</a:t>
            </a:r>
          </a:p>
          <a:p>
            <a:pPr lvl="0"/>
            <a:r>
              <a:rPr lang="ru-RU" sz="2000" dirty="0"/>
              <a:t>Производится сжимающее и давящее воздействие на волоски материала;</a:t>
            </a:r>
          </a:p>
          <a:p>
            <a:pPr lvl="0"/>
            <a:r>
              <a:rPr lang="ru-RU" sz="2000" dirty="0"/>
              <a:t>Волоски сваливаются в толщу материала</a:t>
            </a:r>
            <a:r>
              <a:rPr lang="ru-RU" sz="2000" dirty="0" smtClean="0"/>
              <a:t>.</a:t>
            </a:r>
          </a:p>
          <a:p>
            <a:pPr lvl="0"/>
            <a:endParaRPr lang="ru-RU" sz="2000" dirty="0"/>
          </a:p>
          <a:p>
            <a:r>
              <a:rPr lang="ru-RU" sz="2000" dirty="0"/>
              <a:t>Техника мокрого валяния имеет подвиды: </a:t>
            </a:r>
            <a:endParaRPr lang="ru-RU" sz="2000" dirty="0" smtClean="0"/>
          </a:p>
          <a:p>
            <a:endParaRPr lang="ru-RU" sz="2000" dirty="0"/>
          </a:p>
          <a:p>
            <a:r>
              <a:rPr lang="ru-RU" sz="2000" dirty="0"/>
              <a:t> </a:t>
            </a:r>
            <a:r>
              <a:rPr lang="ru-RU" sz="2000" b="1" dirty="0" err="1"/>
              <a:t>фильцевание</a:t>
            </a:r>
            <a:r>
              <a:rPr lang="ru-RU" sz="2000" dirty="0"/>
              <a:t> в стиральной </a:t>
            </a:r>
            <a:r>
              <a:rPr lang="ru-RU" sz="2000" dirty="0" smtClean="0"/>
              <a:t>машинке</a:t>
            </a:r>
          </a:p>
          <a:p>
            <a:r>
              <a:rPr lang="ru-RU" sz="2000" dirty="0"/>
              <a:t> </a:t>
            </a:r>
            <a:r>
              <a:rPr lang="ru-RU" sz="2000" b="1" dirty="0" err="1"/>
              <a:t>нуно</a:t>
            </a:r>
            <a:r>
              <a:rPr lang="ru-RU" sz="2000" b="1" dirty="0"/>
              <a:t>-фелтинг</a:t>
            </a:r>
            <a:r>
              <a:rPr lang="ru-RU" sz="2000" dirty="0"/>
              <a:t> (</a:t>
            </a:r>
            <a:r>
              <a:rPr lang="ru-RU" sz="2000" dirty="0" err="1"/>
              <a:t>приваливание</a:t>
            </a:r>
            <a:r>
              <a:rPr lang="ru-RU" sz="2000" dirty="0"/>
              <a:t> мотивов из шерсти к натуральной тканевой основе</a:t>
            </a:r>
            <a:r>
              <a:rPr lang="ru-RU" sz="2000" dirty="0" smtClean="0"/>
              <a:t>).</a:t>
            </a:r>
          </a:p>
          <a:p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18318304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 smtClean="0"/>
              <a:t>Этапы работы: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lvl="0"/>
            <a:r>
              <a:rPr lang="ru-RU" dirty="0" smtClean="0"/>
              <a:t>Подготовить </a:t>
            </a:r>
            <a:r>
              <a:rPr lang="ru-RU" dirty="0"/>
              <a:t>рабочее место, расстелить клеенку, сверху положить </a:t>
            </a:r>
            <a:r>
              <a:rPr lang="ru-RU" dirty="0" smtClean="0"/>
              <a:t>марлю ( </a:t>
            </a:r>
            <a:r>
              <a:rPr lang="ru-RU" dirty="0"/>
              <a:t>о</a:t>
            </a:r>
            <a:r>
              <a:rPr lang="ru-RU" dirty="0" smtClean="0"/>
              <a:t>трез синтепона);</a:t>
            </a:r>
            <a:endParaRPr lang="ru-RU" dirty="0"/>
          </a:p>
          <a:p>
            <a:pPr lvl="0"/>
            <a:r>
              <a:rPr lang="ru-RU" dirty="0"/>
              <a:t>Выложить основу, фон и саму картину;</a:t>
            </a:r>
          </a:p>
          <a:p>
            <a:pPr lvl="0"/>
            <a:r>
              <a:rPr lang="ru-RU" dirty="0"/>
              <a:t>Наложить нитки крестообразно так, чтобы в полотне не было дырок. Слои материала должны быть одинаковой толщины, выложены перпендикулярно</a:t>
            </a:r>
            <a:r>
              <a:rPr lang="ru-RU" dirty="0" smtClean="0"/>
              <a:t>.</a:t>
            </a:r>
          </a:p>
          <a:p>
            <a:r>
              <a:rPr lang="ru-RU" dirty="0"/>
              <a:t>б) основной этап: вытягивание прядей нужного цвета, нарезание прядей, подкручивание, выкладывание на основе;</a:t>
            </a:r>
          </a:p>
          <a:p>
            <a:r>
              <a:rPr lang="ru-RU" dirty="0"/>
              <a:t>в) в процессе работы необходимо периодически прикладывать стекло рамки, чтобы оценить полученный </a:t>
            </a:r>
            <a:r>
              <a:rPr lang="ru-RU" dirty="0" smtClean="0"/>
              <a:t>рисунок;</a:t>
            </a:r>
          </a:p>
          <a:p>
            <a:r>
              <a:rPr lang="ru-RU" dirty="0" smtClean="0"/>
              <a:t>Накрыть москитной сеткой</a:t>
            </a:r>
          </a:p>
          <a:p>
            <a:pPr lvl="0"/>
            <a:r>
              <a:rPr lang="ru-RU" dirty="0" smtClean="0"/>
              <a:t>Начать </a:t>
            </a:r>
            <a:r>
              <a:rPr lang="ru-RU" dirty="0"/>
              <a:t>мокрое валяние с помощью мыльного раствора. Лишнюю жидкость удалить салфеткой</a:t>
            </a:r>
            <a:r>
              <a:rPr lang="ru-RU" dirty="0" smtClean="0"/>
              <a:t>. Дополнительно густо втирать по всей поверхности хозяйственное мыло, до образования хорошей пены.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002448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 smtClean="0"/>
              <a:t>Этапы работы: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lvl="0"/>
            <a:r>
              <a:rPr lang="ru-RU" sz="2000" dirty="0" smtClean="0"/>
              <a:t>Накрыть сверху пупырчатой плёнкой по размеру будущей картины;</a:t>
            </a:r>
            <a:endParaRPr lang="ru-RU" sz="2000" dirty="0"/>
          </a:p>
          <a:p>
            <a:pPr lvl="0"/>
            <a:r>
              <a:rPr lang="ru-RU" sz="2000" dirty="0" smtClean="0"/>
              <a:t>Жёсткой стороной губки для мытья посуды начать аккуратно растирать в разных направлениях, стараясь не сдвинуть шерсть;</a:t>
            </a:r>
            <a:endParaRPr lang="ru-RU" sz="2000" dirty="0"/>
          </a:p>
          <a:p>
            <a:pPr lvl="0"/>
            <a:r>
              <a:rPr lang="ru-RU" sz="2000" dirty="0" smtClean="0"/>
              <a:t>Если полотно достаточно большое, лучше использовать щлифмашинку со всеми мерами предосторожности.</a:t>
            </a:r>
            <a:endParaRPr lang="ru-RU" sz="2000" dirty="0"/>
          </a:p>
          <a:p>
            <a:pPr lvl="0"/>
            <a:r>
              <a:rPr lang="ru-RU" sz="2000" dirty="0" smtClean="0"/>
              <a:t>После того, как шерсть увалялась, а это мы проверяем на глаз и на ощупь, убираем все дополнительные материалы.</a:t>
            </a:r>
          </a:p>
          <a:p>
            <a:pPr lvl="0"/>
            <a:r>
              <a:rPr lang="ru-RU" sz="2000" dirty="0" smtClean="0"/>
              <a:t>Аккуратно несём стирать под струю воды, меняем горячую на холодную воду и наоборот. Так несколько раз. Отжимаем. Расправляем для сушки на какой-нибудь поверхности. После просушки приваливаем вручную(можно в технике сухого валяния, с помощью иглы для </a:t>
            </a:r>
            <a:r>
              <a:rPr lang="ru-RU" sz="2000" dirty="0" err="1" smtClean="0"/>
              <a:t>фелтинга</a:t>
            </a:r>
            <a:r>
              <a:rPr lang="ru-RU" sz="2000" dirty="0" smtClean="0"/>
              <a:t>) недостатки и непривалявшиеся мелкие детали картины.</a:t>
            </a:r>
          </a:p>
          <a:p>
            <a:pPr lvl="0"/>
            <a:endParaRPr lang="ru-RU" sz="2000" dirty="0" smtClean="0"/>
          </a:p>
          <a:p>
            <a:pPr lvl="0"/>
            <a:endParaRPr lang="ru-RU" dirty="0" smtClean="0"/>
          </a:p>
          <a:p>
            <a:pPr lvl="0"/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9146581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200" dirty="0" smtClean="0"/>
              <a:t/>
            </a:r>
            <a:br>
              <a:rPr lang="ru-RU" sz="2200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14300" lvl="0" indent="0">
              <a:buNone/>
            </a:pPr>
            <a:r>
              <a:rPr lang="ru-RU" sz="2000" dirty="0" smtClean="0"/>
              <a:t>Как видите, процесс трудоёмкий, но он стоит того. </a:t>
            </a:r>
          </a:p>
          <a:p>
            <a:pPr marL="114300" lvl="0" indent="0">
              <a:buNone/>
            </a:pPr>
            <a:r>
              <a:rPr lang="ru-RU" sz="2000" dirty="0" smtClean="0"/>
              <a:t>Получается очень красиво.</a:t>
            </a:r>
          </a:p>
          <a:p>
            <a:pPr marL="114300" lvl="0" indent="0" algn="ctr">
              <a:buNone/>
            </a:pPr>
            <a:r>
              <a:rPr lang="ru-RU" sz="2000" b="1" i="1" dirty="0" smtClean="0"/>
              <a:t>Желаю всем успехов в работе!</a:t>
            </a:r>
          </a:p>
          <a:p>
            <a:pPr marL="114300" lvl="0" indent="0" algn="ctr">
              <a:buNone/>
            </a:pPr>
            <a:r>
              <a:rPr lang="ru-RU" b="1" dirty="0" smtClean="0"/>
              <a:t>Вопросы для проверки:</a:t>
            </a:r>
          </a:p>
          <a:p>
            <a:pPr marL="571500" lvl="0" indent="-457200">
              <a:buAutoNum type="arabicPeriod"/>
            </a:pPr>
            <a:r>
              <a:rPr lang="ru-RU" sz="2000" b="1" dirty="0" smtClean="0"/>
              <a:t>Что такое «Фелтинг» ?</a:t>
            </a:r>
          </a:p>
          <a:p>
            <a:pPr marL="571500" lvl="0" indent="-457200">
              <a:buAutoNum type="arabicPeriod"/>
            </a:pPr>
            <a:r>
              <a:rPr lang="ru-RU" sz="2000" b="1" dirty="0" smtClean="0"/>
              <a:t>Назовите подвиды мокрого валяния?</a:t>
            </a:r>
          </a:p>
          <a:p>
            <a:pPr marL="571500" lvl="0" indent="-457200">
              <a:buAutoNum type="arabicPeriod"/>
            </a:pPr>
            <a:r>
              <a:rPr lang="ru-RU" sz="2000" b="1" dirty="0" smtClean="0"/>
              <a:t>Назови инструменты и материалы, необходимые для мокрого валяния?</a:t>
            </a:r>
          </a:p>
          <a:p>
            <a:pPr marL="571500" lvl="0" indent="-457200">
              <a:buAutoNum type="arabicPeriod"/>
            </a:pPr>
            <a:r>
              <a:rPr lang="ru-RU" sz="2000" b="1" dirty="0" smtClean="0"/>
              <a:t>Назови последовательность выполнения этапов работы?</a:t>
            </a:r>
          </a:p>
          <a:p>
            <a:pPr lvl="0"/>
            <a:endParaRPr lang="ru-RU" dirty="0" smtClean="0"/>
          </a:p>
          <a:p>
            <a:pPr lvl="0"/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8118778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L="114300" lvl="0" indent="0"/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3600" b="1" i="1" dirty="0" smtClean="0"/>
              <a:t>Желаю </a:t>
            </a:r>
            <a:r>
              <a:rPr lang="ru-RU" sz="3600" b="1" i="1" dirty="0"/>
              <a:t>всем успехов в работе!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23528" y="1628800"/>
            <a:ext cx="4142788" cy="733400"/>
          </a:xfrm>
        </p:spPr>
        <p:txBody>
          <a:bodyPr/>
          <a:lstStyle/>
          <a:p>
            <a:pPr algn="just"/>
            <a:r>
              <a:rPr lang="ru-RU" sz="1600" dirty="0"/>
              <a:t>Как видите, процесс трудоёмкий, но он стоит того. </a:t>
            </a:r>
            <a:r>
              <a:rPr lang="ru-RU" sz="1600" dirty="0" smtClean="0"/>
              <a:t>Получается </a:t>
            </a:r>
            <a:r>
              <a:rPr lang="ru-RU" sz="1600" dirty="0"/>
              <a:t>очень красиво.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solidFill>
            <a:schemeClr val="accent2"/>
          </a:solidFill>
        </p:spPr>
        <p:txBody>
          <a:bodyPr/>
          <a:lstStyle/>
          <a:p>
            <a:pPr marL="114300" lvl="0"/>
            <a:r>
              <a:rPr lang="ru-RU" dirty="0"/>
              <a:t>Вопросы для проверки: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/>
        <p:txBody>
          <a:bodyPr>
            <a:normAutofit fontScale="92500" lnSpcReduction="20000"/>
          </a:bodyPr>
          <a:lstStyle/>
          <a:p>
            <a:pPr marL="114300" lvl="0" indent="0" algn="ctr">
              <a:buNone/>
            </a:pPr>
            <a:endParaRPr lang="ru-RU" b="1" dirty="0" smtClean="0"/>
          </a:p>
          <a:p>
            <a:pPr marL="571500" lvl="0" indent="-457200">
              <a:buAutoNum type="arabicPeriod"/>
            </a:pPr>
            <a:r>
              <a:rPr lang="ru-RU" b="1" dirty="0" smtClean="0"/>
              <a:t>Что </a:t>
            </a:r>
            <a:r>
              <a:rPr lang="ru-RU" b="1" dirty="0"/>
              <a:t>такое «Фелтинг» ?</a:t>
            </a:r>
          </a:p>
          <a:p>
            <a:pPr marL="571500" lvl="0" indent="-457200">
              <a:buAutoNum type="arabicPeriod"/>
            </a:pPr>
            <a:r>
              <a:rPr lang="ru-RU" b="1" dirty="0"/>
              <a:t>Назовите подвиды мокрого валяния?</a:t>
            </a:r>
          </a:p>
          <a:p>
            <a:pPr marL="571500" lvl="0" indent="-457200">
              <a:buAutoNum type="arabicPeriod"/>
            </a:pPr>
            <a:r>
              <a:rPr lang="ru-RU" b="1" dirty="0"/>
              <a:t>Назови инструменты и материалы, необходимые для мокрого валяния?</a:t>
            </a:r>
          </a:p>
          <a:p>
            <a:pPr marL="571500" lvl="0" indent="-457200">
              <a:buAutoNum type="arabicPeriod"/>
            </a:pPr>
            <a:r>
              <a:rPr lang="ru-RU" b="1" dirty="0"/>
              <a:t>Назови последовательность выполнения этапов работы?</a:t>
            </a:r>
          </a:p>
          <a:p>
            <a:endParaRPr lang="ru-RU" dirty="0"/>
          </a:p>
        </p:txBody>
      </p:sp>
      <p:pic>
        <p:nvPicPr>
          <p:cNvPr id="7" name="Picture 2" descr="C:\Users\BUST\Documents\DSC_0001.JPG"/>
          <p:cNvPicPr>
            <a:picLocks noGrp="1" noChangeAspect="1" noChangeArrowheads="1"/>
          </p:cNvPicPr>
          <p:nvPr>
            <p:ph sz="half" idx="2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096505" y="2507230"/>
            <a:ext cx="2698078" cy="35501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1751132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тека">
  <a:themeElements>
    <a:clrScheme name="Аптека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Аптека">
      <a:majorFont>
        <a:latin typeface="Book Antiqua"/>
        <a:ea typeface=""/>
        <a:cs typeface=""/>
        <a:font script="Jpan" typeface="HGS明朝B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Аптека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3000"/>
            <a:satMod val="14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atMod val="170000"/>
              </a:schemeClr>
              <a:schemeClr val="phClr">
                <a:shade val="70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Apothecary</Template>
  <TotalTime>69</TotalTime>
  <Words>374</Words>
  <Application>Microsoft Office PowerPoint</Application>
  <PresentationFormat>Экран (4:3)</PresentationFormat>
  <Paragraphs>49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Аптека</vt:lpstr>
      <vt:lpstr>Картина из шерсти Составитель: Воробьёва Анжелика анатольевна педагог дополнительного образования  МАУ ДО ДДДЮТ г. Нижний Тагил</vt:lpstr>
      <vt:lpstr>Фелтинг – это уникальное шерстяное мастерство, в основе которого заложена способность шерсти сваливаться</vt:lpstr>
      <vt:lpstr>Презентация PowerPoint</vt:lpstr>
      <vt:lpstr>Презентация PowerPoint</vt:lpstr>
      <vt:lpstr> Этапы работы: </vt:lpstr>
      <vt:lpstr> Этапы работы: </vt:lpstr>
      <vt:lpstr> </vt:lpstr>
      <vt:lpstr> Желаю всем успехов в работе!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Картина из шерсти</dc:title>
  <dc:creator>арн</dc:creator>
  <cp:lastModifiedBy>арн</cp:lastModifiedBy>
  <cp:revision>8</cp:revision>
  <dcterms:created xsi:type="dcterms:W3CDTF">2020-03-29T08:46:56Z</dcterms:created>
  <dcterms:modified xsi:type="dcterms:W3CDTF">2020-04-02T10:35:49Z</dcterms:modified>
</cp:coreProperties>
</file>