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1" r:id="rId5"/>
    <p:sldId id="259" r:id="rId6"/>
    <p:sldId id="260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38" d="100"/>
          <a:sy n="38" d="100"/>
        </p:scale>
        <p:origin x="-84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CF56F-4A97-4CE6-A879-5CF50BF70432}" type="datetimeFigureOut">
              <a:rPr lang="ru-RU" smtClean="0"/>
              <a:pPr/>
              <a:t>02.04.2020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2095E9E3-7CE9-4913-81E2-5CDA8871768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CF56F-4A97-4CE6-A879-5CF50BF70432}" type="datetimeFigureOut">
              <a:rPr lang="ru-RU" smtClean="0"/>
              <a:pPr/>
              <a:t>02.04.2020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95E9E3-7CE9-4913-81E2-5CDA887176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2095E9E3-7CE9-4913-81E2-5CDA8871768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CF56F-4A97-4CE6-A879-5CF50BF70432}" type="datetimeFigureOut">
              <a:rPr lang="ru-RU" smtClean="0"/>
              <a:pPr/>
              <a:t>02.04.2020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CF56F-4A97-4CE6-A879-5CF50BF70432}" type="datetimeFigureOut">
              <a:rPr lang="ru-RU" smtClean="0"/>
              <a:pPr/>
              <a:t>02.04.2020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2095E9E3-7CE9-4913-81E2-5CDA8871768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CF56F-4A97-4CE6-A879-5CF50BF70432}" type="datetimeFigureOut">
              <a:rPr lang="ru-RU" smtClean="0"/>
              <a:pPr/>
              <a:t>02.04.2020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2095E9E3-7CE9-4913-81E2-5CDA8871768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6EFCF56F-4A97-4CE6-A879-5CF50BF70432}" type="datetimeFigureOut">
              <a:rPr lang="ru-RU" smtClean="0"/>
              <a:pPr/>
              <a:t>02.04.2020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95E9E3-7CE9-4913-81E2-5CDA8871768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Содержимое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CF56F-4A97-4CE6-A879-5CF50BF70432}" type="datetimeFigureOut">
              <a:rPr lang="ru-RU" smtClean="0"/>
              <a:pPr/>
              <a:t>02.04.2020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Содержимое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Содержимое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Овал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Овал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2095E9E3-7CE9-4913-81E2-5CDA8871768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CF56F-4A97-4CE6-A879-5CF50BF70432}" type="datetimeFigureOut">
              <a:rPr lang="ru-RU" smtClean="0"/>
              <a:pPr/>
              <a:t>02.04.2020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2095E9E3-7CE9-4913-81E2-5CDA887176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CF56F-4A97-4CE6-A879-5CF50BF70432}" type="datetimeFigureOut">
              <a:rPr lang="ru-RU" smtClean="0"/>
              <a:pPr/>
              <a:t>02.04.2020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2095E9E3-7CE9-4913-81E2-5CDA887176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Содержимое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2095E9E3-7CE9-4913-81E2-5CDA8871768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CF56F-4A97-4CE6-A879-5CF50BF70432}" type="datetimeFigureOut">
              <a:rPr lang="ru-RU" smtClean="0"/>
              <a:pPr/>
              <a:t>02.04.2020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ая соединительная линия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2095E9E3-7CE9-4913-81E2-5CDA8871768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6EFCF56F-4A97-4CE6-A879-5CF50BF70432}" type="datetimeFigureOut">
              <a:rPr lang="ru-RU" smtClean="0"/>
              <a:pPr/>
              <a:t>02.04.2020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6EFCF56F-4A97-4CE6-A879-5CF50BF70432}" type="datetimeFigureOut">
              <a:rPr lang="ru-RU" smtClean="0"/>
              <a:pPr/>
              <a:t>02.04.2020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2095E9E3-7CE9-4913-81E2-5CDA8871768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357422" y="4286256"/>
            <a:ext cx="6400800" cy="1752600"/>
          </a:xfrm>
        </p:spPr>
        <p:txBody>
          <a:bodyPr>
            <a:normAutofit/>
          </a:bodyPr>
          <a:lstStyle/>
          <a:p>
            <a:pPr algn="r"/>
            <a:endParaRPr lang="ru-RU" sz="1400" dirty="0" smtClean="0">
              <a:solidFill>
                <a:schemeClr val="tx1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0034" y="1071546"/>
            <a:ext cx="7772400" cy="175260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«</a:t>
            </a:r>
            <a:r>
              <a:rPr lang="ru-RU" b="1" dirty="0" smtClean="0">
                <a:solidFill>
                  <a:srgbClr val="C00000"/>
                </a:solidFill>
              </a:rPr>
              <a:t>Нравственные проблемы в рассказе Е. И. Носова «Кукла»</a:t>
            </a:r>
            <a:r>
              <a:rPr lang="ru-RU" dirty="0" smtClean="0">
                <a:solidFill>
                  <a:srgbClr val="C00000"/>
                </a:solidFill>
              </a:rPr>
              <a:t/>
            </a:r>
            <a:br>
              <a:rPr lang="ru-RU" dirty="0" smtClean="0">
                <a:solidFill>
                  <a:srgbClr val="C00000"/>
                </a:solidFill>
              </a:rPr>
            </a:br>
            <a:endParaRPr lang="ru-RU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714348" y="714356"/>
            <a:ext cx="6950685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Куклу бросил ребенок. Кукла быстро свалилась, </a:t>
            </a:r>
            <a:b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Стукнулась глухо о землю и навзничь упала... </a:t>
            </a:r>
            <a:b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Бедная кукла! Ты так неподвижно лежала </a:t>
            </a:r>
            <a:b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Скорбной фигуркой своей, так покорно сломилась, </a:t>
            </a:r>
            <a:b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Руки раскинула, ясные очи закрыла...</a:t>
            </a:r>
            <a:b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143504" y="2714620"/>
            <a:ext cx="173637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К. </a:t>
            </a:r>
            <a:r>
              <a:rPr lang="ru-RU" dirty="0" smtClean="0"/>
              <a:t>Случевский</a:t>
            </a:r>
            <a:endParaRPr lang="ru-RU" dirty="0"/>
          </a:p>
        </p:txBody>
      </p:sp>
      <p:pic>
        <p:nvPicPr>
          <p:cNvPr id="22530" name="Picture 2" descr="C:\Users\User\Pictures\публикации\кукл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57290" y="2643182"/>
            <a:ext cx="2306672" cy="359569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1"/>
          <p:cNvSpPr>
            <a:spLocks noChangeArrowheads="1"/>
          </p:cNvSpPr>
          <p:nvPr/>
        </p:nvSpPr>
        <p:spPr bwMode="auto">
          <a:xfrm>
            <a:off x="571472" y="571480"/>
            <a:ext cx="8002191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Оцени сегодняшний урок знаком 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+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Урок полезен, все понятно.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Лишь кое-что чуть-чуть неясно.  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Еще придется потрудиться. 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Да, трудно все-таки учиться!  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3554" name="Picture 2" descr="C:\Users\User\Pictures\публикации\плюс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14942" y="3500438"/>
            <a:ext cx="2724152" cy="27241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4214810" y="3429000"/>
            <a:ext cx="4390754" cy="25853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Е.Носову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/>
            </a:r>
            <a:b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Чтоб о России рассказать с любовью,</a:t>
            </a:r>
            <a:b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Ее, родную, мало обожать.</a:t>
            </a:r>
            <a:b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 нужно жить ее бездонной болью,</a:t>
            </a:r>
            <a:b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 светлой ее радостью дышать</a:t>
            </a:r>
            <a:b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Печаль и гордость русского солдата,</a:t>
            </a:r>
            <a:b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 зоркий взгляд, и ум глубокий </a:t>
            </a:r>
            <a:r>
              <a:rPr kumimoji="0" lang="ru-RU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зрились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/>
            </a:r>
            <a:b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алмазе первородного таланта</a:t>
            </a:r>
            <a:b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 в сердце, словно в фокусе, светились.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214942" y="5929330"/>
            <a:ext cx="25330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/>
              <a:t> </a:t>
            </a:r>
            <a:r>
              <a:rPr lang="ru-RU" b="1" dirty="0"/>
              <a:t>Виктор Давыдков 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214290"/>
            <a:ext cx="4191029" cy="3143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1"/>
          <p:cNvSpPr>
            <a:spLocks noChangeArrowheads="1"/>
          </p:cNvSpPr>
          <p:nvPr/>
        </p:nvSpPr>
        <p:spPr bwMode="auto">
          <a:xfrm>
            <a:off x="785786" y="285728"/>
            <a:ext cx="7315144" cy="2400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Где родился писатель?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Какое историческое событие времён В.О.В. связано с Курском?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Какое отношение к войне имеет писатель Носов?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Докажите это воспоминаниями </a:t>
            </a:r>
            <a:r>
              <a:rPr kumimoji="0" lang="ru-RU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Баскевича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-Как вы понимаете слова И. </a:t>
            </a:r>
            <a:r>
              <a:rPr kumimoji="0" lang="ru-RU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Баскевича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«опалённые огнём войны?»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Что питает «писательское вдохновение» и что является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«неизменной темой» писателя Е. Носова?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5362" name="Picture 2" descr="C:\Users\User\Pictures\публикации\img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2571744"/>
            <a:ext cx="4191028" cy="3143272"/>
          </a:xfrm>
          <a:prstGeom prst="rect">
            <a:avLst/>
          </a:prstGeom>
          <a:noFill/>
        </p:spPr>
      </p:pic>
      <p:pic>
        <p:nvPicPr>
          <p:cNvPr id="15363" name="Picture 3" descr="C:\Users\User\Pictures\публикации\00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2571744"/>
            <a:ext cx="4381531" cy="32861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214282" y="1285860"/>
            <a:ext cx="8040791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Цели урока: 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познакомиться с основными фактами биографии и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творчеством Е. И. Носова;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поговорить о падении нравственности, о губительной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пошлости в жизни;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развивать навык работы с текстом;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развивать эмоциональную отзывчивость на содержание</a:t>
            </a:r>
            <a:r>
              <a:rPr kumimoji="0" lang="ru-RU" sz="24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прочитанного произведения литературы.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C:\Users\User\Pictures\публикации\nosov-ei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357166"/>
            <a:ext cx="3524258" cy="4701360"/>
          </a:xfrm>
          <a:prstGeom prst="rect">
            <a:avLst/>
          </a:prstGeom>
          <a:noFill/>
        </p:spPr>
      </p:pic>
      <p:pic>
        <p:nvPicPr>
          <p:cNvPr id="16387" name="Picture 3" descr="C:\Users\User\Pictures\публикации\iT9QHZWV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9124" y="285728"/>
            <a:ext cx="4100541" cy="3071834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4857752" y="4429132"/>
            <a:ext cx="38587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Памятник Е. Носову в Курске</a:t>
            </a:r>
            <a:endParaRPr lang="ru-RU" b="1" dirty="0"/>
          </a:p>
        </p:txBody>
      </p:sp>
      <p:sp>
        <p:nvSpPr>
          <p:cNvPr id="5" name="TextBox 4"/>
          <p:cNvSpPr txBox="1"/>
          <p:nvPr/>
        </p:nvSpPr>
        <p:spPr>
          <a:xfrm>
            <a:off x="1285852" y="5715016"/>
            <a:ext cx="24080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Могила Е. </a:t>
            </a:r>
            <a:r>
              <a:rPr lang="ru-RU" b="1" dirty="0"/>
              <a:t>Н</a:t>
            </a:r>
            <a:r>
              <a:rPr lang="ru-RU" b="1" dirty="0" smtClean="0"/>
              <a:t>осова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57224" y="714356"/>
            <a:ext cx="7358098" cy="49859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b="1" dirty="0" smtClean="0"/>
              <a:t>                                           Ответы к тесту </a:t>
            </a:r>
            <a:r>
              <a:rPr lang="ru-RU" dirty="0"/>
              <a:t/>
            </a:r>
            <a:br>
              <a:rPr lang="ru-RU" dirty="0"/>
            </a:br>
            <a:r>
              <a:rPr lang="ru-RU" sz="2000" u="sng" dirty="0" smtClean="0"/>
              <a:t>1</a:t>
            </a:r>
            <a:r>
              <a:rPr lang="ru-RU" sz="2000" b="1" u="sng" dirty="0" smtClean="0">
                <a:latin typeface="Times New Roman" pitchFamily="18" charset="0"/>
                <a:cs typeface="Times New Roman" pitchFamily="18" charset="0"/>
              </a:rPr>
              <a:t>. Кем работал </a:t>
            </a:r>
            <a:r>
              <a:rPr lang="ru-RU" sz="2000" b="1" u="sng" dirty="0" err="1" smtClean="0">
                <a:latin typeface="Times New Roman" pitchFamily="18" charset="0"/>
                <a:cs typeface="Times New Roman" pitchFamily="18" charset="0"/>
              </a:rPr>
              <a:t>Акимыч</a:t>
            </a:r>
            <a:r>
              <a:rPr lang="ru-RU" sz="2000" b="1" u="sng" dirty="0">
                <a:latin typeface="Times New Roman" pitchFamily="18" charset="0"/>
                <a:cs typeface="Times New Roman" pitchFamily="18" charset="0"/>
              </a:rPr>
              <a:t>?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в) школьным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сторожем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u="sng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000" b="1" u="sng" dirty="0">
                <a:latin typeface="Times New Roman" pitchFamily="18" charset="0"/>
                <a:cs typeface="Times New Roman" pitchFamily="18" charset="0"/>
              </a:rPr>
              <a:t>) Где была найдена кукла?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г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) в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кювете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u="sng" dirty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2000" b="1" u="sng" dirty="0" smtClean="0">
                <a:latin typeface="Times New Roman" pitchFamily="18" charset="0"/>
                <a:cs typeface="Times New Roman" pitchFamily="18" charset="0"/>
              </a:rPr>
              <a:t>. В </a:t>
            </a:r>
            <a:r>
              <a:rPr lang="ru-RU" sz="2000" b="1" u="sng" dirty="0">
                <a:latin typeface="Times New Roman" pitchFamily="18" charset="0"/>
                <a:cs typeface="Times New Roman" pitchFamily="18" charset="0"/>
              </a:rPr>
              <a:t>какое время года </a:t>
            </a:r>
            <a:r>
              <a:rPr lang="ru-RU" sz="2000" b="1" u="sng" dirty="0" err="1">
                <a:latin typeface="Times New Roman" pitchFamily="18" charset="0"/>
                <a:cs typeface="Times New Roman" pitchFamily="18" charset="0"/>
              </a:rPr>
              <a:t>Акимыч</a:t>
            </a:r>
            <a:r>
              <a:rPr lang="ru-RU" sz="2000" b="1" u="sng" dirty="0">
                <a:latin typeface="Times New Roman" pitchFamily="18" charset="0"/>
                <a:cs typeface="Times New Roman" pitchFamily="18" charset="0"/>
              </a:rPr>
              <a:t> нашел куклу?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г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осенью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u="sng" dirty="0">
                <a:latin typeface="Times New Roman" pitchFamily="18" charset="0"/>
                <a:cs typeface="Times New Roman" pitchFamily="18" charset="0"/>
              </a:rPr>
              <a:t>4) Какие волосы были у куклы</a:t>
            </a:r>
            <a:r>
              <a:rPr lang="ru-RU" sz="2000" b="1" u="sng" dirty="0" smtClean="0">
                <a:latin typeface="Times New Roman" pitchFamily="18" charset="0"/>
                <a:cs typeface="Times New Roman" pitchFamily="18" charset="0"/>
              </a:rPr>
              <a:t>?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а)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светлые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u="sng" dirty="0">
                <a:latin typeface="Times New Roman" pitchFamily="18" charset="0"/>
                <a:cs typeface="Times New Roman" pitchFamily="18" charset="0"/>
              </a:rPr>
              <a:t>5) Что объединяло рассказчика и </a:t>
            </a:r>
            <a:r>
              <a:rPr lang="ru-RU" sz="2000" b="1" u="sng" dirty="0" err="1">
                <a:latin typeface="Times New Roman" pitchFamily="18" charset="0"/>
                <a:cs typeface="Times New Roman" pitchFamily="18" charset="0"/>
              </a:rPr>
              <a:t>Акимыча</a:t>
            </a:r>
            <a:r>
              <a:rPr lang="ru-RU" sz="2000" b="1" u="sng" dirty="0" smtClean="0">
                <a:latin typeface="Times New Roman" pitchFamily="18" charset="0"/>
                <a:cs typeface="Times New Roman" pitchFamily="18" charset="0"/>
              </a:rPr>
              <a:t>?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б)воевали в одной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армии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u="sng" dirty="0" smtClean="0">
                <a:latin typeface="Times New Roman" pitchFamily="18" charset="0"/>
                <a:cs typeface="Times New Roman" pitchFamily="18" charset="0"/>
              </a:rPr>
              <a:t>6)Кого </a:t>
            </a:r>
            <a:r>
              <a:rPr lang="ru-RU" sz="2000" b="1" u="sng" dirty="0">
                <a:latin typeface="Times New Roman" pitchFamily="18" charset="0"/>
                <a:cs typeface="Times New Roman" pitchFamily="18" charset="0"/>
              </a:rPr>
              <a:t>не было в списке «проходящих мимо куклы</a:t>
            </a:r>
            <a:r>
              <a:rPr lang="ru-RU" sz="2000" b="1" u="sng" dirty="0" smtClean="0">
                <a:latin typeface="Times New Roman" pitchFamily="18" charset="0"/>
                <a:cs typeface="Times New Roman" pitchFamily="18" charset="0"/>
              </a:rPr>
              <a:t>»?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г) стариков</a:t>
            </a:r>
            <a:br>
              <a:rPr lang="ru-RU" sz="20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u="sng" dirty="0">
                <a:latin typeface="Times New Roman" pitchFamily="18" charset="0"/>
                <a:cs typeface="Times New Roman" pitchFamily="18" charset="0"/>
              </a:rPr>
              <a:t>7)Где происходили события рассказа</a:t>
            </a:r>
            <a:r>
              <a:rPr lang="ru-RU" sz="2000" b="1" u="sng" dirty="0" smtClean="0">
                <a:latin typeface="Times New Roman" pitchFamily="18" charset="0"/>
                <a:cs typeface="Times New Roman" pitchFamily="18" charset="0"/>
              </a:rPr>
              <a:t>?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б)Под Липино</a:t>
            </a:r>
            <a:br>
              <a:rPr lang="ru-RU" sz="2000" b="1" dirty="0">
                <a:latin typeface="Times New Roman" pitchFamily="18" charset="0"/>
                <a:cs typeface="Times New Roman" pitchFamily="18" charset="0"/>
              </a:rPr>
            </a:b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928662" y="785794"/>
            <a:ext cx="7715272" cy="45858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Словарная работа по рассказу «Кукла».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Внапашку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– внакидку.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Глумиться – злобно и оскорбительно издеваться.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Избыть – избавиться от чего-либо.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Кювет – канава для стока воды, идущая вдоль дороги.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Сижи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– место рыбалки, насиженные места.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Споро – быстро.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Телогрейка – здесь: то же, что ватник.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Худо – зло, неприятность.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Язь – вид речной рыбы.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Сунул – здесь: двинул, дернулся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00166" y="857232"/>
            <a:ext cx="364529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Выгон – место, где пасется скот.</a:t>
            </a:r>
          </a:p>
        </p:txBody>
      </p:sp>
      <p:pic>
        <p:nvPicPr>
          <p:cNvPr id="20482" name="Picture 2" descr="C:\Users\User\Pictures\публикации\выгон-коров-зе-еный-4167890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8662" y="1214422"/>
            <a:ext cx="3889399" cy="2229148"/>
          </a:xfrm>
          <a:prstGeom prst="rect">
            <a:avLst/>
          </a:prstGeom>
          <a:noFill/>
        </p:spPr>
      </p:pic>
      <p:pic>
        <p:nvPicPr>
          <p:cNvPr id="20484" name="Picture 4" descr="C:\Users\User\Pictures\публикации\язь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2066" y="3000372"/>
            <a:ext cx="3643338" cy="214314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6000760" y="5572140"/>
            <a:ext cx="5693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Язь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00034" y="642918"/>
            <a:ext cx="433003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Телогрейка – здесь: то же, что ватник.</a:t>
            </a:r>
          </a:p>
        </p:txBody>
      </p:sp>
      <p:pic>
        <p:nvPicPr>
          <p:cNvPr id="3" name="Picture 3" descr="C:\Users\User\Pictures\публикации\картуз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3714752"/>
            <a:ext cx="3929090" cy="2404229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428596" y="4714884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Картуз – мужской головной убор с жестким козырьком, неформенная фуражка.</a:t>
            </a:r>
            <a:endParaRPr lang="ru-RU" dirty="0"/>
          </a:p>
        </p:txBody>
      </p:sp>
      <p:pic>
        <p:nvPicPr>
          <p:cNvPr id="21506" name="Picture 2" descr="C:\Users\User\Pictures\публикации\телогрейка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2910" y="1214422"/>
            <a:ext cx="3429024" cy="293411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фициальная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66</TotalTime>
  <Words>268</Words>
  <Application>Microsoft Office PowerPoint</Application>
  <PresentationFormat>Экран (4:3)</PresentationFormat>
  <Paragraphs>44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Официальная</vt:lpstr>
      <vt:lpstr>  «Нравственные проблемы в рассказе Е. И. Носова «Кукла»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«Нравственные проблемы в рассказе Е. И. Носова «Кукла»</dc:title>
  <dc:creator>User</dc:creator>
  <cp:lastModifiedBy>Фирая</cp:lastModifiedBy>
  <cp:revision>8</cp:revision>
  <dcterms:created xsi:type="dcterms:W3CDTF">2017-03-29T05:51:08Z</dcterms:created>
  <dcterms:modified xsi:type="dcterms:W3CDTF">2020-04-02T07:12:08Z</dcterms:modified>
</cp:coreProperties>
</file>