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0" r:id="rId2"/>
    <p:sldId id="273" r:id="rId3"/>
    <p:sldId id="281" r:id="rId4"/>
    <p:sldId id="282" r:id="rId5"/>
    <p:sldId id="264" r:id="rId6"/>
    <p:sldId id="272" r:id="rId7"/>
    <p:sldId id="274" r:id="rId8"/>
    <p:sldId id="276" r:id="rId9"/>
    <p:sldId id="268" r:id="rId10"/>
    <p:sldId id="283" r:id="rId11"/>
    <p:sldId id="284" r:id="rId12"/>
    <p:sldId id="275" r:id="rId13"/>
    <p:sldId id="277" r:id="rId14"/>
    <p:sldId id="278" r:id="rId15"/>
    <p:sldId id="285" r:id="rId16"/>
    <p:sldId id="279" r:id="rId17"/>
    <p:sldId id="280" r:id="rId18"/>
    <p:sldId id="286" r:id="rId19"/>
    <p:sldId id="287" r:id="rId20"/>
    <p:sldId id="289" r:id="rId21"/>
    <p:sldId id="290" r:id="rId22"/>
    <p:sldId id="288" r:id="rId23"/>
    <p:sldId id="291" r:id="rId24"/>
    <p:sldId id="292" r:id="rId25"/>
    <p:sldId id="293" r:id="rId26"/>
    <p:sldId id="271" r:id="rId27"/>
    <p:sldId id="26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0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0136A1E-9969-449B-A7F3-81D2271A0B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30E0E8-69F8-47AA-8044-3B8E8CB0B6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E997A4-6CEF-496E-96FA-A24EFFFC65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0EE30BF-95D7-46AD-BBAF-89AB88DF74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BB6C64-5BF0-4255-8F74-D3A2C024E2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66F1DD-607E-4C88-AB17-90613457BD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A362CA-A02E-490B-93F4-78E76D39A6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8B6F76-B1FE-4D1F-A213-2B6F02178C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2C1F34-4CA7-4528-8F9B-E718AA9FD2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E40BE3-BBF8-4FC9-985B-83A380E194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B677AA-975D-46D4-8975-FD4E1B57B2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C6C27BF-246F-46D3-A89E-6C73A7129A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95;&#1072;&#1089;&#1090;&#1080;&#1077;%20&#1074;%20&#1082;&#1086;&#1085;&#1082;&#1091;&#1088;&#1089;&#1077;%20&#1059;&#1095;&#1080;&#1090;&#1077;&#1083;&#1100;%20&#1075;&#1086;&#1076;&#1072;%202018\&#1084;&#1072;&#1089;&#1090;&#1077;&#1088;-&#1082;&#1083;&#1072;&#1089;&#1089;\Ochen_krasivaya_vostochnaya_muzyka_-_Velikolepnyj_vek.mp3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95;&#1072;&#1089;&#1090;&#1080;&#1077;%20&#1074;%20&#1082;&#1086;&#1085;&#1082;&#1091;&#1088;&#1089;&#1077;%20&#1059;&#1095;&#1080;&#1090;&#1077;&#1083;&#1100;%20&#1075;&#1086;&#1076;&#1072;%202018\&#1084;&#1072;&#1089;&#1090;&#1077;&#1088;-&#1082;&#1083;&#1072;&#1089;&#1089;\Ochen_krasivaya_vostochnaya_muzyka_-_Velikolepnyj_vek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4648200" y="1447800"/>
            <a:ext cx="4495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 smtClean="0">
              <a:latin typeface="Arial" charset="0"/>
            </a:endParaRPr>
          </a:p>
          <a:p>
            <a:pPr algn="r"/>
            <a:r>
              <a:rPr lang="ru-RU" b="1" dirty="0" smtClean="0">
                <a:latin typeface="Arial" charset="0"/>
              </a:rPr>
              <a:t> Незнающие </a:t>
            </a:r>
            <a:r>
              <a:rPr lang="ru-RU" b="1" dirty="0">
                <a:latin typeface="Arial" charset="0"/>
              </a:rPr>
              <a:t>пусть научатся,</a:t>
            </a:r>
          </a:p>
          <a:p>
            <a:pPr algn="r"/>
            <a:r>
              <a:rPr lang="ru-RU" b="1" dirty="0">
                <a:latin typeface="Arial" charset="0"/>
              </a:rPr>
              <a:t>            а знающие - вспомнят еще раз.</a:t>
            </a:r>
          </a:p>
          <a:p>
            <a:pPr algn="r"/>
            <a:r>
              <a:rPr lang="ru-RU" dirty="0">
                <a:latin typeface="Arial" charset="0"/>
              </a:rPr>
              <a:t>                        Античный афоризм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08125" y="5257800"/>
            <a:ext cx="62801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2A14CA"/>
                </a:solidFill>
                <a:latin typeface="Arial" charset="0"/>
              </a:rPr>
              <a:t>Халтаева</a:t>
            </a:r>
            <a:r>
              <a:rPr lang="ru-RU" b="1" dirty="0" smtClean="0">
                <a:solidFill>
                  <a:srgbClr val="2A14CA"/>
                </a:solidFill>
                <a:latin typeface="Arial" charset="0"/>
              </a:rPr>
              <a:t> Надежда Николаевна,</a:t>
            </a:r>
            <a:endParaRPr lang="ru-RU" b="1" dirty="0">
              <a:solidFill>
                <a:srgbClr val="2A14CA"/>
              </a:solidFill>
              <a:latin typeface="Arial" charset="0"/>
            </a:endParaRPr>
          </a:p>
          <a:p>
            <a:pPr algn="ctr"/>
            <a:r>
              <a:rPr lang="ru-RU" b="1" dirty="0" smtClean="0">
                <a:solidFill>
                  <a:srgbClr val="2A14CA"/>
                </a:solidFill>
                <a:latin typeface="Arial" charset="0"/>
              </a:rPr>
              <a:t>            </a:t>
            </a:r>
            <a:r>
              <a:rPr lang="ru-RU" b="1" dirty="0" smtClean="0">
                <a:solidFill>
                  <a:srgbClr val="2A14CA"/>
                </a:solidFill>
                <a:latin typeface="Arial" charset="0"/>
              </a:rPr>
              <a:t> </a:t>
            </a:r>
            <a:r>
              <a:rPr lang="ru-RU" b="1" dirty="0" smtClean="0">
                <a:solidFill>
                  <a:srgbClr val="2A14CA"/>
                </a:solidFill>
                <a:latin typeface="Arial" charset="0"/>
              </a:rPr>
              <a:t>учитель </a:t>
            </a:r>
            <a:r>
              <a:rPr lang="ru-RU" b="1" dirty="0" smtClean="0">
                <a:solidFill>
                  <a:srgbClr val="2A14CA"/>
                </a:solidFill>
                <a:latin typeface="Arial" charset="0"/>
              </a:rPr>
              <a:t>математики МБОУ «</a:t>
            </a:r>
            <a:r>
              <a:rPr lang="ru-RU" b="1" dirty="0" err="1" smtClean="0">
                <a:solidFill>
                  <a:srgbClr val="2A14CA"/>
                </a:solidFill>
                <a:latin typeface="Arial" charset="0"/>
              </a:rPr>
              <a:t>Улейская</a:t>
            </a:r>
            <a:r>
              <a:rPr lang="ru-RU" b="1" dirty="0" smtClean="0">
                <a:solidFill>
                  <a:srgbClr val="2A14CA"/>
                </a:solidFill>
                <a:latin typeface="Arial" charset="0"/>
              </a:rPr>
              <a:t> СОШ»</a:t>
            </a:r>
            <a:endParaRPr lang="ru-RU" b="1" dirty="0" smtClean="0">
              <a:solidFill>
                <a:srgbClr val="2A14CA"/>
              </a:solidFill>
              <a:latin typeface="Arial" charset="0"/>
            </a:endParaRPr>
          </a:p>
          <a:p>
            <a:pPr algn="ctr"/>
            <a:r>
              <a:rPr lang="ru-RU" b="1" dirty="0" smtClean="0">
                <a:solidFill>
                  <a:srgbClr val="2A14CA"/>
                </a:solidFill>
              </a:rPr>
              <a:t>2019 г.</a:t>
            </a:r>
            <a:endParaRPr lang="ru-RU" b="1" dirty="0">
              <a:solidFill>
                <a:srgbClr val="2A14CA"/>
              </a:solidFill>
              <a:latin typeface="Arial" charset="0"/>
            </a:endParaRPr>
          </a:p>
          <a:p>
            <a:pPr algn="ctr"/>
            <a:endParaRPr lang="ru-RU" b="1" dirty="0">
              <a:solidFill>
                <a:srgbClr val="2A14CA"/>
              </a:solidFill>
              <a:latin typeface="Arial" charset="0"/>
            </a:endParaRPr>
          </a:p>
        </p:txBody>
      </p:sp>
      <p:pic>
        <p:nvPicPr>
          <p:cNvPr id="5122" name="Picture 2" descr="E:\Desktop\ХНН\1\20161206_1644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48" y="2454620"/>
            <a:ext cx="3664552" cy="242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609600"/>
            <a:ext cx="6248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Мастер – класс</a:t>
            </a:r>
          </a:p>
          <a:p>
            <a:pPr algn="ctr"/>
            <a:endParaRPr lang="ru-RU" sz="4400" b="1" dirty="0" smtClean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  <a:p>
            <a:pPr algn="ctr"/>
            <a:endParaRPr lang="ru-RU" sz="4400" b="1" dirty="0" smtClean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     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«Удивительное рядом»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65· 65</a:t>
            </a:r>
          </a:p>
          <a:p>
            <a:pPr marL="82296" indent="0" algn="ctr">
              <a:buNone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6· 7= </a:t>
            </a: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</a:p>
          <a:p>
            <a:pPr marL="82296" indent="0" algn="ctr"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71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71628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486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47800"/>
            <a:ext cx="8019288" cy="4800600"/>
          </a:xfrm>
        </p:spPr>
        <p:txBody>
          <a:bodyPr/>
          <a:lstStyle/>
          <a:p>
            <a:pPr marL="342900" lvl="0" indent="-342900" defTabSz="449263" fontAlgn="base" hangingPunct="0">
              <a:lnSpc>
                <a:spcPct val="120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4000" b="1" kern="0" dirty="0">
                <a:solidFill>
                  <a:srgbClr val="3333CC">
                    <a:lumMod val="50000"/>
                  </a:srgbClr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Один господин писал о себе: </a:t>
            </a:r>
          </a:p>
          <a:p>
            <a:pPr marL="342900" lvl="0" indent="-342900" defTabSz="449263" fontAlgn="base" hangingPunct="0">
              <a:lnSpc>
                <a:spcPct val="120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b="1" i="1" kern="0" dirty="0">
                <a:solidFill>
                  <a:srgbClr val="3333CC">
                    <a:lumMod val="50000"/>
                  </a:srgbClr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«…</a:t>
            </a:r>
            <a:r>
              <a:rPr lang="ru-RU" sz="4000" b="1" i="1" kern="0" dirty="0">
                <a:solidFill>
                  <a:srgbClr val="3333CC">
                    <a:lumMod val="50000"/>
                  </a:srgbClr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пальцев у меня двадцать пять на одной руке, столько же на другой, да на ногах десять…»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53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447800"/>
            <a:ext cx="8171688" cy="4800600"/>
          </a:xfrm>
        </p:spPr>
        <p:txBody>
          <a:bodyPr/>
          <a:lstStyle/>
          <a:p>
            <a:pPr marL="342900" lvl="0" indent="-342900" defTabSz="449263" fontAlgn="base" hangingPunct="0">
              <a:lnSpc>
                <a:spcPct val="120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kern="0" dirty="0">
                <a:solidFill>
                  <a:srgbClr val="000000"/>
                </a:solidFill>
                <a:latin typeface="Arial"/>
                <a:ea typeface="MS Gothic"/>
              </a:rPr>
              <a:t> </a:t>
            </a:r>
            <a:r>
              <a:rPr lang="ru-RU" sz="4000" b="1" kern="0" dirty="0">
                <a:solidFill>
                  <a:srgbClr val="3333CC">
                    <a:lumMod val="50000"/>
                  </a:srgbClr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Один господин писал о себе: </a:t>
            </a:r>
          </a:p>
          <a:p>
            <a:pPr marL="342900" lvl="0" indent="-342900" defTabSz="449263" fontAlgn="base" hangingPunct="0">
              <a:lnSpc>
                <a:spcPct val="120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None/>
              <a:defRPr/>
            </a:pPr>
            <a:r>
              <a:rPr lang="ru-RU" sz="4000" b="1" i="1" kern="0" dirty="0">
                <a:solidFill>
                  <a:srgbClr val="3333CC">
                    <a:lumMod val="50000"/>
                  </a:srgbClr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«…пальцев у меня двадцать</a:t>
            </a:r>
            <a:r>
              <a:rPr lang="ru-RU" sz="4000" b="1" i="1" kern="0" dirty="0">
                <a:solidFill>
                  <a:srgbClr val="C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:</a:t>
            </a:r>
            <a:r>
              <a:rPr lang="ru-RU" sz="4000" b="1" i="1" kern="0" dirty="0">
                <a:solidFill>
                  <a:srgbClr val="3333CC">
                    <a:lumMod val="50000"/>
                  </a:srgbClr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 пять на одной руке, столько же на другой, да на ногах десять…»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566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09600"/>
            <a:ext cx="7498080" cy="5638800"/>
          </a:xfrm>
        </p:spPr>
        <p:txBody>
          <a:bodyPr/>
          <a:lstStyle/>
          <a:p>
            <a:pPr marL="0" lvl="0" indent="0" algn="just" defTabSz="449263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3600" b="1" kern="0" dirty="0">
                <a:solidFill>
                  <a:srgbClr val="00206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t>Два путешественника одновременно подошли к реке. У берега была привязана лодка, в которой мог переправиться только один человек. Путешественники не умели плавать, но каждому из них удалось переправиться через реку и пойти своей дорогой. Как могло это случиться? 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181600"/>
            <a:ext cx="28479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67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7620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01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«Любимая цифра»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загадайте любимую цифру (от 0до 9)</a:t>
            </a:r>
          </a:p>
          <a:p>
            <a:pPr marL="82296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2)умножьте ее на 7</a:t>
            </a:r>
          </a:p>
          <a:p>
            <a:pPr marL="82296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и еще умножьте на</a:t>
            </a:r>
          </a:p>
          <a:p>
            <a:pPr marL="82296" indent="0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15 873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ÐÐ°ÑÑÐ¸Ð½ÐºÐ¸ Ð¿Ð¾ Ð·Ð°Ð¿ÑÐ¾ÑÑ Ð»Ð¾Ð´ÐºÐ° ÐºÐ°ÑÑÐ¸Ð½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87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Цифровой корень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Суммируем все цифры числа, затем у полученной суммы также суммируем все цифры числа, и так далее пока не получим однозначное число, Это и будет цифровой корень числа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35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1234567</a:t>
            </a:r>
          </a:p>
          <a:p>
            <a:pPr marL="82296" indent="0" algn="ctr">
              <a:buNone/>
            </a:pP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1+2+3+4+5+6+7=28</a:t>
            </a:r>
          </a:p>
          <a:p>
            <a:pPr marL="82296" indent="0" algn="ctr">
              <a:buNone/>
            </a:pP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2+8=10</a:t>
            </a:r>
          </a:p>
          <a:p>
            <a:pPr marL="82296" indent="0" algn="ctr">
              <a:buNone/>
            </a:pPr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1+0=1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14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 делимости на 9:</a:t>
            </a:r>
          </a:p>
          <a:p>
            <a:pPr marL="82296" indent="0">
              <a:buNone/>
            </a:pPr>
            <a:endParaRPr lang="ru-RU" sz="4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всех цифр числа должна  делится на 9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1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81000"/>
            <a:ext cx="7406640" cy="14478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активизация познавательной деятельности на уроках математики</a:t>
            </a: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1828800"/>
            <a:ext cx="7406640" cy="4267200"/>
          </a:xfrm>
        </p:spPr>
        <p:txBody>
          <a:bodyPr>
            <a:normAutofit fontScale="25000" lnSpcReduction="20000"/>
          </a:bodyPr>
          <a:lstStyle/>
          <a:p>
            <a:pPr marL="0" lvl="0" algn="just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9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Создание </a:t>
            </a: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уроках математики условий для активизации познавательной деятельности учащихся</a:t>
            </a:r>
          </a:p>
          <a:p>
            <a:pPr marL="0" lvl="0"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и развитие </a:t>
            </a:r>
            <a:r>
              <a:rPr lang="ru-RU" sz="96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общеучебных</a:t>
            </a: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самостоятельных, познавательных навыков учащихся;</a:t>
            </a:r>
          </a:p>
          <a:p>
            <a:pPr marL="0" lvl="0"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Способствовать выработке знаний и умений планирования, целенаправленности, анализа, самооценки познавательной деятельности учащихся;</a:t>
            </a:r>
          </a:p>
          <a:p>
            <a:pPr marL="0" lvl="0"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Формирование у школьников способности владения различными методами познания.</a:t>
            </a:r>
          </a:p>
          <a:p>
            <a:pPr>
              <a:lnSpc>
                <a:spcPct val="170000"/>
              </a:lnSpc>
            </a:pPr>
            <a:endParaRPr lang="ru-RU" sz="7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70000"/>
              </a:lnSpc>
              <a:buFont typeface="Wingdings" pitchFamily="2" charset="2"/>
              <a:buChar char="v"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,</a:t>
            </a:r>
            <a:endParaRPr lang="ru-RU" sz="6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</a:t>
            </a:r>
          </a:p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459</a:t>
            </a:r>
          </a:p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99999</a:t>
            </a:r>
          </a:p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111111111</a:t>
            </a:r>
          </a:p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123456789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17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1+9+8=18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4+5+9=18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9+9+9+9+9=45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1+1+1+1+1+1+1+1+1=9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1+2+3+4+5+6+7+8+9=45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27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число делится на 9, то его цифровой корень делится на 9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49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85800"/>
            <a:ext cx="74676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946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57200"/>
            <a:ext cx="7498080" cy="5791200"/>
          </a:xfrm>
        </p:spPr>
        <p:txBody>
          <a:bodyPr>
            <a:noAutofit/>
          </a:bodyPr>
          <a:lstStyle/>
          <a:p>
            <a:pPr marL="825246" indent="-742950"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любое пятизначное число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из этих же цифр другое пятизначное число под ним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Вычтите из большего числа меньшее</a:t>
            </a:r>
          </a:p>
          <a:p>
            <a:pPr marL="825246" indent="-742950">
              <a:buFont typeface="+mj-lt"/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Закройте 1 цифру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Цифровой корень числа –это остаток от деления данного числа на 9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52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chen_krasivaya_vostochnaya_muzyka_-_Velikolepnyj_ve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5029200"/>
            <a:ext cx="304800" cy="304800"/>
          </a:xfrm>
          <a:prstGeom prst="rect">
            <a:avLst/>
          </a:prstGeom>
        </p:spPr>
      </p:pic>
      <p:pic>
        <p:nvPicPr>
          <p:cNvPr id="7" name="Рисунок 6" descr="395856_7610-800x6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4655" y="381000"/>
            <a:ext cx="3509345" cy="4765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90600" y="609600"/>
            <a:ext cx="5718167" cy="2800767"/>
          </a:xfrm>
          <a:prstGeom prst="rect">
            <a:avLst/>
          </a:prstGeom>
          <a:noFill/>
          <a:effectLst>
            <a:softEdge rad="31750"/>
          </a:effectLst>
          <a:scene3d>
            <a:camera prst="obliqueTopLef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«Математика –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это удивление,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а через удивление 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познается мир»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Содержимое 8" descr="imgpreview (1)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1295400" y="3505200"/>
            <a:ext cx="3200400" cy="2895600"/>
          </a:xfrm>
          <a:prstGeom prst="roundRect">
            <a:avLst>
              <a:gd name="adj" fmla="val 890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8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68 0.35115 L -0.02934 0.0180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7400" y="1600200"/>
            <a:ext cx="6019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Gungsuh" pitchFamily="18" charset="-127"/>
                <a:ea typeface="Gungsuh" pitchFamily="18" charset="-127"/>
              </a:rPr>
              <a:t>за внимание</a:t>
            </a:r>
            <a:endParaRPr lang="ru-RU" sz="6600" b="1" dirty="0">
              <a:solidFill>
                <a:srgbClr val="FF0000"/>
              </a:solidFill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04800"/>
            <a:ext cx="7498080" cy="6400800"/>
          </a:xfrm>
        </p:spPr>
        <p:txBody>
          <a:bodyPr>
            <a:normAutofit fontScale="40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Создавать атмосферу заинтересованности, повышать мотивацию: достижение поставленной цели, оценка труда.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Создавать ситуацию общения, стимулировать диалог, при котором ребята должны: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Защищать свое мнение, приводить аргументы и доказательства используя полученные знания;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Задавать вопросы учителю, товарищам, выяснять непонятное, углублять тем самым процесс познания;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Рецензировать ответы товарища, вносить коррективы, давать советы;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Делиться своими знаниями с другими;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Помогать товарищу в затруднении, объяснять непонятое.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Побуждать учащихся находить не единственное решение, а несколько решений предпринятых самостоятельно.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Менять формы деятельности учащихся, повышая тем самым работоспособность на уроке (устная работа, самостоятельная работа, работа с классом, индивидуальные задания, тесты,  игровые моменты, самопроверка и т.п.)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Физминутка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комфортная среда позволяющая снять напряжение, усталость.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Использование элементов технологии сотрудничества (сильный ученик опрашивает слабого, составление карточек-заданий друг для друга и пр.).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Поощрение любой познавательной активности.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Высокий темп урока: каждый ученик должен быть занят (ни минуты свободного времени на уроке).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50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85800"/>
            <a:ext cx="7498080" cy="5562600"/>
          </a:xfrm>
        </p:spPr>
        <p:txBody>
          <a:bodyPr>
            <a:normAutofit fontScale="92500" lnSpcReduction="20000"/>
          </a:bodyPr>
          <a:lstStyle/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урок я включаю: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Игры, занимательные задания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Занимательное содержание материала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Математические фокусы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Тесты 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Конкурсы, соревнования</a:t>
            </a:r>
            <a:endParaRPr lang="ru-RU" sz="28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82296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Различные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формы проведения урока позволяют разнообразить учебный процесс. Ученики  охотно включаются в работу, ведь здесь нужно проявить знания, смекалку, творчество.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3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chen_krasivaya_vostochnaya_muzyka_-_Velikolepnyj_ve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Рисунок 4" descr="imgprevie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6800" y="609600"/>
            <a:ext cx="9220200" cy="5836482"/>
          </a:xfrm>
          <a:prstGeom prst="rect">
            <a:avLst/>
          </a:prstGeom>
          <a:effectLst>
            <a:softEdge rad="635000"/>
          </a:effectLst>
          <a:scene3d>
            <a:camera prst="perspectiveContrastingRightFacing"/>
            <a:lightRig rig="threePt" dir="t"/>
          </a:scene3d>
        </p:spPr>
      </p:pic>
      <p:pic>
        <p:nvPicPr>
          <p:cNvPr id="6" name="Содержимое 3" descr="solon_s_uchenukam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Содержимое 3" descr="solon_s_uchenukam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 descr="imgpreview (1) - копи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2133600"/>
            <a:ext cx="1223346" cy="76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preview (1)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066800"/>
            <a:ext cx="5562600" cy="4455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381000"/>
            <a:ext cx="7498080" cy="58674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321</a:t>
            </a:r>
          </a:p>
          <a:p>
            <a:pPr marL="82296" indent="0">
              <a:buNone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_____</a:t>
            </a:r>
          </a:p>
          <a:p>
            <a:pPr marL="82296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123</a:t>
            </a:r>
          </a:p>
          <a:p>
            <a:pPr marL="82296" indent="0" algn="ctr">
              <a:buNone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</a:t>
            </a:r>
          </a:p>
          <a:p>
            <a:pPr marL="82296" indent="0" algn="ctr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</a:t>
            </a:r>
          </a:p>
          <a:p>
            <a:pPr marL="82296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 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891</a:t>
            </a:r>
          </a:p>
          <a:p>
            <a:pPr marL="82296" indent="0" algn="ctr">
              <a:buNone/>
            </a:pP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75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680l</a:t>
            </a:r>
          </a:p>
          <a:p>
            <a:pPr marL="82296" indent="0" algn="ctr">
              <a:buNone/>
            </a:pPr>
            <a:r>
              <a:rPr lang="en-US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1089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4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46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4953000"/>
            <a:ext cx="1428750" cy="142875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Умножьте число без 5 на следующее за ним, Затем к ответу приставьте справа 25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1063</TotalTime>
  <Words>589</Words>
  <Application>Microsoft Office PowerPoint</Application>
  <PresentationFormat>Экран (4:3)</PresentationFormat>
  <Paragraphs>92</Paragraphs>
  <Slides>27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Презентация PowerPoint</vt:lpstr>
      <vt:lpstr>  Цель: активизация познавательной деятельности на уроках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«Любимая цифра»</vt:lpstr>
      <vt:lpstr>Цифровой корень числа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118</cp:revision>
  <cp:lastPrinted>1601-01-01T00:00:00Z</cp:lastPrinted>
  <dcterms:created xsi:type="dcterms:W3CDTF">1601-01-01T00:00:00Z</dcterms:created>
  <dcterms:modified xsi:type="dcterms:W3CDTF">2019-01-28T11:40:39Z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