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498" r:id="rId2"/>
    <p:sldId id="408" r:id="rId3"/>
    <p:sldId id="287" r:id="rId4"/>
    <p:sldId id="285" r:id="rId5"/>
    <p:sldId id="344" r:id="rId6"/>
    <p:sldId id="282" r:id="rId7"/>
    <p:sldId id="495" r:id="rId8"/>
    <p:sldId id="278" r:id="rId9"/>
    <p:sldId id="421" r:id="rId10"/>
    <p:sldId id="499" r:id="rId11"/>
    <p:sldId id="464" r:id="rId12"/>
    <p:sldId id="465" r:id="rId13"/>
    <p:sldId id="467" r:id="rId14"/>
    <p:sldId id="458" r:id="rId15"/>
    <p:sldId id="473" r:id="rId16"/>
    <p:sldId id="277" r:id="rId17"/>
    <p:sldId id="39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  <a:srgbClr val="FFFFCC"/>
    <a:srgbClr val="993300"/>
    <a:srgbClr val="FFFF99"/>
    <a:srgbClr val="008000"/>
    <a:srgbClr val="CC6600"/>
    <a:srgbClr val="FF33CC"/>
    <a:srgbClr val="6600CC"/>
    <a:srgbClr val="CC00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04" autoAdjust="0"/>
    <p:restoredTop sz="94660"/>
  </p:normalViewPr>
  <p:slideViewPr>
    <p:cSldViewPr>
      <p:cViewPr varScale="1">
        <p:scale>
          <a:sx n="69" d="100"/>
          <a:sy n="69" d="100"/>
        </p:scale>
        <p:origin x="-3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74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7BD79-F630-41FD-99F8-6619A2267D0E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EB2EA6-E436-4588-8E5C-D71858CD1A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3124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B2EA6-E436-4588-8E5C-D71858CD1AD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1470025"/>
          </a:xfrm>
        </p:spPr>
        <p:txBody>
          <a:bodyPr/>
          <a:lstStyle>
            <a:lvl1pPr>
              <a:defRPr>
                <a:solidFill>
                  <a:srgbClr val="2E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306896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rgbClr val="140F1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49C11-BD6A-4667-B89E-D0F9685FC46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953F-93FB-47FE-9A5E-6E6C1726E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49C11-BD6A-4667-B89E-D0F9685FC46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953F-93FB-47FE-9A5E-6E6C1726E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49C11-BD6A-4667-B89E-D0F9685FC46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953F-93FB-47FE-9A5E-6E6C1726E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49C11-BD6A-4667-B89E-D0F9685FC46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953F-93FB-47FE-9A5E-6E6C1726E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412776"/>
            <a:ext cx="7196336" cy="1362075"/>
          </a:xfrm>
        </p:spPr>
        <p:txBody>
          <a:bodyPr anchor="t"/>
          <a:lstStyle>
            <a:lvl1pPr algn="ctr">
              <a:defRPr sz="4000" b="1" cap="all">
                <a:solidFill>
                  <a:srgbClr val="2E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2924944"/>
            <a:ext cx="7196336" cy="1500187"/>
          </a:xfrm>
        </p:spPr>
        <p:txBody>
          <a:bodyPr anchor="b"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49C11-BD6A-4667-B89E-D0F9685FC46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953F-93FB-47FE-9A5E-6E6C1726E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49C11-BD6A-4667-B89E-D0F9685FC46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953F-93FB-47FE-9A5E-6E6C1726E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49C11-BD6A-4667-B89E-D0F9685FC46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953F-93FB-47FE-9A5E-6E6C1726ED2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2" descr="C:\Users\User\Desktop\для деловой\Рисунок1б.pn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11113" y="0"/>
            <a:ext cx="9155113" cy="6900863"/>
          </a:xfrm>
          <a:prstGeom prst="frame">
            <a:avLst>
              <a:gd name="adj1" fmla="val 1820"/>
            </a:avLst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49C11-BD6A-4667-B89E-D0F9685FC46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953F-93FB-47FE-9A5E-6E6C1726E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49C11-BD6A-4667-B89E-D0F9685FC46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953F-93FB-47FE-9A5E-6E6C1726E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49C11-BD6A-4667-B89E-D0F9685FC46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953F-93FB-47FE-9A5E-6E6C1726ED2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2" descr="C:\Users\User\Desktop\для деловой\Рисунок1б.pn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11113" y="0"/>
            <a:ext cx="9155113" cy="6900863"/>
          </a:xfrm>
          <a:prstGeom prst="frame">
            <a:avLst>
              <a:gd name="adj1" fmla="val 1820"/>
            </a:avLst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49C11-BD6A-4667-B89E-D0F9685FC46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953F-93FB-47FE-9A5E-6E6C1726ED2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2" descr="C:\Users\User\Desktop\для деловой\Рисунок1б.pn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11113" y="0"/>
            <a:ext cx="9155113" cy="6900863"/>
          </a:xfrm>
          <a:prstGeom prst="frame">
            <a:avLst>
              <a:gd name="adj1" fmla="val 1820"/>
            </a:avLst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User\Desktop\для деловой\Рисунок9.pn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-1" y="0"/>
            <a:ext cx="9131873" cy="6858000"/>
          </a:xfrm>
          <a:prstGeom prst="rect">
            <a:avLst/>
          </a:prstGeom>
          <a:noFill/>
        </p:spPr>
      </p:pic>
      <p:pic>
        <p:nvPicPr>
          <p:cNvPr id="1032" name="Picture 8" descr="C:\Users\User\Desktop\для деловой\Рисунок10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-1" y="0"/>
            <a:ext cx="9131873" cy="6858000"/>
          </a:xfrm>
          <a:prstGeom prst="frame">
            <a:avLst>
              <a:gd name="adj1" fmla="val 4142"/>
            </a:avLst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  <a:ln w="762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49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49C11-BD6A-4667-B89E-D0F9685FC46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0953F-93FB-47FE-9A5E-6E6C1726ED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 cap="none" spc="0">
          <a:ln/>
          <a:solidFill>
            <a:srgbClr val="2E0000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260648"/>
            <a:ext cx="849694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00CC"/>
                </a:solidFill>
                <a:latin typeface="Cambria" pitchFamily="18" charset="0"/>
              </a:rPr>
              <a:t>Муниципальное </a:t>
            </a:r>
            <a:r>
              <a:rPr lang="en-US" sz="2000" b="1" i="1" dirty="0" smtClean="0">
                <a:solidFill>
                  <a:srgbClr val="0000CC"/>
                </a:solidFill>
                <a:latin typeface="Cambria" pitchFamily="18" charset="0"/>
              </a:rPr>
              <a:t> </a:t>
            </a:r>
            <a:r>
              <a:rPr lang="ru-RU" sz="2000" b="1" i="1" dirty="0" smtClean="0">
                <a:solidFill>
                  <a:srgbClr val="0000CC"/>
                </a:solidFill>
                <a:latin typeface="Cambria" pitchFamily="18" charset="0"/>
              </a:rPr>
              <a:t>казенное дошкольное образовательное учреждение </a:t>
            </a:r>
          </a:p>
          <a:p>
            <a:pPr algn="ctr"/>
            <a:r>
              <a:rPr lang="ru-RU" sz="2000" b="1" i="1" dirty="0" smtClean="0">
                <a:solidFill>
                  <a:srgbClr val="0000CC"/>
                </a:solidFill>
                <a:latin typeface="Cambria" pitchFamily="18" charset="0"/>
              </a:rPr>
              <a:t>детский сад № 8 «Золотая рыбка»</a:t>
            </a:r>
            <a:r>
              <a:rPr lang="en-US" sz="2000" b="1" i="1" dirty="0" smtClean="0">
                <a:solidFill>
                  <a:srgbClr val="0000CC"/>
                </a:solidFill>
                <a:latin typeface="Cambria" pitchFamily="18" charset="0"/>
              </a:rPr>
              <a:t>  </a:t>
            </a:r>
          </a:p>
          <a:p>
            <a:pPr algn="ctr"/>
            <a:r>
              <a:rPr lang="en-US" sz="800" b="1" i="1" dirty="0" smtClean="0">
                <a:solidFill>
                  <a:srgbClr val="0000CC"/>
                </a:solidFill>
                <a:latin typeface="Cambria" pitchFamily="18" charset="0"/>
              </a:rPr>
              <a:t>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43306" y="6000768"/>
            <a:ext cx="3046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00CC"/>
                </a:solidFill>
                <a:latin typeface="Cambria" pitchFamily="18" charset="0"/>
              </a:rPr>
              <a:t>Коркино, 2019-2020 год</a:t>
            </a:r>
            <a:endParaRPr lang="ru-RU" sz="2000" b="1" i="1" dirty="0">
              <a:solidFill>
                <a:srgbClr val="0000CC"/>
              </a:solidFill>
              <a:latin typeface="Cambria" pitchFamily="18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5429256" y="4409366"/>
            <a:ext cx="328725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solidFill>
                  <a:srgbClr val="0000CC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Выполнила 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solidFill>
                  <a:srgbClr val="0000CC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воспитатель </a:t>
            </a:r>
            <a:endParaRPr lang="ru-RU" sz="1600" dirty="0" smtClean="0">
              <a:solidFill>
                <a:srgbClr val="0000CC"/>
              </a:solidFill>
              <a:latin typeface="Cambria" pitchFamily="18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800" dirty="0" smtClean="0">
              <a:solidFill>
                <a:srgbClr val="C00000"/>
              </a:solidFill>
              <a:latin typeface="Cambria" pitchFamily="18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solidFill>
                  <a:srgbClr val="C00000"/>
                </a:solidFill>
                <a:latin typeface="Cambria" pitchFamily="18" charset="0"/>
                <a:cs typeface="Times New Roman" pitchFamily="18" charset="0"/>
              </a:rPr>
              <a:t>Смоленцева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solidFill>
                  <a:srgbClr val="C00000"/>
                </a:solidFill>
                <a:latin typeface="Cambria" pitchFamily="18" charset="0"/>
                <a:cs typeface="Times New Roman" pitchFamily="18" charset="0"/>
              </a:rPr>
              <a:t>Марина Александровна</a:t>
            </a:r>
            <a:endParaRPr lang="ru-RU" sz="1600" dirty="0" smtClean="0">
              <a:solidFill>
                <a:srgbClr val="C00000"/>
              </a:solidFill>
              <a:latin typeface="Cambria" pitchFamily="18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2071678"/>
            <a:ext cx="578647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Презентация проекта</a:t>
            </a:r>
            <a:r>
              <a:rPr lang="en-US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 соответствии с ФГОС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«Ознакомление  младших дошкольников с профессиями родителей и трудом взрослых в детском саду»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277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928662" y="428604"/>
            <a:ext cx="73581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CC"/>
                </a:solidFill>
                <a:latin typeface="Cambria" pitchFamily="18" charset="0"/>
              </a:rPr>
              <a:t>Дидактические игры:  </a:t>
            </a:r>
            <a:endParaRPr lang="ru-RU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00430" y="428604"/>
            <a:ext cx="50006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CC"/>
                </a:solidFill>
                <a:latin typeface="Cambria" pitchFamily="18" charset="0"/>
                <a:ea typeface="Calibri"/>
                <a:cs typeface="Times New Roman"/>
              </a:rPr>
              <a:t>«Кем быть», «Кому что нужно для работы», «Профессии», «Четвертый лишний»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2" name="Picture 2" descr="D:\САДИК\Профориентация\Фото\Изображение 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142984"/>
            <a:ext cx="8072494" cy="50578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8417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foneyes.ru/img/picture/Jan/05/775bed327ef60e23b3daa834a8cdc82a/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00892" y="1142984"/>
            <a:ext cx="1388930" cy="194421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3643306" y="428604"/>
            <a:ext cx="46434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CC"/>
                </a:solidFill>
                <a:latin typeface="Cambria" pitchFamily="18" charset="0"/>
              </a:rPr>
              <a:t>Знакомство с профессией 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– «Повар».</a:t>
            </a:r>
            <a:endParaRPr lang="ru-RU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2050" name="Picture 2" descr="D:\Профориентация\фото 20 профессии\Повар в д.с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9585" y="809998"/>
            <a:ext cx="2790287" cy="30557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Профориентация\фото 20 профессии\повар в садике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23928" y="1086779"/>
            <a:ext cx="2736304" cy="27446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Профориентация\фото 20 профессии\с0р игра повар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732" y="3501008"/>
            <a:ext cx="2751348" cy="2865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C:\Users\Алёнушка\Saved Games\Desktop\102964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86578" y="1285860"/>
            <a:ext cx="1441300" cy="197170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3428992" y="571480"/>
            <a:ext cx="53578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CC"/>
                </a:solidFill>
                <a:latin typeface="Cambria" pitchFamily="18" charset="0"/>
              </a:rPr>
              <a:t>Знакомство с профессией 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– «Парикмахер».</a:t>
            </a:r>
            <a:endParaRPr lang="ru-RU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3074" name="Picture 2" descr="D:\Профориентация\фото 20 профессии\парикмахеры игр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04" y="1254953"/>
            <a:ext cx="2592288" cy="3456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Профориентация\фото 20 профессии\с.р игра парик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254" y="2271714"/>
            <a:ext cx="2916324" cy="38884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ts-shool3.ru/kartinki/vnimanie_deti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29454" y="1071546"/>
            <a:ext cx="1427452" cy="194421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286116" y="571480"/>
            <a:ext cx="5073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00CC"/>
                </a:solidFill>
                <a:latin typeface="Cambria" pitchFamily="18" charset="0"/>
              </a:rPr>
              <a:t>Знакомство с профессией 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– «Полицейский».</a:t>
            </a:r>
            <a:endParaRPr lang="ru-RU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4098" name="Picture 2" descr="D:\Профориентация\фото 20 профессии\полиция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96082"/>
            <a:ext cx="2621358" cy="34951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Профориентация\фото 20 профессии\беседа полиц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35896" y="1071546"/>
            <a:ext cx="2727314" cy="33210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Профориентация\фото 20 профессии\игра полиция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843" y="3501008"/>
            <a:ext cx="2157816" cy="28770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071802" y="428604"/>
            <a:ext cx="57150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CC"/>
                </a:solidFill>
                <a:latin typeface="Cambria" pitchFamily="18" charset="0"/>
              </a:rPr>
              <a:t>Знакомство с профессией 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– «Водитель».</a:t>
            </a:r>
            <a:endParaRPr lang="ru-RU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5741" y="695547"/>
            <a:ext cx="1636659" cy="2458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20856" y="3433762"/>
            <a:ext cx="3451544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 descr="D:\Профориентация\фото 20 профессии\игра водитель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03648" y="1069372"/>
            <a:ext cx="3923400" cy="36296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http://www.clker.com/cliparts/2/c/9/9/12344058801804731997buggi_nurse.svg.hi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00892" y="1285860"/>
            <a:ext cx="1444150" cy="216233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2786050" y="500042"/>
            <a:ext cx="6072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CC"/>
                </a:solidFill>
                <a:latin typeface="Cambria" pitchFamily="18" charset="0"/>
              </a:rPr>
              <a:t>Знакомство с профессией 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– «Медицинская сестра».</a:t>
            </a:r>
            <a:endParaRPr lang="ru-RU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1026" name="Picture 2" descr="D:\Профориентация\фото 20 профессии\с.р игра мед.сестра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5576" y="1285860"/>
            <a:ext cx="2842994" cy="27402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D:\Профориентация\фото 20 профессии\экскурс к мед.с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9477" y="951364"/>
            <a:ext cx="2512835" cy="25990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Профориентация\фото 20 профессии\экскурс к мед.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25894" y="3284984"/>
            <a:ext cx="2666283" cy="29295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Профориентация\фото 20 профессии\экскурс к м.с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859" y="3949852"/>
            <a:ext cx="1835236" cy="24469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28604"/>
            <a:ext cx="84969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C0000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3 этап – заключительный:</a:t>
            </a:r>
            <a:endParaRPr lang="ru-RU" sz="2400" b="1" i="1" dirty="0" smtClean="0">
              <a:solidFill>
                <a:srgbClr val="C00000"/>
              </a:solidFill>
              <a:latin typeface="Cambria" pitchFamily="18" charset="0"/>
              <a:cs typeface="Arial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357158" y="928670"/>
            <a:ext cx="8424936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dirty="0" smtClean="0">
                <a:solidFill>
                  <a:srgbClr val="C0000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lang="ru-RU" sz="2200" dirty="0" smtClean="0">
                <a:solidFill>
                  <a:srgbClr val="0000CC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- п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ризван наглядно продемонстрировать единение и атмосферу  сотрудничества всех участников</a:t>
            </a:r>
            <a:r>
              <a:rPr lang="ru-RU" sz="2200" dirty="0" smtClean="0">
                <a:solidFill>
                  <a:srgbClr val="0000CC"/>
                </a:solidFill>
                <a:latin typeface="Cambria" pitchFamily="18" charset="0"/>
                <a:cs typeface="Arial" pitchFamily="34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проекта и его результат.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285992"/>
            <a:ext cx="8496944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rgbClr val="0000CC"/>
                </a:solidFill>
                <a:latin typeface="Cambria" pitchFamily="18" charset="0"/>
              </a:rPr>
              <a:t>Входит: </a:t>
            </a:r>
          </a:p>
          <a:p>
            <a:endParaRPr lang="ru-RU" sz="800" dirty="0" smtClean="0">
              <a:solidFill>
                <a:srgbClr val="0000CC"/>
              </a:solidFill>
              <a:latin typeface="Cambr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solidFill>
                  <a:srgbClr val="0000CC"/>
                </a:solidFill>
                <a:latin typeface="Cambria" pitchFamily="18" charset="0"/>
              </a:rPr>
              <a:t>Создание </a:t>
            </a:r>
            <a:r>
              <a:rPr lang="ru-RU" sz="2200" dirty="0" err="1" smtClean="0">
                <a:solidFill>
                  <a:srgbClr val="0000CC"/>
                </a:solidFill>
                <a:latin typeface="Cambria" pitchFamily="18" charset="0"/>
              </a:rPr>
              <a:t>мультимедийной</a:t>
            </a:r>
            <a:r>
              <a:rPr lang="ru-RU" sz="2200" dirty="0" smtClean="0">
                <a:solidFill>
                  <a:srgbClr val="0000CC"/>
                </a:solidFill>
                <a:latin typeface="Cambria" pitchFamily="18" charset="0"/>
              </a:rPr>
              <a:t> презентации. Представление проекта.</a:t>
            </a:r>
          </a:p>
          <a:p>
            <a:endParaRPr lang="ru-RU" sz="2200" dirty="0" smtClean="0">
              <a:solidFill>
                <a:srgbClr val="0000CC"/>
              </a:solidFill>
              <a:latin typeface="Cambr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solidFill>
                  <a:srgbClr val="0000CC"/>
                </a:solidFill>
                <a:latin typeface="Cambria" pitchFamily="18" charset="0"/>
              </a:rPr>
              <a:t> Художественно-творческая (продуктивная) деятельность детей (выставка детских работ).</a:t>
            </a:r>
          </a:p>
          <a:p>
            <a:pPr>
              <a:buFont typeface="Arial" pitchFamily="34" charset="0"/>
              <a:buChar char="•"/>
            </a:pPr>
            <a:endParaRPr lang="ru-RU" sz="2200" dirty="0" smtClean="0">
              <a:solidFill>
                <a:srgbClr val="0000CC"/>
              </a:solidFill>
              <a:latin typeface="Cambr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solidFill>
                  <a:srgbClr val="0000CC"/>
                </a:solidFill>
                <a:latin typeface="Cambria" pitchFamily="18" charset="0"/>
              </a:rPr>
              <a:t> Дидактические игры на закрепление полученных знаний о пяти профессиях родителей . </a:t>
            </a:r>
          </a:p>
          <a:p>
            <a:endParaRPr lang="ru-RU" sz="2200" dirty="0" smtClean="0">
              <a:solidFill>
                <a:srgbClr val="0000CC"/>
              </a:solidFill>
              <a:latin typeface="Cambr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solidFill>
                  <a:srgbClr val="0000CC"/>
                </a:solidFill>
                <a:latin typeface="Cambria" pitchFamily="18" charset="0"/>
              </a:rPr>
              <a:t> Продолжение знакомства с другими профессиями родителей.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980728"/>
            <a:ext cx="84969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dirty="0" smtClean="0">
                <a:solidFill>
                  <a:srgbClr val="0000CC"/>
                </a:solidFill>
                <a:latin typeface="Cambria" pitchFamily="18" charset="0"/>
                <a:cs typeface="Times New Roman" pitchFamily="18" charset="0"/>
              </a:rPr>
              <a:t>Мы начали говорить о ценности труда и профессий с детства! Дети с гордостью  рассказывали о профессиях своих родителей.  Думаю, что после реализации данного проекта  вопрос, кем быть,  не застанет  их врасплох. У родителей появился интерес к  образовательному процессу, развитию творчества, знаний и умений у детей, желание общаться  с педагогом, участвовать в жизни  группы. </a:t>
            </a:r>
            <a:endParaRPr lang="ru-RU" sz="2400" dirty="0" smtClean="0">
              <a:solidFill>
                <a:srgbClr val="C00000"/>
              </a:solidFill>
              <a:latin typeface="Cambria" pitchFamily="18" charset="0"/>
            </a:endParaRPr>
          </a:p>
          <a:p>
            <a:pPr algn="just"/>
            <a:r>
              <a:rPr lang="ru-RU" sz="2400" dirty="0" smtClean="0">
                <a:solidFill>
                  <a:srgbClr val="C0000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Реализация проекта  показала свою эффективность для детей.</a:t>
            </a:r>
            <a:r>
              <a:rPr lang="ru-RU" sz="2400" dirty="0" smtClean="0">
                <a:solidFill>
                  <a:srgbClr val="C00000"/>
                </a:solidFill>
                <a:latin typeface="Cambria" pitchFamily="18" charset="0"/>
              </a:rPr>
              <a:t> Все поставленные задачи решены, а цель достигнута. </a:t>
            </a:r>
            <a:r>
              <a:rPr lang="ru-RU" sz="2400" dirty="0" smtClean="0">
                <a:solidFill>
                  <a:srgbClr val="0000CC"/>
                </a:solidFill>
                <a:latin typeface="Cambria" pitchFamily="18" charset="0"/>
              </a:rPr>
              <a:t>Проделанная работа помогла пробудить интерес  детей к профессиям взрослых. Ребята узнали много нового и интересного. Сплоченные общей идеей, дети стали более отзывчивыми и доброжелательными. </a:t>
            </a:r>
          </a:p>
          <a:p>
            <a:pPr lvl="0" algn="just"/>
            <a:endParaRPr lang="ru-RU" sz="2400" dirty="0" smtClean="0">
              <a:solidFill>
                <a:srgbClr val="C00000"/>
              </a:solidFill>
              <a:latin typeface="Cambria" pitchFamily="18" charset="0"/>
              <a:cs typeface="Arial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23528" y="332656"/>
            <a:ext cx="846043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 smtClean="0">
                <a:solidFill>
                  <a:srgbClr val="C0000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тог</a:t>
            </a: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работы. Вывод.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424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Cambria" pitchFamily="18" charset="0"/>
              </a:rPr>
              <a:t>Актуальность</a:t>
            </a:r>
            <a:endParaRPr lang="ru-RU" sz="3200" b="1" i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908720"/>
            <a:ext cx="849694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CC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Дошкольное образование является первой ступенью общего образования, что закреплено в законе «Об образовании Российской Федерации». </a:t>
            </a:r>
            <a:r>
              <a:rPr lang="ru-RU" sz="1600" dirty="0" smtClean="0">
                <a:solidFill>
                  <a:srgbClr val="0000CC"/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 У человека все закладывается с детства и профессиональная направленность в том числе. Раннее начало подготовки ребенка к выбору будущей профессии заключается не в навязывании ребенку того, кем он должен стать, по мнению родителей, а в том, чтобы познакомить ребенка с различными видами труда, чтобы облегчить ему самостоятельный выбор в дальнейшем. </a:t>
            </a:r>
            <a:r>
              <a:rPr lang="ru-RU" sz="1600" dirty="0" smtClean="0">
                <a:solidFill>
                  <a:srgbClr val="0000CC"/>
                </a:solidFill>
                <a:latin typeface="Cambria Math" pitchFamily="18" charset="0"/>
                <a:ea typeface="Cambria Math" pitchFamily="18" charset="0"/>
              </a:rPr>
              <a:t>Знакомство детей с трудом взрослых это не только средство формирования системных знаний, но приобретение детьми опыта общения с людьми,</a:t>
            </a:r>
            <a:r>
              <a:rPr lang="ru-RU" sz="16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1600" dirty="0" smtClean="0">
                <a:solidFill>
                  <a:srgbClr val="0000CC"/>
                </a:solidFill>
                <a:latin typeface="Cambria Math" pitchFamily="18" charset="0"/>
                <a:ea typeface="Cambria Math" pitchFamily="18" charset="0"/>
              </a:rPr>
              <a:t>понятия о профессиональной деятельности взрослых. В ходе беседы с детьми выяснилось, что они не достаточно ознакомлены с профессиями своих родителей. В этом случае углубленное изучение профессий, через профессии родителей способствует развитию представлений об их значимости, ценности каждого труда. </a:t>
            </a:r>
            <a:r>
              <a:rPr lang="ru-RU" sz="1600" dirty="0" smtClean="0">
                <a:solidFill>
                  <a:srgbClr val="0000CC"/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Ребенку необходимо знать, кем работают его родители или работали бабушки и дедушки, познакомить со спецификой профессий, требованиями, которые они предъявляют к человеку, а также интересоваться, кем он хочет стать, когда вырастет, чтобы выявить реальные интересы и потребности ребенка.</a:t>
            </a:r>
            <a:r>
              <a:rPr lang="ru-RU" sz="1600" dirty="0" smtClean="0">
                <a:solidFill>
                  <a:srgbClr val="0000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600" dirty="0" smtClean="0">
                <a:solidFill>
                  <a:srgbClr val="0000CC"/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Чем больше ребенок впитает информации и чем более разнообразна и богата она будет, тем легче ему будет сделать в будущем свой решающий выбор, который определит его жизнь. </a:t>
            </a:r>
            <a:endParaRPr lang="ru-RU" sz="1600" dirty="0" smtClean="0">
              <a:solidFill>
                <a:srgbClr val="0000CC"/>
              </a:solidFill>
              <a:latin typeface="Cambria Math" pitchFamily="18" charset="0"/>
              <a:ea typeface="Cambria Math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CC"/>
                </a:solidFill>
                <a:latin typeface="Cambria Math" pitchFamily="18" charset="0"/>
                <a:ea typeface="Cambria Math" pitchFamily="18" charset="0"/>
              </a:rPr>
              <a:t>Поэтому и возникла идея создания данного проекта. </a:t>
            </a:r>
            <a:r>
              <a:rPr lang="ru-RU" sz="1600" dirty="0" smtClean="0">
                <a:solidFill>
                  <a:srgbClr val="0000CC"/>
                </a:solidFill>
                <a:latin typeface="Cambria" pitchFamily="18" charset="0"/>
              </a:rPr>
              <a:t>Тематика  проекта отражает знакомство  детей с  некоторыми профессиями родителей. Знакомство детей с профессиями, их социальная адаптация в обществе напрямую зависит от правильно организованной работы</a:t>
            </a:r>
            <a:r>
              <a:rPr lang="ru-RU" sz="1600" smtClean="0">
                <a:solidFill>
                  <a:srgbClr val="0000CC"/>
                </a:solidFill>
                <a:latin typeface="Cambria" pitchFamily="18" charset="0"/>
                <a:cs typeface="Times New Roman" pitchFamily="18" charset="0"/>
              </a:rPr>
              <a:t>, </a:t>
            </a:r>
            <a:r>
              <a:rPr lang="ru-RU" sz="1600" smtClean="0">
                <a:solidFill>
                  <a:srgbClr val="0000CC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спланированной </a:t>
            </a:r>
            <a:r>
              <a:rPr lang="ru-RU" sz="1600" dirty="0" smtClean="0">
                <a:solidFill>
                  <a:srgbClr val="0000CC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с учетом ФГОС ДО.</a:t>
            </a:r>
            <a:endParaRPr lang="ru-RU" sz="1600" dirty="0" smtClean="0">
              <a:solidFill>
                <a:srgbClr val="0000CC"/>
              </a:solidFill>
              <a:latin typeface="Cambria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rgbClr val="0000CC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395536" y="260648"/>
            <a:ext cx="842493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C00000"/>
                </a:solidFill>
                <a:latin typeface="Cambria" pitchFamily="18" charset="0"/>
              </a:rPr>
              <a:t>Цель: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785794"/>
            <a:ext cx="84633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rgbClr val="0000CC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Формирование представлений  детей о  труде сотрудников  детского сада доступном пониманию детей: повара,  врача; создание условий для максимального обогащения знаний и представлений детей о профессиях своих родителей</a:t>
            </a:r>
            <a:r>
              <a:rPr lang="ru-RU" sz="1600" dirty="0" smtClean="0">
                <a:solidFill>
                  <a:srgbClr val="0000CC"/>
                </a:solidFill>
                <a:latin typeface="Cambria" pitchFamily="18" charset="0"/>
              </a:rPr>
              <a:t>; </a:t>
            </a:r>
            <a:r>
              <a:rPr lang="ru-RU" sz="1600" dirty="0" smtClean="0">
                <a:solidFill>
                  <a:srgbClr val="0000CC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формирование первых навыков; развитие любознательности и интереса к деятельности взрослых, </a:t>
            </a:r>
            <a:r>
              <a:rPr lang="ru-RU" sz="1600" dirty="0" smtClean="0">
                <a:solidFill>
                  <a:srgbClr val="0000CC"/>
                </a:solidFill>
                <a:latin typeface="Cambria" pitchFamily="18" charset="0"/>
              </a:rPr>
              <a:t>к профессиям родителей и месту их работы. </a:t>
            </a:r>
            <a:endParaRPr lang="ru-RU" sz="1600" dirty="0">
              <a:solidFill>
                <a:srgbClr val="0000CC"/>
              </a:solidFill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3286124"/>
            <a:ext cx="85725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00CC"/>
                </a:solidFill>
                <a:latin typeface="Cambria" pitchFamily="18" charset="0"/>
              </a:rPr>
              <a:t>Формировать первичные представления о труде взрослых, его роли в обществе и жизни каждого человека. </a:t>
            </a:r>
            <a:endParaRPr lang="ru-RU" sz="1600" dirty="0" smtClean="0">
              <a:solidFill>
                <a:srgbClr val="0000CC"/>
              </a:solidFill>
              <a:latin typeface="Cambria" pitchFamily="18" charset="0"/>
              <a:ea typeface="Calibri" pitchFamily="34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00CC"/>
                </a:solidFill>
                <a:latin typeface="Cambria" pitchFamily="18" charset="0"/>
              </a:rPr>
              <a:t>Дать возможность сориентироваться  в профессиях родителей и профессиях сотрудников детского сада, выявить свои стремления, желания и наклонности.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00CC"/>
                </a:solidFill>
                <a:latin typeface="Constantia" pitchFamily="18" charset="0"/>
                <a:cs typeface="Times New Roman" pitchFamily="18" charset="0"/>
              </a:rPr>
              <a:t>Побуждать к отражению полученных впечатлений в игре.</a:t>
            </a:r>
            <a:endParaRPr lang="ru-RU" sz="1600" dirty="0" smtClean="0">
              <a:solidFill>
                <a:srgbClr val="0000CC"/>
              </a:solidFill>
              <a:latin typeface="Cambria" pitchFamily="18" charset="0"/>
              <a:cs typeface="Arial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00CC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Развивать </a:t>
            </a:r>
            <a:r>
              <a:rPr lang="ru-RU" sz="1600" dirty="0" smtClean="0">
                <a:solidFill>
                  <a:srgbClr val="0000CC"/>
                </a:solidFill>
                <a:latin typeface="Cambria" pitchFamily="18" charset="0"/>
              </a:rPr>
              <a:t>коммуникативные способности. Обогащать словарный запас детей.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00CC"/>
                </a:solidFill>
                <a:latin typeface="Cambria" pitchFamily="18" charset="0"/>
              </a:rPr>
              <a:t> </a:t>
            </a:r>
            <a:r>
              <a:rPr lang="ru-RU" sz="1600" dirty="0" smtClean="0">
                <a:solidFill>
                  <a:srgbClr val="0000CC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Расширять кругозор и познавательный интерес детей</a:t>
            </a:r>
            <a:r>
              <a:rPr lang="ru-RU" sz="1600" dirty="0" smtClean="0">
                <a:solidFill>
                  <a:srgbClr val="0000CC"/>
                </a:solidFill>
                <a:latin typeface="Cambria" pitchFamily="18" charset="0"/>
              </a:rPr>
              <a:t>.</a:t>
            </a:r>
            <a:r>
              <a:rPr lang="ru-RU" sz="1600" dirty="0" smtClean="0">
                <a:solidFill>
                  <a:srgbClr val="0000CC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600" dirty="0" smtClean="0">
              <a:solidFill>
                <a:srgbClr val="0000CC"/>
              </a:solidFill>
              <a:latin typeface="Cambria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00CC"/>
                </a:solidFill>
                <a:latin typeface="Cambria" pitchFamily="18" charset="0"/>
              </a:rPr>
              <a:t>Способствовать формированию положительного отношения и уважения к труду, к людям разных профессий.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2571744"/>
            <a:ext cx="20002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ctr"/>
            <a:r>
              <a:rPr lang="ru-RU" sz="2800" b="1" i="1" dirty="0" smtClean="0">
                <a:solidFill>
                  <a:srgbClr val="C0000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endParaRPr lang="ru-RU" sz="2800" b="1" i="1" dirty="0" smtClean="0">
              <a:solidFill>
                <a:srgbClr val="C00000"/>
              </a:solidFill>
              <a:latin typeface="Cambria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Участники проекта: </a:t>
            </a:r>
            <a:endParaRPr lang="ru-RU" sz="3200" b="1" i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395536" y="908140"/>
            <a:ext cx="592931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endParaRPr lang="ru-RU" sz="600" dirty="0">
              <a:ea typeface="Calibri" pitchFamily="34" charset="0"/>
            </a:endParaRPr>
          </a:p>
          <a:p>
            <a:pPr algn="just" eaLnBrk="0" hangingPunct="0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дети </a:t>
            </a:r>
          </a:p>
          <a:p>
            <a:pPr algn="just" eaLnBrk="0" hangingPunct="0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родители </a:t>
            </a:r>
          </a:p>
          <a:p>
            <a:pPr algn="just" eaLnBrk="0" hangingPunct="0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воспитатель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636912"/>
            <a:ext cx="8496944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Вид, тип проекта:  </a:t>
            </a:r>
          </a:p>
          <a:p>
            <a:r>
              <a:rPr lang="ru-RU" sz="2800" dirty="0" smtClean="0">
                <a:solidFill>
                  <a:srgbClr val="0000CC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творческий, </a:t>
            </a:r>
            <a:r>
              <a:rPr lang="ru-RU" sz="2800" dirty="0" smtClean="0">
                <a:solidFill>
                  <a:srgbClr val="0000CC"/>
                </a:solidFill>
                <a:latin typeface="Cambria" pitchFamily="18" charset="0"/>
              </a:rPr>
              <a:t>познавательно-игровой.</a:t>
            </a:r>
          </a:p>
          <a:p>
            <a:endParaRPr lang="ru-RU" sz="800" dirty="0" smtClean="0">
              <a:solidFill>
                <a:srgbClr val="0000CC"/>
              </a:solidFill>
              <a:latin typeface="Cambria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rgbClr val="C00000"/>
                </a:solidFill>
                <a:latin typeface="Cambria" pitchFamily="18" charset="0"/>
              </a:rPr>
              <a:t>Место проведения:  </a:t>
            </a:r>
          </a:p>
          <a:p>
            <a:r>
              <a:rPr lang="ru-RU" sz="2800" dirty="0" smtClean="0">
                <a:solidFill>
                  <a:srgbClr val="0000CC"/>
                </a:solidFill>
                <a:latin typeface="Cambria" pitchFamily="18" charset="0"/>
              </a:rPr>
              <a:t>МКДОУ  детский сад  №8  «Золотая рыбка», г. Коркино.</a:t>
            </a:r>
          </a:p>
          <a:p>
            <a:endParaRPr lang="ru-RU" sz="800" dirty="0" smtClean="0">
              <a:solidFill>
                <a:srgbClr val="0000CC"/>
              </a:solidFill>
              <a:latin typeface="Cambria" pitchFamily="18" charset="0"/>
            </a:endParaRPr>
          </a:p>
          <a:p>
            <a:r>
              <a:rPr lang="ru-RU" sz="2800" b="1" i="1" dirty="0" smtClean="0">
                <a:solidFill>
                  <a:srgbClr val="C00000"/>
                </a:solidFill>
                <a:latin typeface="Cambria" pitchFamily="18" charset="0"/>
              </a:rPr>
              <a:t>Сроки проведения: </a:t>
            </a:r>
          </a:p>
          <a:p>
            <a:r>
              <a:rPr lang="ru-RU" sz="2800" dirty="0" smtClean="0">
                <a:solidFill>
                  <a:srgbClr val="0000CC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краткосрочный,  сентябрь</a:t>
            </a:r>
            <a:r>
              <a:rPr lang="ru-RU" sz="2800" dirty="0" smtClean="0">
                <a:solidFill>
                  <a:srgbClr val="0000CC"/>
                </a:solidFill>
                <a:latin typeface="Cambria" pitchFamily="18" charset="0"/>
              </a:rPr>
              <a:t> – март  2020 г. </a:t>
            </a:r>
          </a:p>
          <a:p>
            <a:endParaRPr lang="ru-RU" sz="800" i="1" dirty="0" smtClean="0">
              <a:solidFill>
                <a:srgbClr val="0000CC"/>
              </a:solidFill>
              <a:latin typeface="Cambria" pitchFamily="18" charset="0"/>
            </a:endParaRPr>
          </a:p>
          <a:p>
            <a:r>
              <a:rPr lang="ru-RU" sz="2800" b="1" i="1" dirty="0" smtClean="0">
                <a:solidFill>
                  <a:srgbClr val="C00000"/>
                </a:solidFill>
                <a:latin typeface="Cambria" pitchFamily="18" charset="0"/>
              </a:rPr>
              <a:t>Возраст детей:   </a:t>
            </a:r>
            <a:r>
              <a:rPr lang="ru-RU" sz="2800" dirty="0" smtClean="0">
                <a:solidFill>
                  <a:srgbClr val="0000CC"/>
                </a:solidFill>
                <a:latin typeface="Cambria" pitchFamily="18" charset="0"/>
              </a:rPr>
              <a:t>4-5  лет. </a:t>
            </a:r>
            <a:endParaRPr lang="ru-RU" sz="2800" dirty="0">
              <a:solidFill>
                <a:srgbClr val="0000CC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908720"/>
            <a:ext cx="8496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00CC"/>
                </a:solidFill>
                <a:latin typeface="Cambria" pitchFamily="18" charset="0"/>
              </a:rPr>
              <a:t>Организация предметно-развивающей среды в ДОУ, выступающей в роли стимулятора, движущей силы в целостном процессе становления личности дошкольника, обеспечивающая эмоциональное благополучие детей и отвечающая их интересам, потребностям, желаниям.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00CC"/>
                </a:solidFill>
                <a:latin typeface="Cambria" pitchFamily="18" charset="0"/>
              </a:rPr>
              <a:t>Осуществление коммуникативно-диалоговой основы взаимоотношений дошкольников с взрослыми и сверстниками, как аспект личностного развития ребенка при регулярной включенности игры в образовательный процесс ДОУ и семьи.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00CC"/>
                </a:solidFill>
                <a:latin typeface="Cambria" pitchFamily="18" charset="0"/>
              </a:rPr>
              <a:t>Создание единого ценностно-смыслового сотрудничества педагогов и родителей на основе понимания сущности проблемы, форм и методов обеспечения социальной успешности детей.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60648"/>
            <a:ext cx="84969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Cambria" pitchFamily="18" charset="0"/>
              </a:rPr>
              <a:t>Условия реализации проекта.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85720" y="1201291"/>
            <a:ext cx="8496944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n-US" b="1" i="1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I </a:t>
            </a: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этап – подготовительный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 </a:t>
            </a:r>
            <a:endParaRPr kumimoji="0" lang="ru-RU" b="1" i="1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ea typeface="Calibri" pitchFamily="34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Содержание: </a:t>
            </a:r>
            <a:r>
              <a:rPr lang="ru-RU" dirty="0" smtClean="0">
                <a:solidFill>
                  <a:srgbClr val="0000CC"/>
                </a:solidFill>
                <a:latin typeface="Cambria" pitchFamily="18" charset="0"/>
              </a:rPr>
              <a:t>исследование комплекса педагогических условий ДОУ, способствующих развитию ранних представлений о мире профессий у детей младшего дошкольного возраста</a:t>
            </a:r>
            <a:endParaRPr lang="ru-RU" b="1" i="1" u="sng" dirty="0" smtClean="0">
              <a:solidFill>
                <a:srgbClr val="C00000"/>
              </a:solidFill>
              <a:latin typeface="Cambria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i="1" u="sng" dirty="0" smtClean="0">
                <a:solidFill>
                  <a:srgbClr val="C00000"/>
                </a:solidFill>
                <a:latin typeface="Cambria" pitchFamily="18" charset="0"/>
                <a:cs typeface="Times New Roman" pitchFamily="18" charset="0"/>
              </a:rPr>
              <a:t>Включал:</a:t>
            </a:r>
            <a:endParaRPr kumimoji="0" lang="ru-RU" b="1" i="1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CC"/>
                </a:solidFill>
                <a:latin typeface="Cambria" pitchFamily="18" charset="0"/>
              </a:rPr>
              <a:t>определение темы проекта и перечня профессий родителей для ознакомления с ними детей;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rgbClr val="0000CC"/>
                </a:solidFill>
                <a:latin typeface="Cambria" pitchFamily="18" charset="0"/>
              </a:rPr>
              <a:t> формулировка цели и задач;</a:t>
            </a:r>
          </a:p>
          <a:p>
            <a:pPr algn="just">
              <a:buFont typeface="Arial" pitchFamily="34" charset="0"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составление плана деятельности по реализации проекта и определение форм работы с детьми;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solidFill>
                  <a:srgbClr val="0000CC"/>
                </a:solidFill>
                <a:latin typeface="Cambria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CC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анализ психолого-педагогической и методической литературы;</a:t>
            </a:r>
          </a:p>
          <a:p>
            <a:pPr algn="just">
              <a:buFont typeface="Arial" pitchFamily="34" charset="0"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mbria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CC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создание предметно-развивающей среды;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сотрудничество с родителями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CC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и и</a:t>
            </a:r>
            <a:r>
              <a:rPr lang="ru-RU" dirty="0" smtClean="0">
                <a:solidFill>
                  <a:srgbClr val="0000CC"/>
                </a:solidFill>
                <a:latin typeface="Cambria" pitchFamily="18" charset="0"/>
              </a:rPr>
              <a:t>нтеграция с работниками ДОУ;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CC"/>
                </a:solidFill>
                <a:latin typeface="Cambria" pitchFamily="18" charset="0"/>
              </a:rPr>
              <a:t>планирование деятельности по реализации проекта;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подбор бесед и рассказов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CC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для детей, к</a:t>
            </a:r>
            <a:r>
              <a:rPr lang="ru-RU" dirty="0" smtClean="0">
                <a:solidFill>
                  <a:srgbClr val="0000CC"/>
                </a:solidFill>
                <a:latin typeface="Cambria" pitchFamily="18" charset="0"/>
                <a:cs typeface="Arial" pitchFamily="34" charset="0"/>
              </a:rPr>
              <a:t>онспектов занятий;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Cambr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dirty="0" smtClean="0">
                <a:solidFill>
                  <a:srgbClr val="0000CC"/>
                </a:solidFill>
                <a:latin typeface="Cambria" pitchFamily="18" charset="0"/>
                <a:cs typeface="Times New Roman" pitchFamily="18" charset="0"/>
              </a:rPr>
              <a:t> подбор дидактического материала для </a:t>
            </a:r>
            <a:r>
              <a:rPr lang="ru-RU" dirty="0" err="1" smtClean="0">
                <a:solidFill>
                  <a:srgbClr val="0000CC"/>
                </a:solidFill>
                <a:latin typeface="Cambria" pitchFamily="18" charset="0"/>
                <a:cs typeface="Times New Roman" pitchFamily="18" charset="0"/>
              </a:rPr>
              <a:t>мультимедийных</a:t>
            </a:r>
            <a:r>
              <a:rPr lang="ru-RU" dirty="0" smtClean="0">
                <a:solidFill>
                  <a:srgbClr val="0000CC"/>
                </a:solidFill>
                <a:latin typeface="Cambria" pitchFamily="18" charset="0"/>
                <a:cs typeface="Times New Roman" pitchFamily="18" charset="0"/>
              </a:rPr>
              <a:t> презентаций 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rgbClr val="0000CC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пополнение предметно – пространственной  развивающей среды</a:t>
            </a:r>
            <a:endParaRPr lang="ru-RU" dirty="0" smtClean="0">
              <a:solidFill>
                <a:srgbClr val="0000CC"/>
              </a:solidFill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14290"/>
            <a:ext cx="850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План  реализации проекта </a:t>
            </a:r>
            <a:r>
              <a:rPr lang="ru-RU" sz="2400" b="1" i="1" dirty="0" smtClean="0">
                <a:solidFill>
                  <a:srgbClr val="C00000"/>
                </a:solidFill>
                <a:latin typeface="Cambria" pitchFamily="18" charset="0"/>
              </a:rPr>
              <a:t>(этапы работы). </a:t>
            </a:r>
            <a:endParaRPr lang="ru-RU" sz="2400" dirty="0">
              <a:solidFill>
                <a:srgbClr val="C00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38798499"/>
              </p:ext>
            </p:extLst>
          </p:nvPr>
        </p:nvGraphicFramePr>
        <p:xfrm>
          <a:off x="357158" y="696204"/>
          <a:ext cx="8463314" cy="5879132"/>
        </p:xfrm>
        <a:graphic>
          <a:graphicData uri="http://schemas.openxmlformats.org/drawingml/2006/table">
            <a:tbl>
              <a:tblPr/>
              <a:tblGrid>
                <a:gridCol w="1632480"/>
                <a:gridCol w="6830834"/>
              </a:tblGrid>
              <a:tr h="10044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Социально – </a:t>
                      </a:r>
                      <a:endParaRPr lang="ru-RU" sz="1400" dirty="0">
                        <a:solidFill>
                          <a:srgbClr val="C0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Нравственное </a:t>
                      </a:r>
                      <a:endParaRPr lang="ru-RU" sz="1400" dirty="0">
                        <a:solidFill>
                          <a:srgbClr val="C0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воспитание </a:t>
                      </a:r>
                      <a:endParaRPr lang="ru-RU" sz="1400" dirty="0">
                        <a:solidFill>
                          <a:srgbClr val="C0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13095" marR="13095" marT="13095" marB="13095">
                    <a:lnL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CC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Рассматривание открыток, иллюстраций по профессиям (повар, полицейский, парикмахер, </a:t>
                      </a:r>
                      <a:r>
                        <a:rPr lang="ru-RU" sz="1400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водитель, </a:t>
                      </a:r>
                      <a:r>
                        <a:rPr lang="ru-RU" sz="1400" dirty="0">
                          <a:solidFill>
                            <a:srgbClr val="0000CC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медицинская </a:t>
                      </a:r>
                      <a:r>
                        <a:rPr lang="ru-RU" sz="1400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сестра). </a:t>
                      </a:r>
                      <a:endParaRPr lang="ru-RU" sz="1400" dirty="0">
                        <a:solidFill>
                          <a:srgbClr val="0000CC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CC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Рассказы  о разных профессиях.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CC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Экскурсии с детьми по </a:t>
                      </a:r>
                      <a:r>
                        <a:rPr lang="ru-RU" sz="1400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территории</a:t>
                      </a:r>
                      <a:r>
                        <a:rPr lang="ru-RU" sz="1400" baseline="0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садика</a:t>
                      </a:r>
                      <a:r>
                        <a:rPr lang="ru-RU" sz="1400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. </a:t>
                      </a:r>
                      <a:endParaRPr lang="ru-RU" sz="1400" dirty="0">
                        <a:solidFill>
                          <a:srgbClr val="0000CC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13095" marR="13095" marT="13095" marB="13095">
                    <a:lnL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44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Познавательное развитие</a:t>
                      </a:r>
                      <a:endParaRPr lang="ru-RU" sz="1400" dirty="0">
                        <a:solidFill>
                          <a:srgbClr val="C0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13095" marR="13095" marT="13095" marB="13095">
                    <a:lnL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CC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Знакомство с </a:t>
                      </a:r>
                      <a:r>
                        <a:rPr lang="ru-RU" sz="1400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профессиями взрослых(на территории садика), знакомство с профессиями </a:t>
                      </a:r>
                      <a:r>
                        <a:rPr lang="ru-RU" sz="1400" dirty="0">
                          <a:solidFill>
                            <a:srgbClr val="0000CC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родителей</a:t>
                      </a:r>
                      <a:r>
                        <a:rPr lang="ru-RU" sz="1400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.(изготовление фотоальбомов, презентаций родителями о своей профессии)</a:t>
                      </a:r>
                      <a:endParaRPr lang="ru-RU" sz="1400" dirty="0">
                        <a:solidFill>
                          <a:srgbClr val="0000CC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CC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Встречи с интересными людьми. </a:t>
                      </a:r>
                      <a:r>
                        <a:rPr lang="ru-RU" sz="1400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(беседа с полицейским</a:t>
                      </a:r>
                      <a:r>
                        <a:rPr lang="ru-RU" sz="1400" baseline="0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- папой</a:t>
                      </a:r>
                      <a:r>
                        <a:rPr lang="ru-RU" sz="1400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воспитанницы)</a:t>
                      </a:r>
                      <a:endParaRPr lang="ru-RU" sz="1400" dirty="0">
                        <a:solidFill>
                          <a:srgbClr val="0000CC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13095" marR="13095" marT="13095" marB="13095">
                    <a:lnL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90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Речевое</a:t>
                      </a:r>
                      <a:endParaRPr lang="ru-RU" sz="1400" dirty="0">
                        <a:solidFill>
                          <a:srgbClr val="C0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Развитие </a:t>
                      </a:r>
                      <a:endParaRPr lang="ru-RU" sz="1400" dirty="0">
                        <a:solidFill>
                          <a:srgbClr val="C0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13095" marR="13095" marT="13095" marB="13095">
                    <a:lnL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CC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Чтение художественной литературы: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00CC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Д.Родари</a:t>
                      </a:r>
                      <a:r>
                        <a:rPr lang="ru-RU" sz="1400" dirty="0">
                          <a:solidFill>
                            <a:srgbClr val="0000CC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«Чем пахнут ремёсла», С.Михалков «А что у вас?», «Дядя Стёпа», В.Маяковский «Кем быть?» и другие.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CC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Беседы на тему«Какие профессии дети вы знаете?», «Кем работает мама, папа</a:t>
                      </a:r>
                      <a:r>
                        <a:rPr lang="ru-RU" sz="1400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?», </a:t>
                      </a:r>
                      <a:r>
                        <a:rPr lang="ru-RU" sz="1400" dirty="0">
                          <a:solidFill>
                            <a:srgbClr val="0000CC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«Кем бы ты хотел стать когда вырастешь?». </a:t>
                      </a:r>
                    </a:p>
                  </a:txBody>
                  <a:tcPr marL="13095" marR="13095" marT="13095" marB="13095">
                    <a:lnL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99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Художественно-эстетическое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развитие</a:t>
                      </a:r>
                      <a:endParaRPr lang="ru-RU" sz="1400" dirty="0">
                        <a:solidFill>
                          <a:srgbClr val="C0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13095" marR="13095" marT="13095" marB="13095">
                    <a:lnL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err="1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Изодеятельность</a:t>
                      </a:r>
                      <a:r>
                        <a:rPr lang="ru-RU" sz="1400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 (на темы «Кем я стану когда вырасту», «Кем работают мои родители»);</a:t>
                      </a:r>
                      <a:endParaRPr lang="ru-RU" sz="1400" dirty="0">
                        <a:solidFill>
                          <a:srgbClr val="0000CC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13095" marR="13095" marT="13095" marB="13095">
                    <a:lnL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36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Игровая деятельность </a:t>
                      </a:r>
                      <a:endParaRPr lang="ru-RU" sz="1400" dirty="0">
                        <a:solidFill>
                          <a:srgbClr val="C0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13095" marR="13095" marT="13095" marB="13095">
                    <a:lnL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Сюжетно-ролевые игры: «Кухня», «Парикмахерская», «Больница»,  «Автобус», «На перекрестке».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Дидактические игры: «Кем быть», «Кому что нужно для работы», «Профессии».,</a:t>
                      </a:r>
                      <a:r>
                        <a:rPr lang="ru-RU" sz="1400" baseline="0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«Четвертый лишний»</a:t>
                      </a:r>
                      <a:endParaRPr lang="ru-RU" sz="1400" dirty="0">
                        <a:solidFill>
                          <a:srgbClr val="0000CC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13095" marR="13095" marT="13095" marB="13095">
                    <a:lnL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43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Работа с родителями </a:t>
                      </a:r>
                      <a:endParaRPr lang="ru-RU" sz="1400" dirty="0">
                        <a:solidFill>
                          <a:srgbClr val="C0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13095" marR="13095" marT="13095" marB="13095">
                    <a:lnL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CC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Встречи с интересными людьми (</a:t>
                      </a:r>
                      <a:r>
                        <a:rPr lang="ru-RU" sz="1400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родителями);</a:t>
                      </a:r>
                      <a:r>
                        <a:rPr lang="ru-RU" sz="1400" baseline="0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рассказы </a:t>
                      </a:r>
                      <a:r>
                        <a:rPr lang="ru-RU" sz="1400" dirty="0">
                          <a:solidFill>
                            <a:srgbClr val="0000CC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родителей о своей профессии.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CC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Привлечь родителей к сбору материалов, необходимых для реализации проекта. </a:t>
                      </a:r>
                    </a:p>
                  </a:txBody>
                  <a:tcPr marL="13095" marR="13095" marT="13095" marB="13095">
                    <a:lnL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631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3528" y="209545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План  выполнения проекта</a:t>
            </a:r>
            <a:endParaRPr kumimoji="0" lang="ru-RU" sz="2800" b="1" i="1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323528" y="327720"/>
            <a:ext cx="84249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2 этап – основной, организационно-практический</a:t>
            </a:r>
            <a:endParaRPr kumimoji="0" lang="ru-RU" sz="2400" b="1" i="1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836712"/>
            <a:ext cx="84969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00CC"/>
                </a:solidFill>
                <a:latin typeface="Cambria" pitchFamily="18" charset="0"/>
              </a:rPr>
              <a:t>Реализация </a:t>
            </a:r>
            <a:r>
              <a:rPr lang="ru-RU" sz="2000" dirty="0" smtClean="0">
                <a:solidFill>
                  <a:srgbClr val="0000CC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проекта </a:t>
            </a:r>
            <a:r>
              <a:rPr lang="ru-RU" sz="2000" b="1" dirty="0" smtClean="0">
                <a:solidFill>
                  <a:srgbClr val="C00000"/>
                </a:solidFill>
                <a:latin typeface="Cambria" pitchFamily="18" charset="0"/>
              </a:rPr>
              <a:t>«Ознакомление младших дошкольников с профессиями родителей и трудом взрослых в детском саду»</a:t>
            </a:r>
            <a:r>
              <a:rPr lang="ru-RU" sz="2000" dirty="0" smtClean="0">
                <a:solidFill>
                  <a:srgbClr val="0000CC"/>
                </a:solidFill>
                <a:latin typeface="Cambria" pitchFamily="18" charset="0"/>
              </a:rPr>
              <a:t> через организацию различных видов деятельности детей и взрослых. </a:t>
            </a:r>
            <a:endParaRPr lang="ru-RU" sz="20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563888" y="2708920"/>
            <a:ext cx="51125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00CC"/>
                </a:solidFill>
                <a:latin typeface="Cambria" pitchFamily="18" charset="0"/>
              </a:rPr>
              <a:t>Внедрение в воспитательно – образовательный процесс эффективных методов, приемов и форм работы по расширению знаний дошкольников о таких профессиях родителей, как </a:t>
            </a:r>
            <a:r>
              <a:rPr lang="ru-RU" sz="2000" b="1" dirty="0" smtClean="0">
                <a:solidFill>
                  <a:srgbClr val="0000CC"/>
                </a:solidFill>
                <a:latin typeface="Cambria" pitchFamily="18" charset="0"/>
              </a:rPr>
              <a:t>повар, полицейский, водитель, медицинская сестра, парикмахер.</a:t>
            </a:r>
          </a:p>
        </p:txBody>
      </p:sp>
      <p:pic>
        <p:nvPicPr>
          <p:cNvPr id="7" name="Picture 4" descr="http://gimnaz.urokinformatiki.in.ua/wp-content/uploads/2015/11/4543986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2276872"/>
            <a:ext cx="2952328" cy="4328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Rectangle 1"/>
          <p:cNvSpPr>
            <a:spLocks noChangeArrowheads="1"/>
          </p:cNvSpPr>
          <p:nvPr/>
        </p:nvSpPr>
        <p:spPr bwMode="auto">
          <a:xfrm>
            <a:off x="323528" y="836712"/>
            <a:ext cx="4248472" cy="5232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mbria" pitchFamily="18" charset="0"/>
                <a:cs typeface="Arial" pitchFamily="34" charset="0"/>
              </a:rPr>
              <a:t>Название профессии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mbria" pitchFamily="18" charset="0"/>
                <a:cs typeface="Arial" pitchFamily="34" charset="0"/>
              </a:rPr>
              <a:t>Место работы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mbria" pitchFamily="18" charset="0"/>
                <a:cs typeface="Arial" pitchFamily="34" charset="0"/>
              </a:rPr>
              <a:t>Материал для труда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mbria" pitchFamily="18" charset="0"/>
                <a:cs typeface="Arial" pitchFamily="34" charset="0"/>
              </a:rPr>
              <a:t>Форменная одежда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mbria" pitchFamily="18" charset="0"/>
                <a:cs typeface="Arial" pitchFamily="34" charset="0"/>
              </a:rPr>
              <a:t>Орудия труда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mbria" pitchFamily="18" charset="0"/>
                <a:cs typeface="Arial" pitchFamily="34" charset="0"/>
              </a:rPr>
              <a:t>Трудовые действия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mbria" pitchFamily="18" charset="0"/>
                <a:cs typeface="Arial" pitchFamily="34" charset="0"/>
              </a:rPr>
              <a:t>Личностные качества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mbria" pitchFamily="18" charset="0"/>
                <a:cs typeface="Arial" pitchFamily="34" charset="0"/>
              </a:rPr>
              <a:t>Результат труда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mbria" pitchFamily="18" charset="0"/>
                <a:cs typeface="Arial" pitchFamily="34" charset="0"/>
              </a:rPr>
              <a:t>Польза труда для общества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51520" y="260648"/>
            <a:ext cx="864096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Алгоритм ознакомления с профессией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pic>
        <p:nvPicPr>
          <p:cNvPr id="5" name="Picture 4" descr="http://ts-shool3.ru/kartinki/vnimanie_deti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07904" y="1628800"/>
            <a:ext cx="1570328" cy="194421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6" name="Picture 12" descr="http://www.clker.com/cliparts/2/c/9/9/12344058801804731997buggi_nurse.svg.hi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88224" y="4365104"/>
            <a:ext cx="1467247" cy="194421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8" name="Picture 13" descr="C:\Users\Алёнушка\Saved Games\Desktop\1029640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64288" y="1844824"/>
            <a:ext cx="1584176" cy="197170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9" name="Picture 6" descr="http://foneyes.ru/img/picture/Jan/05/775bed327ef60e23b3daa834a8cdc82a/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4008" y="3933056"/>
            <a:ext cx="1531806" cy="194421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499" y="781233"/>
            <a:ext cx="1861676" cy="2791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еловой 1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деловой 10</Template>
  <TotalTime>2681</TotalTime>
  <Words>988</Words>
  <Application>Microsoft Office PowerPoint</Application>
  <PresentationFormat>Экран (4:3)</PresentationFormat>
  <Paragraphs>115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деловой 10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367</cp:revision>
  <dcterms:created xsi:type="dcterms:W3CDTF">2014-08-21T15:58:50Z</dcterms:created>
  <dcterms:modified xsi:type="dcterms:W3CDTF">2020-04-02T04:56:16Z</dcterms:modified>
</cp:coreProperties>
</file>