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32DBC98-1D56-4DD0-A561-C1592CF9444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778F9AD-5C73-407A-9FC3-8B7A4D69E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ages.yandex.ru/yandsearch?text=%D1%8D%D1%82%D0%BD%D0%B8%D1%87%D0%B5%D1%81%D0%BA%D0%B8%D0%B5%20%D0%BE%D0%B1%D1%89%D0%BD%D0%BE%D1%81%D1%82%D0%B8&amp;fp=0&amp;img_url=http://cs5144.vk.me/u1696374/136697526/s_dab7489d.jpg&amp;pos=2&amp;rpt=simage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D%D1%82%D0%BD%D0%B8%D1%87%D0%B5%D1%81%D0%BA%D0%B8%D0%B5%20%D0%BE%D0%B1%D1%89%D0%BD%D0%BE%D1%81%D1%82%D0%B8&amp;fp=0&amp;img_url=http://old.fedpress.ru/upload/thumbs/Thursday%2010th%20of%20October%202013/id256781_w130_h180.jpg&amp;pos=15&amp;rpt=simage&amp;nojs=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1%8D%D1%82%D0%BD%D0%B8%D1%87%D0%B5%D1%81%D0%BA%D0%B8%D0%B5%20%D0%BE%D0%B1%D1%89%D0%BD%D0%BE%D1%81%D1%82%D0%B8&amp;fp=0&amp;img_url=http://dic.academic.ru/pictures/es/266950.jpg&amp;pos=8&amp;rpt=simage&amp;nojs=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hyperlink" Target="http://images.yandex.ru/yandsearch?fp=0&amp;img_url=http://www.profi-forex.org/system/news/shos.jpg&amp;iorient=&amp;ih=&amp;icolor=&amp;site=&amp;text=%D0%BD%D0%B0%D1%86%D0%B8%D0%BE%D0%BD%D0%B0%D0%BB%D1%8C%D0%BD%D0%BE%D0%B5%20%D0%BC%D0%B8%D1%80%D0%BD%D0%BE%D0%B5%20%D1%81%D0%BE%D1%82%D1%80%D1%83%D0%B4%D0%BD%D0%B8%D1%87%D0%B5%D1%81%D1%82%D0%B2%D0%BE&amp;iw=&amp;wp=&amp;pos=4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www.kazakh.ru/photo/clothes/501.JPG&amp;iorient=&amp;ih=&amp;icolor=&amp;site=&amp;text=%D0%BD%D0%B0%D1%86%D0%B8%D0%BE%D0%BD%D0%B0%D0%BB%D1%8C%D0%BD%D0%BE%D0%B5%20%D0%BC%D0%B8%D1%80%D0%BD%D0%BE%D0%B5%20%D1%81%D0%BE%D1%82%D1%80%D1%83%D0%B4%D0%BD%D0%B8%D1%87%D0%B5%D1%81%D1%82%D0%B2%D0%BE&amp;iw=&amp;wp=&amp;pos=17&amp;recent=&amp;type=&amp;isize=&amp;rpt=simage&amp;itype=&amp;nojs=1" TargetMode="External"/><Relationship Id="rId5" Type="http://schemas.openxmlformats.org/officeDocument/2006/relationships/image" Target="../media/image34.jpeg"/><Relationship Id="rId4" Type="http://schemas.openxmlformats.org/officeDocument/2006/relationships/hyperlink" Target="http://images.yandex.ru/yandsearch?fp=0&amp;img_url=http://img02.rl0.ru/pgc/432x288/509b88b8-087a-bf82-087a-bf8dc407aaf1.photo.0.jpg&amp;iorient=&amp;ih=&amp;icolor=&amp;site=&amp;text=%D0%BD%D0%B0%D1%86%D0%B8%D0%BE%D0%BD%D0%B0%D0%BB%D1%8C%D0%BD%D0%BE%D0%B5%20%D0%BC%D0%B8%D1%80%D0%BD%D0%BE%D0%B5%20%D1%81%D0%BE%D1%82%D1%80%D1%83%D0%B4%D0%BD%D0%B8%D1%87%D0%B5%D1%81%D1%82%D0%B2%D0%BE&amp;iw=&amp;wp=&amp;pos=12&amp;recent=&amp;type=&amp;isize=&amp;rpt=simage&amp;itype=&amp;nojs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2" Type="http://schemas.openxmlformats.org/officeDocument/2006/relationships/hyperlink" Target="http://images.yandex.ru/yandsearch?fp=0&amp;img_url=http://klk.pp.ru/uploads/posts/clothes_8_pre.jpg&amp;iorient=&amp;ih=&amp;icolor=&amp;site=&amp;text=%D0%BC%D0%BD%D0%BE%D0%B3%D0%BE%D0%BD%D0%B0%D1%86%D0%B8%D0%BE%D0%BD%D0%B0%D0%BB%D1%8C%D0%BD%D1%8B%D0%B5%20%D0%B3%D0%BE%D1%81%D1%83%D0%B4%D0%B0%D1%80%D1%81%D1%82%D0%B2%D0%B0&amp;iw=&amp;wp=&amp;pos=26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1&amp;img_url=http://obstanovka.by/pictures/article/map_1.jpg&amp;iorient=&amp;ih=&amp;icolor=&amp;p=1&amp;site=&amp;text=%D0%BC%D0%BD%D0%BE%D0%B3%D0%BE%D0%BD%D0%B0%D1%86%D0%B8%D0%BE%D0%BD%D0%B0%D0%BB%D1%8C%D0%BD%D1%8B%D0%B5%20%D0%B3%D0%BE%D1%81%D1%83%D0%B4%D0%B0%D1%80%D1%81%D1%82%D0%B2%D0%B0&amp;iw=&amp;wp=&amp;pos=38&amp;recent=&amp;type=&amp;isize=&amp;rpt=simage&amp;itype=&amp;nojs=1" TargetMode="External"/><Relationship Id="rId5" Type="http://schemas.openxmlformats.org/officeDocument/2006/relationships/image" Target="../media/image37.jpeg"/><Relationship Id="rId4" Type="http://schemas.openxmlformats.org/officeDocument/2006/relationships/hyperlink" Target="http://images.yandex.ru/yandsearch?fp=1&amp;img_url=http://www.stihi.ru/pics/2012/02/12/598.jpg&amp;iorient=&amp;ih=&amp;icolor=&amp;p=1&amp;site=&amp;text=%D0%BC%D0%BD%D0%BE%D0%B3%D0%BE%D0%BD%D0%B0%D1%86%D0%B8%D0%BE%D0%BD%D0%B0%D0%BB%D1%8C%D0%BD%D1%8B%D0%B5%20%D0%B3%D0%BE%D1%81%D1%83%D0%B4%D0%B0%D1%80%D1%81%D1%82%D0%B2%D0%B0&amp;iw=&amp;wp=&amp;pos=31&amp;recent=&amp;type=&amp;isize=&amp;rpt=simage&amp;itype=&amp;nojs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hyperlink" Target="http://images.yandex.ru/yandsearch?fp=0&amp;img_url=http://www.tribuna.ru/upload/iblock/0de/0de008adac35d5616d64261e36e5f15b.JPG&amp;iorient=&amp;ih=&amp;icolor=&amp;site=&amp;text=%D0%B8%D0%BD%D1%82%D0%B5%D0%B3%D1%80%D0%B0%D1%86%D0%B8%D1%8F%20%D0%BD%D0%B0%D1%86%D0%B8%D0%B9&amp;iw=&amp;wp=&amp;pos=1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2&amp;img_url=http://insi.org.ua/pix/1101079560.gif&amp;iorient=&amp;ih=&amp;icolor=&amp;p=2&amp;site=&amp;text=%D0%B4%D0%B8%D1%84%D1%84%D0%B5%D1%80%D0%B5%D0%BD%D1%86%D0%B8%D0%B0%D1%86%D0%B8%D1%8F%20%D0%BD%D0%B0%D1%86%D0%B8%D0%B9&amp;iw=&amp;wp=&amp;pos=60&amp;recent=&amp;type=&amp;isize=&amp;rpt=simage&amp;itype=&amp;nojs=1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images.yandex.ru/yandsearch?fp=0&amp;img_url=http://ppt4web.ru/images/111/9108/310/img7.jpg&amp;iorient=&amp;ih=&amp;icolor=&amp;site=&amp;text=%D0%B4%D0%B8%D1%84%D1%84%D0%B5%D1%80%D0%B5%D0%BD%D1%86%D0%B8%D0%B0%D1%86%D0%B8%D1%8F%20%D0%BD%D0%B0%D1%86%D0%B8%D0%B9&amp;iw=&amp;wp=&amp;pos=14&amp;recent=&amp;type=&amp;isize=&amp;rpt=simage&amp;itype=&amp;nojs=1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1&amp;img_url=http://www.proza.ru/pics/2011/01/12/1308.jpg&amp;iorient=&amp;ih=&amp;icolor=&amp;p=1&amp;site=&amp;text=%D0%BD%D0%B0%D1%86%D0%B8%D0%BE%D0%BD%D0%B0%D0%BB%D1%8C%D0%BD%D0%B0%D1%8F%20%D0%B3%D0%BB%D0%BE%D0%B1%D0%B0%D0%BB%D0%B8%D0%B7%D0%B0%D1%86%D0%B8%D1%8F&amp;iw=&amp;wp=&amp;pos=55&amp;recent=&amp;type=&amp;isize=&amp;rpt=simage&amp;itype=&amp;nojs=1" TargetMode="External"/><Relationship Id="rId3" Type="http://schemas.openxmlformats.org/officeDocument/2006/relationships/image" Target="../media/image42.jpeg"/><Relationship Id="rId7" Type="http://schemas.openxmlformats.org/officeDocument/2006/relationships/image" Target="../media/image44.jpeg"/><Relationship Id="rId2" Type="http://schemas.openxmlformats.org/officeDocument/2006/relationships/hyperlink" Target="http://images.yandex.ru/yandsearch?fp=0&amp;img_url=http://cs10660.vk.me/u4890900/-6/s_f5db2e84.jpg&amp;iorient=&amp;ih=&amp;icolor=&amp;site=&amp;text=%D0%BD%D0%B0%D1%86%D0%B8%D0%BE%D0%BD%D0%B0%D0%BB%D1%8C%D0%BD%D0%B0%D1%8F%20%D0%B3%D0%BB%D0%BE%D0%B1%D0%B0%D0%BB%D0%B8%D0%B7%D0%B0%D1%86%D0%B8%D1%8F&amp;iw=&amp;wp=&amp;pos=5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1&amp;img_url=http://img1.1tv.ru/imgsize640x360/20070317213731.GIF&amp;iorient=&amp;ih=&amp;icolor=&amp;p=1&amp;site=&amp;text=%D0%BD%D0%B0%D1%86%D0%B8%D0%BE%D0%BD%D0%B0%D0%BB%D1%8C%D0%BD%D0%B0%D1%8F%20%D0%B3%D0%BB%D0%BE%D0%B1%D0%B0%D0%BB%D0%B8%D0%B7%D0%B0%D1%86%D0%B8%D1%8F&amp;iw=&amp;wp=&amp;pos=45&amp;recent=&amp;type=&amp;isize=&amp;rpt=simage&amp;itype=&amp;nojs=1" TargetMode="External"/><Relationship Id="rId5" Type="http://schemas.openxmlformats.org/officeDocument/2006/relationships/image" Target="../media/image43.jpeg"/><Relationship Id="rId4" Type="http://schemas.openxmlformats.org/officeDocument/2006/relationships/hyperlink" Target="http://images.yandex.ru/yandsearch?fp=0&amp;img_url=http://www.mainpump.ru/image/2007/05/articles/30/01.jpg&amp;iorient=&amp;ih=&amp;icolor=&amp;site=&amp;text=%D0%BD%D0%B0%D1%86%D0%B8%D0%BE%D0%BD%D0%B0%D0%BB%D1%8C%D0%BD%D0%B0%D1%8F%20%D0%B3%D0%BB%D0%BE%D0%B1%D0%B0%D0%BB%D0%B8%D0%B7%D0%B0%D1%86%D0%B8%D1%8F&amp;iw=&amp;wp=&amp;pos=24&amp;recent=&amp;type=&amp;isize=&amp;rpt=simage&amp;itype=&amp;nojs=1" TargetMode="External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8.jpeg"/><Relationship Id="rId2" Type="http://schemas.openxmlformats.org/officeDocument/2006/relationships/hyperlink" Target="http://images.yandex.ru/yandsearch?fp=0&amp;img_url=http://img-2002-06.photosight.ru/09/13822.jpg&amp;iorient=&amp;ih=&amp;icolor=&amp;site=&amp;text=%D0%BC%D0%B5%D0%B6%D0%BD%D0%B0%D1%86%D0%B8%D0%BE%D0%BD%D0%B0%D0%BB%D1%8C%D0%BD%D1%8B%D0%B5%20%D0%BA%D0%BE%D0%BD%D1%84%D0%BB%D0%B8%D0%BA%D1%82%D1%8B&amp;iw=&amp;wp=&amp;pos=10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1&amp;img_url=http://www.knews.kg/files/media/46/46168.jpg&amp;iorient=&amp;ih=&amp;icolor=&amp;p=1&amp;site=&amp;text=%D0%BC%D0%B5%D0%B6%D0%BD%D0%B0%D1%86%D0%B8%D0%BE%D0%BD%D0%B0%D0%BB%D1%8C%D0%BD%D1%8B%D0%B5%20%D0%BA%D0%BE%D0%BD%D1%84%D0%BB%D0%B8%D0%BA%D1%82%D1%8B&amp;iw=&amp;wp=&amp;pos=54&amp;recent=&amp;type=&amp;isize=&amp;rpt=simage&amp;itype=&amp;nojs=1" TargetMode="External"/><Relationship Id="rId5" Type="http://schemas.openxmlformats.org/officeDocument/2006/relationships/image" Target="../media/image47.jpeg"/><Relationship Id="rId4" Type="http://schemas.openxmlformats.org/officeDocument/2006/relationships/hyperlink" Target="http://images.yandex.ru/yandsearch?fp=0&amp;img_url=http://gdb.rferl.org/3D834586-24BF-4A00-8083-9A728B684743_mw1024_n_s.jpg&amp;iorient=&amp;ih=&amp;icolor=&amp;site=&amp;text=%D0%BC%D0%B5%D0%B6%D0%BD%D0%B0%D1%86%D0%B8%D0%BE%D0%BD%D0%B0%D0%BB%D1%8C%D0%BD%D1%8B%D0%B5%20%D0%BA%D0%BE%D0%BD%D1%84%D0%BB%D0%B8%D0%BA%D1%82%D1%8B&amp;iw=&amp;wp=&amp;pos=26&amp;recent=&amp;type=&amp;isize=&amp;rpt=simage&amp;itype=&amp;nojs=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1.jpeg"/><Relationship Id="rId2" Type="http://schemas.openxmlformats.org/officeDocument/2006/relationships/hyperlink" Target="http://images.yandex.ru/yandsearch?fp=2&amp;img_url=http://topwar.ru/uploads/posts/2012-07/thumbs/1342323781_87940-050-ECB02D6F.jpg&amp;iorient=&amp;ih=&amp;icolor=&amp;p=2&amp;site=&amp;text=%D0%BC%D0%B5%D0%B6%D0%BD%D0%B0%D1%86%D0%B8%D0%BE%D0%BD%D0%B0%D0%BB%D1%8C%D0%BD%D1%8B%D0%B5%20%D0%BA%D0%BE%D0%BD%D1%84%D0%BB%D0%B8%D0%BA%D1%82%D1%8B&amp;iw=&amp;wp=&amp;pos=84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2&amp;img_url=http://img.nr2.ru/pict/arts1/16/91/169191.jpg&amp;iorient=&amp;ih=&amp;icolor=&amp;p=2&amp;site=&amp;text=%D0%BC%D0%B5%D0%B6%D0%BD%D0%B0%D1%86%D0%B8%D0%BE%D0%BD%D0%B0%D0%BB%D1%8C%D0%BD%D1%8B%D0%B5%20%D0%BA%D0%BE%D0%BD%D1%84%D0%BB%D0%B8%D0%BA%D1%82%D1%8B&amp;iw=&amp;wp=&amp;pos=77&amp;recent=&amp;type=&amp;isize=&amp;rpt=simage&amp;itype=&amp;nojs=1" TargetMode="External"/><Relationship Id="rId5" Type="http://schemas.openxmlformats.org/officeDocument/2006/relationships/image" Target="../media/image50.jpeg"/><Relationship Id="rId4" Type="http://schemas.openxmlformats.org/officeDocument/2006/relationships/hyperlink" Target="http://images.yandex.ru/yandsearch?fp=2&amp;img_url=http://img.nr2.ru/pict/arts1/13/65/136515.jpg&amp;iorient=&amp;ih=&amp;icolor=&amp;p=2&amp;site=&amp;text=%D0%BC%D0%B5%D0%B6%D0%BD%D0%B0%D1%86%D0%B8%D0%BE%D0%BD%D0%B0%D0%BB%D1%8C%D0%BD%D1%8B%D0%B5%20%D0%BA%D0%BE%D0%BD%D1%84%D0%BB%D0%B8%D0%BA%D1%82%D1%8B&amp;iw=&amp;wp=&amp;pos=87&amp;recent=&amp;type=&amp;isize=&amp;rpt=simage&amp;itype=&amp;nojs=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4.jpeg"/><Relationship Id="rId2" Type="http://schemas.openxmlformats.org/officeDocument/2006/relationships/hyperlink" Target="http://images.yandex.ru/yandsearch?fp=3&amp;img_url=http://www.help.su/f/press/yuzh_butovo1.jpg&amp;iorient=&amp;ih=&amp;icolor=&amp;p=3&amp;site=&amp;text=%D0%BC%D0%B5%D0%B6%D0%BD%D0%B0%D1%86%D0%B8%D0%BE%D0%BD%D0%B0%D0%BB%D1%8C%D0%BD%D1%8B%D0%B5%20%D0%BA%D0%BE%D0%BD%D1%84%D0%BB%D0%B8%D0%BA%D1%82%D1%8B&amp;iw=&amp;wp=&amp;pos=94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4&amp;img_url=http://etnokonf.astrobl.ru/sites/etnokonf.astrobl.ru/files/gubernatory.jpg&amp;iorient=&amp;ih=&amp;icolor=&amp;p=4&amp;site=&amp;text=%D0%BC%D0%B5%D0%B6%D0%BD%D0%B0%D1%86%D0%B8%D0%BE%D0%BD%D0%B0%D0%BB%D1%8C%D0%BD%D1%8B%D0%B5%20%D0%BA%D0%BE%D0%BD%D1%84%D0%BB%D0%B8%D0%BA%D1%82%D1%8B&amp;iw=&amp;wp=&amp;pos=122&amp;recent=&amp;type=&amp;isize=&amp;rpt=simage&amp;itype=&amp;nojs=1" TargetMode="External"/><Relationship Id="rId5" Type="http://schemas.openxmlformats.org/officeDocument/2006/relationships/image" Target="../media/image53.jpeg"/><Relationship Id="rId4" Type="http://schemas.openxmlformats.org/officeDocument/2006/relationships/hyperlink" Target="http://images.yandex.ru/yandsearch?fp=3&amp;img_url=http://bigpicture.ru/wp-content/uploads/2010/06/kyrg_unrest17.jpg&amp;iorient=&amp;ih=&amp;icolor=&amp;p=3&amp;site=&amp;text=%D0%BC%D0%B5%D0%B6%D0%BD%D0%B0%D1%86%D0%B8%D0%BE%D0%BD%D0%B0%D0%BB%D1%8C%D0%BD%D1%8B%D0%B5%20%D0%BA%D0%BE%D0%BD%D1%84%D0%BB%D0%B8%D0%BA%D1%82%D1%8B&amp;iw=&amp;wp=&amp;pos=103&amp;recent=&amp;type=&amp;isize=&amp;rpt=simage&amp;itype=&amp;nojs=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7.jpeg"/><Relationship Id="rId2" Type="http://schemas.openxmlformats.org/officeDocument/2006/relationships/hyperlink" Target="http://images.yandex.ru/yandsearch?text=%D0%BC%D0%B5%D0%B6%D0%BD%D0%B0%D1%86%D0%B8%D0%BE%D0%BD%D0%B0%D0%BB%D1%8C%D0%BD%D1%8B%D0%B5%20%D0%BA%D0%BE%D0%BD%D1%84%D0%BB%D0%B8%D0%BA%D1%82%D1%8B&amp;fp=0&amp;img_url=http%3A%2F%2Fwww.rusnord.ru%2Fpics%2Fbody%2F834C78B0CD4604D8azer.jpg&amp;pos=22&amp;rpt=simage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text=%D0%BC%D0%B5%D0%B6%D0%BD%D0%B0%D1%86%D0%B8%D0%BE%D0%BD%D0%B0%D0%BB%D1%8C%D0%BD%D1%8B%D0%B5%20%D0%BA%D0%BE%D0%BD%D1%84%D0%BB%D0%B8%D0%BA%D1%82%D1%8B&amp;fp=1&amp;img_url=http%3A%2F%2Fcs4809.userapi.com%2Fg15687905%2Fc_26786149.jpg&amp;pos=45&amp;rpt=simage&amp;nojs=1" TargetMode="External"/><Relationship Id="rId5" Type="http://schemas.openxmlformats.org/officeDocument/2006/relationships/image" Target="../media/image56.jpeg"/><Relationship Id="rId4" Type="http://schemas.openxmlformats.org/officeDocument/2006/relationships/hyperlink" Target="http://images.yandex.ru/yandsearch?p=1&amp;text=%D0%BC%D0%B5%D0%B6%D0%BD%D0%B0%D1%86%D0%B8%D0%BE%D0%BD%D0%B0%D0%BB%D1%8C%D0%BD%D1%8B%D0%B5%20%D0%BA%D0%BE%D0%BD%D1%84%D0%BB%D0%B8%D0%BA%D1%82%D1%8B&amp;fp=1&amp;img_url=http%3A%2F%2Fimg.ura-inform.com%2Fnews%2F0000061102-0000021161-1-0.jpg%5B3455%5D%28260x265%29.jpeg&amp;pos=32&amp;rpt=simage&amp;nojs=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0.jpeg"/><Relationship Id="rId2" Type="http://schemas.openxmlformats.org/officeDocument/2006/relationships/hyperlink" Target="http://images.yandex.ru/yandsearch?fp=0&amp;img_url=http%3A%2F%2Fstatic.newsland.com%2Fnews_images%2F857%2Fbig_857506.JPG&amp;iorient=&amp;ih=&amp;icolor=&amp;site=&amp;text=%D0%BD%D0%B0%D1%86%D0%B8%D0%BE%D0%BD%D0%B0%D0%BB%D0%B8%D0%B7%D0%BC&amp;iw=&amp;wp=&amp;pos=15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wap.mplaza.ru%2Fparser%2Fimages%2Fdc31e7b14b53354a6b55eae157e74c1f.jpg&amp;iorient=&amp;ih=&amp;icolor=&amp;site=&amp;text=%D0%BD%D0%B0%D1%86%D0%B8%D0%BE%D0%BD%D0%B0%D0%BB%D0%B8%D0%B7%D0%BC&amp;iw=&amp;wp=&amp;pos=18&amp;recent=&amp;type=&amp;isize=&amp;rpt=simage&amp;itype=&amp;nojs=1" TargetMode="External"/><Relationship Id="rId5" Type="http://schemas.openxmlformats.org/officeDocument/2006/relationships/image" Target="../media/image59.jpeg"/><Relationship Id="rId4" Type="http://schemas.openxmlformats.org/officeDocument/2006/relationships/hyperlink" Target="http://images.yandex.ru/yandsearch?fp=0&amp;img_url=http%3A%2F%2Fwww.inosmi.ru%2Fimages%2F16725%2F89%2F167258957.jpg&amp;iorient=&amp;ih=&amp;icolor=&amp;site=&amp;text=%D0%BD%D0%B0%D1%86%D0%B8%D0%BE%D0%BD%D0%B0%D0%BB%D0%B8%D0%B7%D0%BC&amp;iw=&amp;wp=&amp;pos=12&amp;recent=&amp;type=&amp;isize=&amp;rpt=simage&amp;itype=&amp;nojs=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3.jpeg"/><Relationship Id="rId2" Type="http://schemas.openxmlformats.org/officeDocument/2006/relationships/hyperlink" Target="http://images.yandex.ru/yandsearch?fp=1&amp;img_url=http%3A%2F%2Fsamlib.ru%2Fimg%2Fp%2Fpanarin_s_w%2F01_201110notes%2Fmp1850.jpg&amp;iorient=&amp;ih=&amp;icolor=&amp;p=1&amp;site=&amp;text=%D0%BD%D0%B0%D1%86%D0%B8%D0%BE%D0%BD%D0%B0%D0%BB%D0%B8%D0%B7%D0%BC&amp;iw=&amp;wp=&amp;pos=30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static.newsland.com%2Fnews_images%2F1050%2Fbig_1050253.jpg&amp;iorient=&amp;ih=&amp;icolor=&amp;site=&amp;text=%D1%85%D0%BE%D0%BB%D0%BE%D0%BA%D0%BE%D1%81%D1%82&amp;iw=&amp;wp=&amp;pos=5&amp;recent=&amp;type=&amp;isize=&amp;rpt=simage&amp;itype=&amp;nojs=1" TargetMode="External"/><Relationship Id="rId5" Type="http://schemas.openxmlformats.org/officeDocument/2006/relationships/image" Target="../media/image62.jpeg"/><Relationship Id="rId4" Type="http://schemas.openxmlformats.org/officeDocument/2006/relationships/hyperlink" Target="http://images.yandex.ru/yandsearch?fp=1&amp;img_url=http%3A%2F%2Fwww.kasparov.ru%2Fcontent%2Fmaterials%2F469483697CB2F.jpg&amp;iorient=&amp;ih=&amp;icolor=&amp;p=1&amp;site=&amp;text=%D0%BD%D0%B0%D1%86%D0%B8%D0%BE%D0%BD%D0%B0%D0%BB%D0%B8%D0%B7%D0%BC&amp;iw=&amp;wp=&amp;pos=55&amp;recent=&amp;type=&amp;isize=&amp;rpt=simage&amp;itype=&amp;nojs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yandex.ru/yandsearch?p=1&amp;text=%D1%8D%D1%82%D0%BD%D0%B8%D1%87%D0%B5%D1%81%D0%BA%D0%B8%D0%B5%20%D0%BE%D0%B1%D1%89%D0%BD%D0%BE%D1%81%D1%82%D0%B8&amp;fp=1&amp;img_url=http://i070.radikal.ru/0811/02/2db7ee02717e.jpg&amp;pos=49&amp;rpt=simage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6&amp;text=%D1%8D%D1%82%D0%BD%D0%B8%D1%87%D0%B5%D1%81%D0%BA%D0%B8%D0%B5%20%D0%BE%D0%B1%D1%89%D0%BD%D0%BE%D1%81%D1%82%D0%B8&amp;fp=6&amp;img_url=http://s4.live4fun.ru/small_pictures/s3img_38147700_7974_1.jpg&amp;pos=194&amp;rpt=simage&amp;nojs=1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p=4&amp;text=%D1%8D%D1%82%D0%BD%D0%B8%D1%87%D0%B5%D1%81%D0%BA%D0%B8%D0%B5%20%D0%BE%D0%B1%D1%89%D0%BD%D0%BE%D1%81%D1%82%D0%B8&amp;fp=4&amp;img_url=http://aryavaidya.ru/img/photo/okunevo/okunevo01.jpg&amp;pos=140&amp;rpt=simage&amp;nojs=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hyperlink" Target="http://images.yandex.ru/yandsearch?fp=0&amp;img_url=http%3A%2F%2Fi076.radikal.ru%2F0911%2Fa2%2F811d6c836145.jpg&amp;iorient=&amp;ih=&amp;icolor=&amp;site=&amp;text=%D1%88%D0%BE%D0%B2%D0%B8%D0%BD%D0%B8%D0%B7%D0%BC&amp;iw=&amp;wp=&amp;pos=10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hyperlink" Target="http://images.yandex.ru/yandsearch?fp=0&amp;img_url=http%3A%2F%2Fimg0.liveinternet.ru%2Fimages%2Fattach%2Fc%2F3%2F84%2F224%2F84224748_133_clip_image041.jpg&amp;iorient=&amp;ih=&amp;icolor=&amp;site=&amp;text=%D0%B3%D0%B5%D0%BD%D0%BE%D1%86%D0%B8%D0%B4&amp;iw=&amp;wp=&amp;pos=8&amp;recent=&amp;type=&amp;isize=&amp;rpt=simage&amp;itype=&amp;nojs=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68.jpeg"/><Relationship Id="rId2" Type="http://schemas.openxmlformats.org/officeDocument/2006/relationships/hyperlink" Target="http://images.yandex.ru/yandsearch?fp=0&amp;img_url=http%3A%2F%2Fwww.orwelltoday.com%2Frwandabodies2.jpg&amp;iorient=&amp;ih=&amp;icolor=&amp;site=&amp;text=%D0%B3%D0%B5%D0%BD%D0%BE%D1%86%D0%B8%D0%B4&amp;iw=&amp;wp=&amp;pos=19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atlasshrugs2000.typepad.com%2Fatlas_shrugs%2Fimages%2Fholocaust4.jpg&amp;iorient=&amp;ih=&amp;icolor=&amp;site=&amp;text=%D1%85%D0%BE%D0%BB%D0%BE%D0%BA%D0%BE%D1%81%D1%82&amp;iw=&amp;wp=&amp;pos=27&amp;recent=&amp;type=&amp;isize=&amp;rpt=simage&amp;itype=&amp;nojs=1" TargetMode="External"/><Relationship Id="rId5" Type="http://schemas.openxmlformats.org/officeDocument/2006/relationships/image" Target="../media/image67.jpeg"/><Relationship Id="rId4" Type="http://schemas.openxmlformats.org/officeDocument/2006/relationships/hyperlink" Target="http://images.yandex.ru/yandsearch?fp=0&amp;img_url=http%3A%2F%2Fwww.martinfrost.ws%2Fhtmlfiles%2Fcamp_children1.jpg&amp;iorient=&amp;ih=&amp;icolor=&amp;site=&amp;text=%D1%85%D0%BE%D0%BB%D0%BE%D0%BA%D0%BE%D1%81%D1%82&amp;iw=&amp;wp=&amp;pos=1&amp;recent=&amp;type=&amp;isize=&amp;rpt=simage&amp;itype=&amp;nojs=1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0&amp;img_url=http%3A%2F%2Fwww.annews.ru%2Fupload%2Fiblock%2F8d9%2F8d9eb2a7517ddf88d40504434ca69c86.jpg&amp;iorient=&amp;ih=&amp;icolor=&amp;site=&amp;text=%D1%80%D0%B0%D0%B7%D1%80%D0%B5%D1%88%D0%B5%D0%BD%D0%B8%D0%B5%20%D0%BD%D0%B0%D1%86%D0%B8%D0%BE%D0%BD%D0%B0%D0%BB%D1%8C%D0%BD%D1%8B%D1%85%20%D0%BA%D0%BE%D0%BD%D1%84%D0%BB%D0%B8%D0%BA%D1%82%D0%BE%D0%B2&amp;iw=&amp;wp=&amp;pos=27&amp;recent=&amp;type=&amp;isize=&amp;rpt=simage&amp;itype=&amp;nojs=1" TargetMode="External"/><Relationship Id="rId3" Type="http://schemas.openxmlformats.org/officeDocument/2006/relationships/image" Target="../media/image69.jpeg"/><Relationship Id="rId7" Type="http://schemas.openxmlformats.org/officeDocument/2006/relationships/image" Target="../media/image71.jpeg"/><Relationship Id="rId2" Type="http://schemas.openxmlformats.org/officeDocument/2006/relationships/hyperlink" Target="http://images.yandex.ru/yandsearch?fp=0&amp;img_url=http%3A%2F%2Ffis.ru%2Fminiformat%2F7857669.jpg&amp;iorient=&amp;ih=&amp;icolor=&amp;site=&amp;text=%D1%80%D0%B0%D0%B7%D1%80%D0%B5%D1%88%D0%B5%D0%BD%D0%B8%D0%B5%20%D0%BD%D0%B0%D1%86%D0%B8%D0%BE%D0%BD%D0%B0%D0%BB%D1%8C%D0%BD%D1%8B%D1%85%20%D0%BA%D0%BE%D0%BD%D1%84%D0%BB%D0%B8%D0%BA%D1%82%D0%BE%D0%B2&amp;iw=&amp;wp=&amp;pos=5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img.tyt.by%2Fn%2Flady.tut.by%2F00%2F5%2Fdevushki_uimite_05.jpg&amp;iorient=&amp;ih=&amp;icolor=&amp;site=&amp;text=%D1%80%D0%B0%D0%B7%D1%80%D0%B5%D1%88%D0%B5%D0%BD%D0%B8%D0%B5%20%D0%BD%D0%B0%D1%86%D0%B8%D0%BE%D0%BD%D0%B0%D0%BB%D1%8C%D0%BD%D1%8B%D1%85%20%D0%BA%D0%BE%D0%BD%D1%84%D0%BB%D0%B8%D0%BA%D1%82%D0%BE%D0%B2&amp;iw=&amp;wp=&amp;pos=22&amp;recent=&amp;type=&amp;isize=&amp;rpt=simage&amp;itype=&amp;nojs=1" TargetMode="External"/><Relationship Id="rId5" Type="http://schemas.openxmlformats.org/officeDocument/2006/relationships/image" Target="../media/image70.jpeg"/><Relationship Id="rId4" Type="http://schemas.openxmlformats.org/officeDocument/2006/relationships/hyperlink" Target="http://images.yandex.ru/yandsearch?fp=0&amp;img_url=http%3A%2F%2Fwww.knigge.ru%2Fimages%2Fconflict-02.jpg&amp;iorient=&amp;ih=&amp;icolor=&amp;site=&amp;text=%D1%80%D0%B0%D0%B7%D1%80%D0%B5%D1%88%D0%B5%D0%BD%D0%B8%D0%B5%20%D0%BD%D0%B0%D1%86%D0%B8%D0%BE%D0%BD%D0%B0%D0%BB%D1%8C%D0%BD%D1%8B%D1%85%20%D0%BA%D0%BE%D0%BD%D1%84%D0%BB%D0%B8%D0%BA%D1%82%D0%BE%D0%B2&amp;iw=&amp;wp=&amp;pos=18&amp;recent=&amp;type=&amp;isize=&amp;rpt=simage&amp;itype=&amp;nojs=1" TargetMode="External"/><Relationship Id="rId9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0&amp;img_url=http%3A%2F%2Fwelcome.sgu.ru%2Fwp-content%2Fuploads%2F2012%2F10%2F%25D0%259F%25D0%259E.jpg&amp;iorient=&amp;ih=&amp;icolor=&amp;site=&amp;text=%D1%81%D0%BE%D1%86%D0%B8%D0%B0%D0%BB%D1%8C%D0%BD%D1%8B%D0%B9%20%D0%BA%D0%BE%D0%BD%D1%82%D1%80%D0%BE%D0%BB%D1%8C&amp;iw=&amp;wp=&amp;pos=21&amp;recent=&amp;type=&amp;isize=&amp;rpt=simage&amp;itype=&amp;nojs=1" TargetMode="External"/><Relationship Id="rId3" Type="http://schemas.openxmlformats.org/officeDocument/2006/relationships/image" Target="../media/image73.jpeg"/><Relationship Id="rId7" Type="http://schemas.openxmlformats.org/officeDocument/2006/relationships/image" Target="../media/image75.jpeg"/><Relationship Id="rId2" Type="http://schemas.openxmlformats.org/officeDocument/2006/relationships/hyperlink" Target="http://images.yandex.ru/yandsearch?fp=0&amp;img_url=http%3A%2F%2Fwww.novostimira.com.ua%2Fimages%2Fnews%2F1384235687_791.jpg&amp;iorient=&amp;ih=&amp;icolor=&amp;site=&amp;text=%D1%81%D0%BE%D1%86%D0%B8%D0%B0%D0%BB%D1%8C%D0%BD%D1%8B%D0%B9%20%D0%BA%D0%BE%D0%BD%D1%82%D1%80%D0%BE%D0%BB%D1%8C&amp;iw=&amp;wp=&amp;pos=1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psyfactor.org%2Flib%2Fi%2Fmanipulator.jpg&amp;iorient=&amp;ih=&amp;icolor=&amp;site=&amp;text=%D1%81%D0%BE%D1%86%D0%B8%D0%B0%D0%BB%D1%8C%D0%BD%D1%8B%D0%B9%20%D0%BA%D0%BE%D0%BD%D1%82%D1%80%D0%BE%D0%BB%D1%8C&amp;iw=&amp;wp=&amp;pos=18&amp;recent=&amp;type=&amp;isize=&amp;rpt=simage&amp;itype=&amp;nojs=1" TargetMode="External"/><Relationship Id="rId5" Type="http://schemas.openxmlformats.org/officeDocument/2006/relationships/image" Target="../media/image74.jpeg"/><Relationship Id="rId4" Type="http://schemas.openxmlformats.org/officeDocument/2006/relationships/hyperlink" Target="http://images.yandex.ru/yandsearch?fp=0&amp;img_url=http%3A%2F%2Fcreative.allmedia.ru%2Farc%2F300x225%2Fphoto_49693_%7B2B01F385-BB69-405F-AE5D-D26B6DE10624%7D.jpg&amp;iorient=&amp;ih=&amp;icolor=&amp;site=&amp;text=%D1%81%D0%BE%D1%86%D0%B8%D0%B0%D0%BB%D1%8C%D0%BD%D1%8B%D0%B9%20%D0%BA%D0%BE%D0%BD%D1%82%D1%80%D0%BE%D0%BB%D1%8C&amp;iw=&amp;wp=&amp;pos=10&amp;recent=&amp;type=&amp;isize=&amp;rpt=simage&amp;itype=&amp;nojs=1" TargetMode="External"/><Relationship Id="rId9" Type="http://schemas.openxmlformats.org/officeDocument/2006/relationships/image" Target="../media/image7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79.jpeg"/><Relationship Id="rId2" Type="http://schemas.openxmlformats.org/officeDocument/2006/relationships/hyperlink" Target="http://images.yandex.ru/yandsearch?fp=0&amp;img_url=http%3A%2F%2Fexpert.ru%2Fdata%2Fpublic%2F342109%2F342163%2Farest300-200_jpg_300x200_crop_q70.jpg&amp;iorient=&amp;ih=&amp;icolor=&amp;site=&amp;text=%D1%81%D0%B0%D0%BD%D0%BA%D1%86%D0%B8%D1%8F&amp;iw=&amp;wp=&amp;pos=21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cs9443.userapi.com%2Fu52612616%2Fa_5b5357f5.jpg&amp;iorient=&amp;ih=&amp;icolor=&amp;site=&amp;text=%D0%BD%D0%B0%D0%B4%D0%B7%D0%BE%D1%80&amp;iw=&amp;wp=&amp;pos=0&amp;recent=&amp;type=&amp;isize=&amp;rpt=simage&amp;itype=&amp;nojs=1" TargetMode="External"/><Relationship Id="rId5" Type="http://schemas.openxmlformats.org/officeDocument/2006/relationships/image" Target="../media/image78.jpeg"/><Relationship Id="rId4" Type="http://schemas.openxmlformats.org/officeDocument/2006/relationships/hyperlink" Target="http://images.yandex.ru/yandsearch?fp=0&amp;img_url=http%3A%2F%2Fwww.stihi.ru%2Fpics%2F2012%2F07%2F23%2F2348.jpg&amp;iorient=&amp;ih=&amp;icolor=&amp;site=&amp;text=%D1%81%D0%B0%D0%BC%D0%BE%D0%BA%D0%BE%D0%BD%D1%82%D1%80%D0%BE%D0%BB%D1%8C&amp;iw=&amp;wp=&amp;pos=0&amp;recent=&amp;type=&amp;isize=&amp;rpt=simage&amp;itype=&amp;nojs=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hyperlink" Target="http://images.yandex.ru/yandsearch?fp=0&amp;img_url=http%3A%2F%2Fteeteel.notkade.com%2Fwordpress%2Fwp-content%2Fuploads%2F2012%2F09%2F%25D8%25AE%25D9%2584%25D8%25A7%25D9%2582%25DB%258C%25D8%25AA.jpg&amp;iorient=&amp;ih=&amp;icolor=&amp;site=&amp;text=%D1%81%D0%B0%D0%BC%D0%BE%D0%BA%D0%BE%D0%BD%D1%82%D1%80%D0%BE%D0%BB%D1%8C&amp;iw=&amp;wp=&amp;pos=17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hyperlink" Target="http://images.yandex.ru/yandsearch?fp=0&amp;img_url=http%3A%2F%2Fgorodkanta.ru%2F_news%2Fimg%2F11b9bde96c.jpg&amp;iorient=&amp;ih=&amp;icolor=&amp;site=&amp;text=%D0%BD%D0%B0%D0%B4%D0%B7%D0%BE%D1%80&amp;iw=&amp;wp=&amp;pos=10&amp;recent=&amp;type=&amp;isize=&amp;rpt=simage&amp;itype=&amp;nojs=1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1&amp;img_url=http%3A%2F%2Fwww.calend.ru%2Fimg%2Fcontent_images%2Fi0%2F596.gif&amp;iorient=&amp;ih=&amp;icolor=&amp;p=1&amp;site=&amp;text=%D0%BE%D1%80%D0%B3%D0%B0%D0%BD%D1%8B%20%D1%81%D0%BE%D1%86%D0%B8%D0%B0%D0%BB%D1%8C%D0%BD%D0%BE%D0%B3%D0%BE%20%D0%BA%D0%BE%D0%BD%D1%82%D1%80%D0%BE%D0%BB%D1%8F&amp;iw=&amp;wp=&amp;pos=44&amp;recent=&amp;type=&amp;isize=&amp;rpt=simage&amp;itype=&amp;nojs=1" TargetMode="External"/><Relationship Id="rId3" Type="http://schemas.openxmlformats.org/officeDocument/2006/relationships/image" Target="../media/image82.jpeg"/><Relationship Id="rId7" Type="http://schemas.openxmlformats.org/officeDocument/2006/relationships/image" Target="../media/image84.jpeg"/><Relationship Id="rId2" Type="http://schemas.openxmlformats.org/officeDocument/2006/relationships/hyperlink" Target="http://images.yandex.ru/yandsearch?fp=0&amp;img_url=http%3A%2F%2Fwww.ach.gov.ru%2Fuserimg%2F%21news%21%2F2011-04-25-2-c.jpg&amp;iorient=&amp;ih=&amp;icolor=&amp;site=&amp;text=%D0%BE%D1%80%D0%B3%D0%B0%D0%BD%D1%8B%20%D1%81%D0%BE%D1%86%D0%B8%D0%B0%D0%BB%D1%8C%D0%BD%D0%BE%D0%B3%D0%BE%20%D0%BA%D0%BE%D0%BD%D1%82%D1%80%D0%BE%D0%BB%D1%8F&amp;iw=&amp;wp=&amp;pos=16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%3A%2F%2Fnarodinfo.ru%2Fupload%2Fcontrol.jpg&amp;iorient=&amp;ih=&amp;icolor=&amp;site=&amp;text=%D0%BE%D1%80%D0%B3%D0%B0%D0%BD%D1%8B%20%D1%81%D0%BE%D1%86%D0%B8%D0%B0%D0%BB%D1%8C%D0%BD%D0%BE%D0%B3%D0%BE%20%D0%BA%D0%BE%D0%BD%D1%82%D1%80%D0%BE%D0%BB%D1%8F&amp;iw=&amp;wp=&amp;pos=24&amp;recent=&amp;type=&amp;isize=&amp;rpt=simage&amp;itype=&amp;nojs=1" TargetMode="External"/><Relationship Id="rId11" Type="http://schemas.openxmlformats.org/officeDocument/2006/relationships/image" Target="../media/image86.jpeg"/><Relationship Id="rId5" Type="http://schemas.openxmlformats.org/officeDocument/2006/relationships/image" Target="../media/image83.jpeg"/><Relationship Id="rId10" Type="http://schemas.openxmlformats.org/officeDocument/2006/relationships/hyperlink" Target="http://images.yandex.ru/yandsearch?fp=1&amp;img_url=http%3A%2F%2Fcs308431.vk.me%2Fu3982918%2Fa_b7524651.jpg&amp;iorient=&amp;ih=&amp;icolor=&amp;p=1&amp;site=&amp;text=%D0%BE%D1%80%D0%B3%D0%B0%D0%BD%D1%8B%20%D1%81%D0%BE%D1%86%D0%B8%D0%B0%D0%BB%D1%8C%D0%BD%D0%BE%D0%B3%D0%BE%20%D0%BA%D0%BE%D0%BD%D1%82%D1%80%D0%BE%D0%BB%D1%8F&amp;iw=&amp;wp=&amp;pos=46&amp;recent=&amp;type=&amp;isize=&amp;rpt=simage&amp;itype=&amp;nojs=1" TargetMode="External"/><Relationship Id="rId4" Type="http://schemas.openxmlformats.org/officeDocument/2006/relationships/hyperlink" Target="http://images.yandex.ru/yandsearch?fp=0&amp;img_url=http%3A%2F%2Fimg.gazeta.ru%2Ffiles3%2F286%2F3359286%2Ftaik.jpg&amp;iorient=&amp;ih=&amp;icolor=&amp;site=&amp;text=%D0%BE%D1%80%D0%B3%D0%B0%D0%BD%D1%8B%20%D1%81%D0%BE%D1%86%D0%B8%D0%B0%D0%BB%D1%8C%D0%BD%D0%BE%D0%B3%D0%BE%20%D0%BA%D0%BE%D0%BD%D1%82%D1%80%D0%BE%D0%BB%D1%8F&amp;iw=&amp;wp=&amp;pos=21&amp;recent=&amp;type=&amp;isize=&amp;rpt=simage&amp;itype=&amp;nojs=1" TargetMode="External"/><Relationship Id="rId9" Type="http://schemas.openxmlformats.org/officeDocument/2006/relationships/image" Target="../media/image8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yandex.ru/yandsearch?fp=0&amp;img_url=http://my-shop.ru/_files/product/2/137/1367874.gif&amp;iorient=&amp;ih=&amp;icolor=&amp;site=&amp;text=%D0%BF%D0%B0%D1%81%D1%81%D0%B8%D0%BE%D0%BD%D0%B0%D1%80%D0%BD%D0%BE%D1%81%D1%82%D1%8C&amp;iw=&amp;wp=&amp;pos=5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www.sci.aha.ru/MBOOK/N52A.GIF&amp;iorient=&amp;ih=&amp;icolor=&amp;site=&amp;text=%D0%BF%D0%B0%D1%81%D1%81%D0%B8%D0%BE%D0%BD%D0%B0%D1%80%D0%BD%D0%BE%D1%81%D1%82%D1%8C&amp;iw=&amp;wp=&amp;pos=22&amp;recent=&amp;type=&amp;isize=&amp;rpt=simage&amp;itype=&amp;nojs=1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fp=0&amp;img_url=http://files.abovetopsecret.com/images/member/6cfa0deb307f.gif&amp;iorient=&amp;ih=&amp;icolor=&amp;site=&amp;text=%D0%BF%D0%B0%D1%81%D1%81%D0%B8%D0%BE%D0%BD%D0%B0%D1%80%D0%BD%D0%BE%D1%81%D1%82%D1%8C&amp;iw=&amp;wp=&amp;pos=8&amp;recent=&amp;type=&amp;isize=&amp;rpt=simage&amp;itype=&amp;nojs=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3&amp;img_url=http://via-midgard.info/uploads/posts/2012-11/detskij-ansambl-zhemchuzhinka-rus-detmi-zhiva.jpg&amp;iorient=&amp;ih=&amp;icolor=&amp;p=3&amp;site=&amp;text=%D1%80%D0%BE%D0%B4&amp;iw=&amp;wp=&amp;pos=111&amp;recent=&amp;type=&amp;isize=&amp;rpt=simage&amp;itype=&amp;nojs=1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fp=0&amp;img_url=http://www.svarga.su/imgsbogi/rod.gif&amp;iorient=&amp;ih=&amp;icolor=&amp;site=&amp;text=%D1%80%D0%BE%D0%B4&amp;iw=&amp;wp=&amp;pos=1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3&amp;img_url=http://files.vector-images.com/clipart/zhukov_v6_p25.gif&amp;iorient=&amp;ih=&amp;icolor=&amp;p=3&amp;site=&amp;text=%D1%80%D0%BE%D0%B4&amp;iw=&amp;wp=&amp;pos=108&amp;recent=&amp;type=&amp;isize=&amp;rpt=simage&amp;itype=&amp;nojs=1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fp=0&amp;img_url=http://gifakt.ru/wp-content/uploads/2011/10/44605092_81115612jk6slavyanskaya_kultura_2.jpg&amp;iorient=&amp;ih=&amp;icolor=&amp;site=&amp;text=%D1%80%D0%BE%D0%B4&amp;iw=&amp;wp=&amp;pos=22&amp;recent=&amp;type=&amp;isize=&amp;rpt=simage&amp;itype=&amp;nojs=1" TargetMode="Externa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images.yandex.ru/yandsearch?fp=0&amp;img_url=http://manifiestaturealidad.files.wordpress.com/2010/06/babemba.jpg&amp;iorient=&amp;ih=&amp;icolor=&amp;site=&amp;text=%D0%BF%D0%BB%D0%B5%D0%BC%D1%8F&amp;iw=&amp;wp=&amp;pos=0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pln-pskov.ru/pictures/0751392033.jpg&amp;iorient=&amp;ih=&amp;icolor=&amp;site=&amp;text=%D0%BD%D0%B0%D1%80%D0%BE%D0%B4%D0%BD%D0%BE%D1%81%D1%82%D1%8C&amp;iw=&amp;wp=&amp;pos=12&amp;recent=&amp;type=&amp;isize=&amp;rpt=simage&amp;itype=&amp;nojs=1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fp=0&amp;img_url=http://lifeglobe.net/media/entry/0/9-123.jpg&amp;iorient=&amp;ih=&amp;icolor=&amp;site=&amp;text=%D0%BD%D0%B0%D1%80%D0%BE%D0%B4%D0%BD%D0%BE%D1%81%D1%82%D1%8C&amp;iw=&amp;wp=&amp;pos=9&amp;recent=&amp;type=&amp;isize=&amp;rpt=simage&amp;itype=&amp;nojs=1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2&amp;img_url=http://peterburg2.ru/attachment/92PxjWPtd531/700x438/3_resize.jpg&amp;iorient=&amp;ih=&amp;icolor=&amp;p=2&amp;site=&amp;text=%D0%BD%D0%B0%D1%86%D0%B8%D1%8F&amp;iw=&amp;wp=&amp;pos=81&amp;recent=&amp;type=&amp;isize=&amp;rpt=simage&amp;itype=&amp;nojs=1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fp=0&amp;img_url=http://www.stoletie.ru/upload/iblock/7b6/dkofxmp.jpg&amp;iorient=&amp;ih=&amp;icolor=&amp;site=&amp;text=%D0%BD%D0%B0%D1%86%D0%B8%D1%8F&amp;iw=&amp;wp=&amp;pos=4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img-fotki.yandex.ru/get/4607/136992008.5/0_734ed_c40e01fa_S&amp;iorient=&amp;ih=&amp;icolor=&amp;site=&amp;text=%D0%BD%D0%B0%D1%86%D0%B8%D1%8F&amp;iw=&amp;wp=&amp;pos=21&amp;recent=&amp;type=&amp;isize=&amp;rpt=simage&amp;itype=&amp;nojs=1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fp=0&amp;img_url=http://russia.rin.ru/pictures/3204.jpg&amp;iorient=&amp;ih=&amp;icolor=&amp;site=&amp;text=%D0%BD%D0%B0%D1%86%D0%B8%D1%8F&amp;iw=&amp;wp=&amp;pos=9&amp;recent=&amp;type=&amp;isize=&amp;rpt=simage&amp;itype=&amp;nojs=1" TargetMode="External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D%D1%82%D0%BD%D0%B8%D1%87%D0%B5%D1%81%D0%BA%D0%B8%D0%B5%20%D0%BC%D0%B5%D0%BD%D1%8C%D1%88%D0%B8%D0%BD%D1%81%D1%82%D0%B2%D0%B0&amp;fp=0&amp;img_url=http://img.rl0.ru/704e0e167b3575317154560b9b844a4b/160x120/xmltv.s-tv.ru/loadimage.php?id=137276&amp;pos=6&amp;rpt=simage&amp;nojs=1" TargetMode="External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images.yandex.ru/yandsearch?text=%D1%8D%D1%82%D0%BD%D0%B8%D1%87%D0%B5%D1%81%D0%BA%D0%B8%D0%B5%20%D0%BC%D0%B5%D0%BD%D1%8C%D1%88%D0%B8%D0%BD%D1%81%D1%82%D0%B2%D0%B0&amp;fp=0&amp;img_url=http://icdn.lenta.ru/images/0000/0229/000002293731/pic_1358809153.jpg&amp;pos=7&amp;rpt=simage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D%D1%82%D0%BD%D0%B8%D1%87%D0%B5%D1%81%D0%BA%D0%B8%D0%B5%20%D0%BC%D0%B5%D0%BD%D1%8C%D1%88%D0%B8%D0%BD%D1%81%D1%82%D0%B2%D0%B0&amp;fp=0&amp;img_url=http://mama.tomsk.ru/images/baby/nb2.jpg&amp;pos=15&amp;rpt=simage&amp;nojs=1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text=%D1%8D%D1%82%D0%BD%D0%B8%D1%87%D0%B5%D1%81%D0%BA%D0%B8%D0%B5%20%D0%BC%D0%B5%D0%BD%D1%8C%D1%88%D0%B8%D0%BD%D1%81%D1%82%D0%B2%D0%B0&amp;fp=0&amp;img_url=http://mama.tomsk.ru/images/baby/nb6.jpg&amp;pos=5&amp;rpt=simage&amp;nojs=1" TargetMode="External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hyperlink" Target="http://images.yandex.ru/yandsearch?fp=0&amp;img_url=http://www.hurriyet.com.tr/_newsimages/4969296.jpg&amp;iorient=&amp;ih=&amp;icolor=&amp;site=&amp;text=%D1%8D%D1%82%D0%BD%D0%BE%D1%81&amp;iw=&amp;wp=&amp;pos=6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images2.sina.com/english/life/p/1/2008/0608/30b8b8fa58c09d000b816b7499594535.jpg&amp;iorient=&amp;ih=&amp;icolor=&amp;site=&amp;text=%D1%8D%D1%82%D0%BD%D0%BE%D1%81&amp;iw=&amp;wp=&amp;pos=17&amp;recent=&amp;type=&amp;isize=&amp;rpt=simage&amp;itype=&amp;nojs=1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fp=0&amp;img_url=http://adengo.ru/images/notice/168773.jpg&amp;iorient=&amp;ih=&amp;icolor=&amp;site=&amp;text=%D1%8D%D1%82%D0%BD%D0%BE%D1%81&amp;iw=&amp;wp=&amp;pos=8&amp;recent=&amp;type=&amp;isize=&amp;rpt=simage&amp;itype=&amp;nojs=1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1&amp;img_url=http://www.rus-obr.ru/files/1_407.jpg&amp;iorient=&amp;ih=&amp;icolor=&amp;p=1&amp;site=&amp;text=%D0%BC%D0%B5%D0%B6%D0%BD%D0%B0%D1%86%D0%B8%D0%BE%D0%BD%D0%B0%D0%BB%D1%8C%D0%BD%D1%8B%D0%B5%20%D0%BE%D1%82%D0%BD%D0%BE%D1%88%D0%B5%D0%BD%D0%B8%D1%8F&amp;iw=&amp;wp=&amp;pos=47&amp;recent=&amp;type=&amp;isize=&amp;rpt=simage&amp;itype=&amp;nojs=1" TargetMode="External"/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2" Type="http://schemas.openxmlformats.org/officeDocument/2006/relationships/hyperlink" Target="http://images.yandex.ru/yandsearch?fp=0&amp;img_url=http://topwar.ru/uploads/posts/2011-11/1321302140_p489761.jpg&amp;iorient=&amp;ih=&amp;icolor=&amp;site=&amp;text=%D0%BC%D0%B5%D0%B6%D0%BD%D0%B0%D1%86%D0%B8%D0%BE%D0%BD%D0%B0%D0%BB%D1%8C%D0%BD%D1%8B%D0%B5%20%D0%BE%D1%82%D0%BD%D0%BE%D1%88%D0%B5%D0%BD%D0%B8%D1%8F&amp;iw=&amp;wp=&amp;pos=3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1&amp;img_url=http://img.nr2.ru/pict/arts1/31/06/310605.jpg&amp;iorient=&amp;ih=&amp;icolor=&amp;p=1&amp;site=&amp;text=%D0%BC%D0%B5%D0%B6%D0%BD%D0%B0%D1%86%D0%B8%D0%BE%D0%BD%D0%B0%D0%BB%D1%8C%D0%BD%D1%8B%D0%B5%20%D0%BE%D1%82%D0%BD%D0%BE%D1%88%D0%B5%D0%BD%D0%B8%D1%8F&amp;iw=&amp;wp=&amp;pos=37&amp;recent=&amp;type=&amp;isize=&amp;rpt=simage&amp;itype=&amp;nojs=1" TargetMode="External"/><Relationship Id="rId5" Type="http://schemas.openxmlformats.org/officeDocument/2006/relationships/image" Target="../media/image30.jpeg"/><Relationship Id="rId4" Type="http://schemas.openxmlformats.org/officeDocument/2006/relationships/hyperlink" Target="http://images.yandex.ru/yandsearch?fp=0&amp;img_url=http://cs9768.userapi.com/u148940330/152210649/s_a0efaa7a.jpg&amp;iorient=&amp;ih=&amp;icolor=&amp;site=&amp;text=%D0%BC%D0%B5%D0%B6%D0%BD%D0%B0%D1%86%D0%B8%D0%BE%D0%BD%D0%B0%D0%BB%D1%8C%D0%BD%D1%8B%D0%B5%20%D0%BE%D1%82%D0%BD%D0%BE%D1%88%D0%B5%D0%BD%D0%B8%D1%8F&amp;iw=&amp;wp=&amp;pos=14&amp;recent=&amp;type=&amp;isize=&amp;rpt=simage&amp;itype=&amp;nojs=1" TargetMode="External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Этнические</a:t>
            </a:r>
            <a:br>
              <a:rPr lang="ru-RU" dirty="0" smtClean="0"/>
            </a:br>
            <a:r>
              <a:rPr lang="ru-RU" dirty="0" smtClean="0"/>
              <a:t>общности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im3-tub-ru.yandex.net/i?id=408149190-1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714356"/>
            <a:ext cx="4171965" cy="2938004"/>
          </a:xfrm>
          <a:prstGeom prst="rect">
            <a:avLst/>
          </a:prstGeom>
          <a:noFill/>
        </p:spPr>
      </p:pic>
      <p:pic>
        <p:nvPicPr>
          <p:cNvPr id="6148" name="Picture 4" descr="http://im1-tub-ru.yandex.net/i?id=68812491-6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85992"/>
            <a:ext cx="3000396" cy="3516089"/>
          </a:xfrm>
          <a:prstGeom prst="rect">
            <a:avLst/>
          </a:prstGeom>
          <a:noFill/>
        </p:spPr>
      </p:pic>
      <p:pic>
        <p:nvPicPr>
          <p:cNvPr id="6150" name="Picture 6" descr="http://im5-tub-ru.yandex.net/i?id=515537104-1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3571876"/>
            <a:ext cx="3905264" cy="2928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</a:t>
            </a:r>
            <a:br>
              <a:rPr lang="ru-RU" dirty="0" smtClean="0"/>
            </a:br>
            <a:r>
              <a:rPr lang="ru-RU" dirty="0" smtClean="0"/>
              <a:t>мирного сотрудничества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Этническое смешивание:</a:t>
            </a:r>
          </a:p>
          <a:p>
            <a:r>
              <a:rPr lang="ru-RU" dirty="0" smtClean="0"/>
              <a:t> -межнациональные браки</a:t>
            </a:r>
          </a:p>
          <a:p>
            <a:r>
              <a:rPr lang="ru-RU" dirty="0" smtClean="0"/>
              <a:t> -смешивание на протяжении многих поколений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Этническая ассимиляция (поглощение):</a:t>
            </a:r>
          </a:p>
          <a:p>
            <a:r>
              <a:rPr lang="ru-RU" dirty="0" smtClean="0"/>
              <a:t> -растворение одного народа в другом</a:t>
            </a:r>
          </a:p>
          <a:p>
            <a:r>
              <a:rPr lang="ru-RU" dirty="0" smtClean="0"/>
              <a:t> -существуют мирные и военные ассимиляции (пример: Америка –мирный, Ассирия, Рим –военный)</a:t>
            </a:r>
          </a:p>
          <a:p>
            <a:r>
              <a:rPr lang="ru-RU" dirty="0" smtClean="0"/>
              <a:t> -более крупная нация поглощает других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Создание многонациональных государств:</a:t>
            </a:r>
          </a:p>
          <a:p>
            <a:r>
              <a:rPr lang="ru-RU" dirty="0" smtClean="0"/>
              <a:t> -самый цивилизованный путь объединения разных народов</a:t>
            </a:r>
            <a:endParaRPr lang="ru-RU" dirty="0"/>
          </a:p>
        </p:txBody>
      </p:sp>
      <p:pic>
        <p:nvPicPr>
          <p:cNvPr id="26626" name="Picture 2" descr="http://im0-tub-ru.yandex.net/i?id=162924177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57166"/>
            <a:ext cx="2047875" cy="1428750"/>
          </a:xfrm>
          <a:prstGeom prst="rect">
            <a:avLst/>
          </a:prstGeom>
          <a:noFill/>
        </p:spPr>
      </p:pic>
      <p:pic>
        <p:nvPicPr>
          <p:cNvPr id="26628" name="Picture 4" descr="http://im1-tub-ru.yandex.net/i?id=117613124-0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5" y="666742"/>
            <a:ext cx="3286116" cy="2190744"/>
          </a:xfrm>
          <a:prstGeom prst="rect">
            <a:avLst/>
          </a:prstGeom>
          <a:noFill/>
        </p:spPr>
      </p:pic>
      <p:pic>
        <p:nvPicPr>
          <p:cNvPr id="26630" name="Picture 6" descr="http://im6-tub-ru.yandex.net/i?id=218682271-4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5" y="4443262"/>
            <a:ext cx="1142976" cy="2414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Многонациональные</a:t>
            </a:r>
            <a:br>
              <a:rPr lang="ru-RU" dirty="0" smtClean="0"/>
            </a:br>
            <a:r>
              <a:rPr lang="ru-RU" dirty="0" smtClean="0"/>
              <a:t>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-соблюдаются права и свободы каждой нации и народности</a:t>
            </a:r>
          </a:p>
          <a:p>
            <a:r>
              <a:rPr lang="ru-RU" dirty="0" smtClean="0"/>
              <a:t> -несколько языков могут быть государственными (пример: Бельгия –французский, немецкий, датский)</a:t>
            </a:r>
          </a:p>
          <a:p>
            <a:r>
              <a:rPr lang="ru-RU" dirty="0" smtClean="0"/>
              <a:t> -формируется культурный плюрализм (многообразие)</a:t>
            </a:r>
          </a:p>
          <a:p>
            <a:r>
              <a:rPr lang="ru-RU" dirty="0" smtClean="0"/>
              <a:t> -представители одной нации добровольно овладевают привычками и традициями другой</a:t>
            </a:r>
          </a:p>
          <a:p>
            <a:r>
              <a:rPr lang="ru-RU" dirty="0" smtClean="0"/>
              <a:t> -обогащение культур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культурный плюрализм </a:t>
            </a:r>
            <a:r>
              <a:rPr lang="ru-RU" dirty="0" smtClean="0"/>
              <a:t>-успешная адаптация человека к чужой культуре без отказа от своей собственной</a:t>
            </a:r>
            <a:endParaRPr lang="ru-RU" dirty="0"/>
          </a:p>
        </p:txBody>
      </p:sp>
      <p:pic>
        <p:nvPicPr>
          <p:cNvPr id="25602" name="Picture 2" descr="http://im0-tub-ru.yandex.net/i?id=115847846-5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500042"/>
            <a:ext cx="2533653" cy="1719674"/>
          </a:xfrm>
          <a:prstGeom prst="rect">
            <a:avLst/>
          </a:prstGeom>
          <a:noFill/>
        </p:spPr>
      </p:pic>
      <p:pic>
        <p:nvPicPr>
          <p:cNvPr id="25604" name="Picture 4" descr="http://im1-tub-ru.yandex.net/i?id=509400558-2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3286124"/>
            <a:ext cx="1457325" cy="1428750"/>
          </a:xfrm>
          <a:prstGeom prst="rect">
            <a:avLst/>
          </a:prstGeom>
          <a:noFill/>
        </p:spPr>
      </p:pic>
      <p:pic>
        <p:nvPicPr>
          <p:cNvPr id="25606" name="Picture 6" descr="http://im2-tub-ru.yandex.net/i?id=395766485-1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</a:t>
            </a:r>
            <a:br>
              <a:rPr lang="ru-RU" dirty="0" smtClean="0"/>
            </a:br>
            <a:r>
              <a:rPr lang="ru-RU" dirty="0" smtClean="0"/>
              <a:t>наций в современном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Различают </a:t>
            </a:r>
            <a:r>
              <a:rPr lang="ru-RU" dirty="0" smtClean="0">
                <a:solidFill>
                  <a:srgbClr val="FF0000"/>
                </a:solidFill>
              </a:rPr>
              <a:t>две тенденции: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Межнациональная дифференциация:</a:t>
            </a:r>
          </a:p>
          <a:p>
            <a:r>
              <a:rPr lang="ru-RU" dirty="0" smtClean="0"/>
              <a:t> -процесс разделения и противостояния различных наций в самых разных областях</a:t>
            </a:r>
          </a:p>
          <a:p>
            <a:r>
              <a:rPr lang="ru-RU" dirty="0" smtClean="0"/>
              <a:t> -формы: самоизоляция, протекционизм в экономике, национализм в политике и культуре, религиозный фанатизм, экстремизм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Межнациональная интеграция:</a:t>
            </a:r>
          </a:p>
          <a:p>
            <a:r>
              <a:rPr lang="ru-RU" dirty="0" smtClean="0"/>
              <a:t> -процесс постепенного объединения различных этносов и наций через сферы общественной жизни</a:t>
            </a:r>
            <a:endParaRPr lang="ru-RU" dirty="0"/>
          </a:p>
        </p:txBody>
      </p:sp>
      <p:pic>
        <p:nvPicPr>
          <p:cNvPr id="24578" name="Picture 2" descr="http://im0-tub-ru.yandex.net/i?id=433095509-1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36685" y="2928934"/>
            <a:ext cx="1407315" cy="1071560"/>
          </a:xfrm>
          <a:prstGeom prst="rect">
            <a:avLst/>
          </a:prstGeom>
          <a:noFill/>
        </p:spPr>
      </p:pic>
      <p:pic>
        <p:nvPicPr>
          <p:cNvPr id="24580" name="Picture 4" descr="http://im0-tub-ru.yandex.net/i?id=683753145-6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535775"/>
            <a:ext cx="2714612" cy="2035959"/>
          </a:xfrm>
          <a:prstGeom prst="rect">
            <a:avLst/>
          </a:prstGeom>
          <a:noFill/>
        </p:spPr>
      </p:pic>
      <p:pic>
        <p:nvPicPr>
          <p:cNvPr id="24582" name="Picture 6" descr="http://im2-tub-ru.yandex.net/i?id=91457819-2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357166"/>
            <a:ext cx="20097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Межнациональная</a:t>
            </a:r>
            <a:br>
              <a:rPr lang="ru-RU" dirty="0" smtClean="0"/>
            </a:br>
            <a:r>
              <a:rPr lang="ru-RU" dirty="0" smtClean="0"/>
              <a:t>интеграция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 глобализация- </a:t>
            </a:r>
            <a:r>
              <a:rPr lang="ru-RU" dirty="0" smtClean="0"/>
              <a:t>исторический процесс сближения наций и народов, между которыми постепенно стираются традиционные границы, человечество превращается в единую систему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Формы:</a:t>
            </a:r>
          </a:p>
          <a:p>
            <a:r>
              <a:rPr lang="ru-RU" dirty="0" smtClean="0"/>
              <a:t> -экономические и политические союзы </a:t>
            </a:r>
          </a:p>
          <a:p>
            <a:r>
              <a:rPr lang="ru-RU" dirty="0" smtClean="0"/>
              <a:t> -транснациональные корпорации</a:t>
            </a:r>
          </a:p>
          <a:p>
            <a:r>
              <a:rPr lang="ru-RU" dirty="0" smtClean="0"/>
              <a:t> -международные культурные и народные центры</a:t>
            </a:r>
          </a:p>
          <a:p>
            <a:r>
              <a:rPr lang="ru-RU" dirty="0" smtClean="0"/>
              <a:t> -религиозные объединения</a:t>
            </a:r>
            <a:endParaRPr lang="ru-RU" dirty="0"/>
          </a:p>
        </p:txBody>
      </p:sp>
      <p:pic>
        <p:nvPicPr>
          <p:cNvPr id="23554" name="Picture 2" descr="http://im1-tub-ru.yandex.net/i?id=180024784-1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1900" y="5429250"/>
            <a:ext cx="1562100" cy="1428750"/>
          </a:xfrm>
          <a:prstGeom prst="rect">
            <a:avLst/>
          </a:prstGeom>
          <a:noFill/>
        </p:spPr>
      </p:pic>
      <p:pic>
        <p:nvPicPr>
          <p:cNvPr id="23556" name="Picture 4" descr="http://im2-tub-ru.yandex.net/i?id=594385217-0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3857628"/>
            <a:ext cx="1619248" cy="1214436"/>
          </a:xfrm>
          <a:prstGeom prst="rect">
            <a:avLst/>
          </a:prstGeom>
          <a:noFill/>
        </p:spPr>
      </p:pic>
      <p:pic>
        <p:nvPicPr>
          <p:cNvPr id="23558" name="Picture 6" descr="http://im3-tub-ru.yandex.net/i?id=119197214-5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49" y="714356"/>
            <a:ext cx="2000251" cy="1500188"/>
          </a:xfrm>
          <a:prstGeom prst="rect">
            <a:avLst/>
          </a:prstGeom>
          <a:noFill/>
        </p:spPr>
      </p:pic>
      <p:pic>
        <p:nvPicPr>
          <p:cNvPr id="23560" name="Picture 8" descr="http://im2-tub-ru.yandex.net/i?id=265483438-38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395117"/>
            <a:ext cx="2328866" cy="1819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Межнациональный</a:t>
            </a:r>
            <a:br>
              <a:rPr lang="ru-RU" dirty="0" smtClean="0"/>
            </a:br>
            <a:r>
              <a:rPr lang="ru-RU" dirty="0" smtClean="0"/>
              <a:t>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-одна из форм отношений между национальными общностями, характеризующаяся состоянием взаимных претензий, открытым противостоянием народов и наций друг к другу, имеющая тенденцию к нарастанию противоречий вплоть до вооруженных столкновений и открытых войн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Причины: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-социально –экономические </a:t>
            </a:r>
          </a:p>
          <a:p>
            <a:pPr>
              <a:buNone/>
            </a:pPr>
            <a:r>
              <a:rPr lang="ru-RU" dirty="0" smtClean="0"/>
              <a:t>(разный уровень жизни)</a:t>
            </a:r>
            <a:endParaRPr lang="ru-RU" dirty="0"/>
          </a:p>
        </p:txBody>
      </p:sp>
      <p:pic>
        <p:nvPicPr>
          <p:cNvPr id="22530" name="Picture 2" descr="http://im7-tub-ru.yandex.net/i?id=129907745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611459"/>
            <a:ext cx="2433640" cy="1674523"/>
          </a:xfrm>
          <a:prstGeom prst="rect">
            <a:avLst/>
          </a:prstGeom>
          <a:noFill/>
        </p:spPr>
      </p:pic>
      <p:pic>
        <p:nvPicPr>
          <p:cNvPr id="22532" name="Picture 4" descr="http://im1-tub-ru.yandex.net/i?id=262989016-5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1643050"/>
            <a:ext cx="1905000" cy="1428750"/>
          </a:xfrm>
          <a:prstGeom prst="rect">
            <a:avLst/>
          </a:prstGeom>
          <a:noFill/>
        </p:spPr>
      </p:pic>
      <p:pic>
        <p:nvPicPr>
          <p:cNvPr id="22534" name="Picture 6" descr="http://im1-tub-ru.yandex.net/i?id=374917238-3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5143512"/>
            <a:ext cx="25431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</a:t>
            </a:r>
            <a:br>
              <a:rPr lang="ru-RU" dirty="0" smtClean="0"/>
            </a:br>
            <a:r>
              <a:rPr lang="ru-RU" dirty="0" smtClean="0"/>
              <a:t>межнациональных конфликтов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-культурно –языковые </a:t>
            </a:r>
            <a:r>
              <a:rPr lang="ru-RU" dirty="0" smtClean="0"/>
              <a:t>(недостаточное использование языка и культуры национальных меньшинств)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-этнографические </a:t>
            </a:r>
            <a:r>
              <a:rPr lang="ru-RU" dirty="0" smtClean="0"/>
              <a:t>(быстрое изменение соотношения численности народов в следствии миграции и эмиграции)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-экстерриториальные </a:t>
            </a:r>
            <a:r>
              <a:rPr lang="ru-RU" dirty="0" smtClean="0"/>
              <a:t>(несовпадение государственных или административных границ с границами расселения народов)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-исторические </a:t>
            </a:r>
            <a:r>
              <a:rPr lang="ru-RU" dirty="0" smtClean="0"/>
              <a:t>(прошлые взаимоотношения народов)</a:t>
            </a:r>
            <a:endParaRPr lang="ru-RU" dirty="0"/>
          </a:p>
        </p:txBody>
      </p:sp>
      <p:pic>
        <p:nvPicPr>
          <p:cNvPr id="21506" name="Picture 2" descr="http://im6-tub-ru.yandex.net/i?id=485625177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57166"/>
            <a:ext cx="1809750" cy="1428750"/>
          </a:xfrm>
          <a:prstGeom prst="rect">
            <a:avLst/>
          </a:prstGeom>
          <a:noFill/>
        </p:spPr>
      </p:pic>
      <p:pic>
        <p:nvPicPr>
          <p:cNvPr id="21508" name="Picture 4" descr="http://im5-tub-ru.yandex.net/i?id=130146518-0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25" y="1214422"/>
            <a:ext cx="1857375" cy="1428750"/>
          </a:xfrm>
          <a:prstGeom prst="rect">
            <a:avLst/>
          </a:prstGeom>
          <a:noFill/>
        </p:spPr>
      </p:pic>
      <p:pic>
        <p:nvPicPr>
          <p:cNvPr id="21510" name="Picture 6" descr="http://im0-tub-ru.yandex.net/i?id=99922896-6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357166"/>
            <a:ext cx="21621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</a:t>
            </a:r>
            <a:br>
              <a:rPr lang="ru-RU" dirty="0" smtClean="0"/>
            </a:br>
            <a:r>
              <a:rPr lang="ru-RU" dirty="0" smtClean="0"/>
              <a:t>межнациональных конфликтов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-конфессиональные </a:t>
            </a:r>
            <a:r>
              <a:rPr lang="ru-RU" dirty="0" smtClean="0"/>
              <a:t>(пренебрежение к разным религиям и </a:t>
            </a:r>
            <a:r>
              <a:rPr lang="ru-RU" dirty="0" err="1" smtClean="0"/>
              <a:t>конфессиям</a:t>
            </a:r>
            <a:r>
              <a:rPr lang="ru-RU" dirty="0" smtClean="0"/>
              <a:t>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-культурные </a:t>
            </a:r>
            <a:r>
              <a:rPr lang="ru-RU" dirty="0" smtClean="0"/>
              <a:t>(от особенностей бытового поведения до специфики политической культуры народа)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-</a:t>
            </a:r>
            <a:r>
              <a:rPr lang="ru-RU" dirty="0" err="1" smtClean="0">
                <a:solidFill>
                  <a:srgbClr val="002060"/>
                </a:solidFill>
              </a:rPr>
              <a:t>этноцентризм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(совокупность неправильных представлений –предубеждений одной нации по отношению к другой, свидетельствующих о превосходстве первой)</a:t>
            </a:r>
            <a:endParaRPr lang="ru-RU" dirty="0"/>
          </a:p>
        </p:txBody>
      </p:sp>
      <p:pic>
        <p:nvPicPr>
          <p:cNvPr id="20482" name="Picture 2" descr="http://im2-tub-ru.yandex.net/i?id=52784328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57166"/>
            <a:ext cx="1943100" cy="1428750"/>
          </a:xfrm>
          <a:prstGeom prst="rect">
            <a:avLst/>
          </a:prstGeom>
          <a:noFill/>
        </p:spPr>
      </p:pic>
      <p:pic>
        <p:nvPicPr>
          <p:cNvPr id="20484" name="Picture 4" descr="http://im7-tub-ru.yandex.net/i?id=96734222-3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85728"/>
            <a:ext cx="2124075" cy="1428750"/>
          </a:xfrm>
          <a:prstGeom prst="rect">
            <a:avLst/>
          </a:prstGeom>
          <a:noFill/>
        </p:spPr>
      </p:pic>
      <p:pic>
        <p:nvPicPr>
          <p:cNvPr id="20486" name="Picture 6" descr="http://im5-tub-ru.yandex.net/i?id=371046807-3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73" y="2318266"/>
            <a:ext cx="1428728" cy="1896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</a:t>
            </a:r>
            <a:br>
              <a:rPr lang="ru-RU" dirty="0" smtClean="0"/>
            </a:br>
            <a:r>
              <a:rPr lang="ru-RU" dirty="0" smtClean="0"/>
              <a:t>межнациональных конфликтов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>
                <a:solidFill>
                  <a:srgbClr val="FF0000"/>
                </a:solidFill>
              </a:rPr>
              <a:t>осударственно –правовой</a:t>
            </a:r>
            <a:r>
              <a:rPr lang="ru-RU" dirty="0" smtClean="0"/>
              <a:t>(стремление к собственной государственности, неудовлетворение правовым положением нации, конфликт с властными структурами государства, в составе которого находится нация) –Южная Осетия в Грузии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Этнотерриториальный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(определение национально –территориальных границ и территории нации) –Нагорный Карабах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Этнодемократический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(защита прав «коренной национальности», ограничения для «пришлых», опасность растворения этноса в результате притока иноязычного населения) –Кавказ и российские власти</a:t>
            </a:r>
            <a:endParaRPr lang="ru-RU" dirty="0"/>
          </a:p>
        </p:txBody>
      </p:sp>
      <p:pic>
        <p:nvPicPr>
          <p:cNvPr id="6146" name="Picture 2" descr="http://im7-tub-ru.yandex.net/i?id=352533615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8604"/>
            <a:ext cx="2085975" cy="1428750"/>
          </a:xfrm>
          <a:prstGeom prst="rect">
            <a:avLst/>
          </a:prstGeom>
          <a:noFill/>
        </p:spPr>
      </p:pic>
      <p:pic>
        <p:nvPicPr>
          <p:cNvPr id="6148" name="Picture 4" descr="http://im2-tub-ru.yandex.net/i?id=165847814-3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928670"/>
            <a:ext cx="1905000" cy="1428750"/>
          </a:xfrm>
          <a:prstGeom prst="rect">
            <a:avLst/>
          </a:prstGeom>
          <a:noFill/>
        </p:spPr>
      </p:pic>
      <p:pic>
        <p:nvPicPr>
          <p:cNvPr id="6150" name="Picture 6" descr="http://im3-tub-ru.yandex.net/i?id=192673943-2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35716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</a:t>
            </a:r>
            <a:br>
              <a:rPr lang="ru-RU" dirty="0" smtClean="0"/>
            </a:br>
            <a:r>
              <a:rPr lang="ru-RU" dirty="0" smtClean="0"/>
              <a:t>межнациональных конфликтов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Социально –психологический </a:t>
            </a:r>
            <a:r>
              <a:rPr lang="ru-RU" dirty="0" smtClean="0"/>
              <a:t>(изменение образа жизни, нарушение прав человека, беженцы и местное население) –русскоязычное население в Прибалтийских государствах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Национализм: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-от фр. –народ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-это идеология и политика, ставящая интересы нации превыше любых других интересов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-стремление к национальной замкнутости, недоверие к другим нациям, перерастающее в межнациональную вражду</a:t>
            </a:r>
            <a:endParaRPr lang="ru-RU" dirty="0"/>
          </a:p>
        </p:txBody>
      </p:sp>
      <p:pic>
        <p:nvPicPr>
          <p:cNvPr id="5122" name="Picture 2" descr="http://im5-tub-ru.yandex.net/i?id=68165397-0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57166"/>
            <a:ext cx="1905000" cy="1428750"/>
          </a:xfrm>
          <a:prstGeom prst="rect">
            <a:avLst/>
          </a:prstGeom>
          <a:noFill/>
        </p:spPr>
      </p:pic>
      <p:pic>
        <p:nvPicPr>
          <p:cNvPr id="5124" name="Picture 4" descr="http://im0-tub-ru.yandex.net/i?id=58487590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48525" y="785794"/>
            <a:ext cx="1895475" cy="1428750"/>
          </a:xfrm>
          <a:prstGeom prst="rect">
            <a:avLst/>
          </a:prstGeom>
          <a:noFill/>
        </p:spPr>
      </p:pic>
      <p:pic>
        <p:nvPicPr>
          <p:cNvPr id="5126" name="Picture 6" descr="http://im3-tub-ru.yandex.net/i?id=469501399-2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35716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Национализм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Виды: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-этнический </a:t>
            </a:r>
            <a:r>
              <a:rPr lang="ru-RU" dirty="0" smtClean="0"/>
              <a:t>(борьба народов за национальное освобождение, обретение собственной государственности)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-бытовой </a:t>
            </a:r>
            <a:r>
              <a:rPr lang="ru-RU" dirty="0" smtClean="0"/>
              <a:t>(проявление национальных чувств, враждебное отношение к инородцам, ксенофобия –страх к чужому)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-державно –государственный </a:t>
            </a:r>
          </a:p>
          <a:p>
            <a:pPr>
              <a:buNone/>
            </a:pPr>
            <a:r>
              <a:rPr lang="ru-RU" dirty="0" smtClean="0"/>
              <a:t>(стремление наций воплотить свои национально –государственные в жизнь, часто за счет малых народов)</a:t>
            </a:r>
            <a:endParaRPr lang="ru-RU" dirty="0"/>
          </a:p>
        </p:txBody>
      </p:sp>
      <p:pic>
        <p:nvPicPr>
          <p:cNvPr id="4098" name="Picture 2" descr="http://im5-tub-ru.yandex.net/i?id=158362649-5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28604"/>
            <a:ext cx="3419483" cy="2146119"/>
          </a:xfrm>
          <a:prstGeom prst="rect">
            <a:avLst/>
          </a:prstGeom>
          <a:noFill/>
        </p:spPr>
      </p:pic>
      <p:pic>
        <p:nvPicPr>
          <p:cNvPr id="4100" name="Picture 4" descr="http://im3-tub-ru.yandex.net/i?id=66695251-2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1142984"/>
            <a:ext cx="1905000" cy="1428750"/>
          </a:xfrm>
          <a:prstGeom prst="rect">
            <a:avLst/>
          </a:prstGeom>
          <a:noFill/>
        </p:spPr>
      </p:pic>
      <p:pic>
        <p:nvPicPr>
          <p:cNvPr id="4104" name="Picture 8" descr="http://im3-tub-ru.yandex.net/i?id=105025034-3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4214818"/>
            <a:ext cx="1500166" cy="1092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Этнические</a:t>
            </a:r>
            <a:br>
              <a:rPr lang="ru-RU" dirty="0" smtClean="0"/>
            </a:br>
            <a:r>
              <a:rPr lang="ru-RU" dirty="0" smtClean="0"/>
              <a:t>общности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-исторически сложившиеся на определенной территории устойчивая совокупность людей, обладающих общими чертами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Общие черты:</a:t>
            </a:r>
          </a:p>
          <a:p>
            <a:r>
              <a:rPr lang="ru-RU" dirty="0" smtClean="0"/>
              <a:t> -особенности культуры</a:t>
            </a:r>
          </a:p>
          <a:p>
            <a:r>
              <a:rPr lang="ru-RU" dirty="0" smtClean="0"/>
              <a:t> -язык</a:t>
            </a:r>
          </a:p>
          <a:p>
            <a:r>
              <a:rPr lang="ru-RU" dirty="0" smtClean="0"/>
              <a:t> -психологический склад</a:t>
            </a:r>
          </a:p>
          <a:p>
            <a:r>
              <a:rPr lang="ru-RU" dirty="0" smtClean="0"/>
              <a:t> -историческая память</a:t>
            </a:r>
          </a:p>
          <a:p>
            <a:r>
              <a:rPr lang="ru-RU" dirty="0" smtClean="0"/>
              <a:t> -цели и интересы</a:t>
            </a:r>
          </a:p>
          <a:p>
            <a:r>
              <a:rPr lang="ru-RU" dirty="0" smtClean="0"/>
              <a:t> -осознание своего единства</a:t>
            </a:r>
            <a:endParaRPr lang="ru-RU" dirty="0"/>
          </a:p>
        </p:txBody>
      </p:sp>
      <p:pic>
        <p:nvPicPr>
          <p:cNvPr id="5122" name="Picture 2" descr="http://im2-tub-ru.yandex.net/i?id=368395188-3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3" y="3485960"/>
            <a:ext cx="3214678" cy="3372040"/>
          </a:xfrm>
          <a:prstGeom prst="rect">
            <a:avLst/>
          </a:prstGeom>
          <a:noFill/>
        </p:spPr>
      </p:pic>
      <p:pic>
        <p:nvPicPr>
          <p:cNvPr id="5124" name="Picture 4" descr="http://im6-tub-ru.yandex.net/i?id=137604475-6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57166"/>
            <a:ext cx="2547942" cy="1910957"/>
          </a:xfrm>
          <a:prstGeom prst="rect">
            <a:avLst/>
          </a:prstGeom>
          <a:noFill/>
        </p:spPr>
      </p:pic>
      <p:pic>
        <p:nvPicPr>
          <p:cNvPr id="5126" name="Picture 6" descr="http://im3-tub-ru.yandex.net/i?id=48920851-1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500042"/>
            <a:ext cx="1071564" cy="1785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</a:t>
            </a:r>
            <a:br>
              <a:rPr lang="ru-RU" dirty="0" smtClean="0"/>
            </a:br>
            <a:r>
              <a:rPr lang="ru-RU" dirty="0" smtClean="0"/>
              <a:t>национализма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-шовинизм </a:t>
            </a:r>
            <a:r>
              <a:rPr lang="ru-RU" dirty="0" smtClean="0"/>
              <a:t>(крайняя форма национализма, от имени Николы </a:t>
            </a:r>
            <a:r>
              <a:rPr lang="ru-RU" dirty="0" err="1" smtClean="0"/>
              <a:t>Шовена</a:t>
            </a:r>
            <a:r>
              <a:rPr lang="ru-RU" dirty="0" smtClean="0"/>
              <a:t>, политика  и идеологическая система взглядов и действий, обосновывающая исключительность той или иной нации, внедряющая в сознание людей </a:t>
            </a:r>
            <a:r>
              <a:rPr lang="ru-RU" dirty="0" err="1" smtClean="0"/>
              <a:t>непрязнь</a:t>
            </a:r>
            <a:r>
              <a:rPr lang="ru-RU" dirty="0" smtClean="0"/>
              <a:t>, ненависть к другим народам, которая разжигает вражду между людьми различных национальностей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-геноцид </a:t>
            </a:r>
            <a:r>
              <a:rPr lang="ru-RU" dirty="0" smtClean="0"/>
              <a:t>(от лат. –убивать род, это преднамеренное, систематическое уничтожение отдельных групп населения по расовым, национальным или религиозным признакам</a:t>
            </a:r>
            <a:endParaRPr lang="ru-RU" dirty="0"/>
          </a:p>
        </p:txBody>
      </p:sp>
      <p:pic>
        <p:nvPicPr>
          <p:cNvPr id="3074" name="Picture 2" descr="http://im0-tub-ru.yandex.net/i?id=224565063-4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33353"/>
            <a:ext cx="2928943" cy="1952629"/>
          </a:xfrm>
          <a:prstGeom prst="rect">
            <a:avLst/>
          </a:prstGeom>
          <a:noFill/>
        </p:spPr>
      </p:pic>
      <p:pic>
        <p:nvPicPr>
          <p:cNvPr id="3076" name="Picture 4" descr="http://im5-tub-ru.yandex.net/i?id=510701524-1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3" y="562365"/>
            <a:ext cx="2500298" cy="1652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</a:t>
            </a:r>
            <a:br>
              <a:rPr lang="ru-RU" dirty="0" smtClean="0"/>
            </a:br>
            <a:r>
              <a:rPr lang="ru-RU" dirty="0" smtClean="0"/>
              <a:t>национализма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-это создание жизненных условий, рассчитанных на уничтожение этих групп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-холокост </a:t>
            </a:r>
            <a:r>
              <a:rPr lang="ru-RU" dirty="0" smtClean="0"/>
              <a:t>–от англ. –всесожжение, систематическое уничтожение по заранее разработанному плану всех евреев только за то, что они евреи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-это преследование и истребление людей из-за расовой, этнической и национальной принадлежности</a:t>
            </a:r>
            <a:endParaRPr lang="ru-RU" dirty="0"/>
          </a:p>
        </p:txBody>
      </p:sp>
      <p:pic>
        <p:nvPicPr>
          <p:cNvPr id="2050" name="Picture 2" descr="http://im5-tub-ru.yandex.net/i?id=274813015-2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32380"/>
            <a:ext cx="2805117" cy="1853602"/>
          </a:xfrm>
          <a:prstGeom prst="rect">
            <a:avLst/>
          </a:prstGeom>
          <a:noFill/>
        </p:spPr>
      </p:pic>
      <p:pic>
        <p:nvPicPr>
          <p:cNvPr id="2052" name="Picture 4" descr="http://im1-tub-ru.yandex.net/i?id=679223075-4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500064"/>
            <a:ext cx="2285984" cy="2285984"/>
          </a:xfrm>
          <a:prstGeom prst="rect">
            <a:avLst/>
          </a:prstGeom>
          <a:noFill/>
        </p:spPr>
      </p:pic>
      <p:pic>
        <p:nvPicPr>
          <p:cNvPr id="2054" name="Picture 6" descr="http://im1-tub-ru.yandex.net/i?id=303167324-2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72" y="5572140"/>
            <a:ext cx="1220132" cy="1000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Пути разрешения</a:t>
            </a:r>
            <a:br>
              <a:rPr lang="ru-RU" dirty="0" smtClean="0"/>
            </a:br>
            <a:r>
              <a:rPr lang="ru-RU" dirty="0" smtClean="0"/>
              <a:t>национальных конфликтов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-методы национальной политики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-овладение культурой межнациональных отношений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-осознание </a:t>
            </a:r>
            <a:r>
              <a:rPr lang="ru-RU" dirty="0" err="1" smtClean="0"/>
              <a:t>неприемлимости</a:t>
            </a:r>
            <a:r>
              <a:rPr lang="ru-RU" dirty="0" smtClean="0"/>
              <a:t> насилия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-экономические средства для нормализации отношений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-национальные общества и центры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-международные комиссии и советы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Юридизация конфликта: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-прекращение насилия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-диалог между сторонами (участие государственных органов)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-юридическая правовая оценка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-итоговое соглашение (ратификация, народное одобрение)</a:t>
            </a:r>
            <a:endParaRPr lang="ru-RU" dirty="0"/>
          </a:p>
        </p:txBody>
      </p:sp>
      <p:pic>
        <p:nvPicPr>
          <p:cNvPr id="1026" name="Picture 2" descr="http://im2-tub-ru.yandex.net/i?id=716714183-0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28"/>
            <a:ext cx="2124075" cy="1428750"/>
          </a:xfrm>
          <a:prstGeom prst="rect">
            <a:avLst/>
          </a:prstGeom>
          <a:noFill/>
        </p:spPr>
      </p:pic>
      <p:pic>
        <p:nvPicPr>
          <p:cNvPr id="1028" name="Picture 4" descr="http://im6-tub-ru.yandex.net/i?id=49454959-2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9" y="5134529"/>
            <a:ext cx="1643042" cy="1723471"/>
          </a:xfrm>
          <a:prstGeom prst="rect">
            <a:avLst/>
          </a:prstGeom>
          <a:noFill/>
        </p:spPr>
      </p:pic>
      <p:pic>
        <p:nvPicPr>
          <p:cNvPr id="1030" name="Picture 6" descr="http://im0-tub-ru.yandex.net/i?id=192455346-5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3" y="827340"/>
            <a:ext cx="2500298" cy="1744394"/>
          </a:xfrm>
          <a:prstGeom prst="rect">
            <a:avLst/>
          </a:prstGeom>
          <a:noFill/>
        </p:spPr>
      </p:pic>
      <p:pic>
        <p:nvPicPr>
          <p:cNvPr id="1032" name="Picture 8" descr="http://im1-tub-ru.yandex.net/i?id=104849441-62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3643314"/>
            <a:ext cx="1500184" cy="1071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Социальный</a:t>
            </a:r>
            <a:br>
              <a:rPr lang="ru-RU" dirty="0" smtClean="0"/>
            </a:br>
            <a:r>
              <a:rPr lang="ru-RU" dirty="0" smtClean="0"/>
              <a:t>контроль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-механизм регуляции отношений индивида и общества с целью укрепления порядка и стабильности в обществе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-совокупность всех видов контроля, существующего в обществе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-контроль общественного мнения, гласность результатов и оценок деятельности и поведения людей</a:t>
            </a:r>
          </a:p>
          <a:p>
            <a:r>
              <a:rPr lang="ru-RU" dirty="0" smtClean="0"/>
              <a:t>Включает </a:t>
            </a:r>
            <a:r>
              <a:rPr lang="ru-RU" dirty="0" smtClean="0">
                <a:solidFill>
                  <a:srgbClr val="FF0000"/>
                </a:solidFill>
              </a:rPr>
              <a:t>два главных элемента: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-социальные нормы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-санкции (любая реакция со стороны остальных на поведение человека или группы)</a:t>
            </a:r>
            <a:endParaRPr lang="ru-RU" dirty="0"/>
          </a:p>
        </p:txBody>
      </p:sp>
      <p:pic>
        <p:nvPicPr>
          <p:cNvPr id="38914" name="Picture 2" descr="http://im1-tub-ru.yandex.net/i?id=427722824-0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17873"/>
            <a:ext cx="2790829" cy="1796671"/>
          </a:xfrm>
          <a:prstGeom prst="rect">
            <a:avLst/>
          </a:prstGeom>
          <a:noFill/>
        </p:spPr>
      </p:pic>
      <p:pic>
        <p:nvPicPr>
          <p:cNvPr id="38916" name="Picture 4" descr="http://im7-tub-ru.yandex.net/i?id=303704755-1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75025"/>
            <a:ext cx="2547942" cy="1910957"/>
          </a:xfrm>
          <a:prstGeom prst="rect">
            <a:avLst/>
          </a:prstGeom>
          <a:noFill/>
        </p:spPr>
      </p:pic>
      <p:pic>
        <p:nvPicPr>
          <p:cNvPr id="38918" name="Picture 6" descr="http://im0-tub-ru.yandex.net/i?id=121789853-1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4" y="2571744"/>
            <a:ext cx="962025" cy="1428750"/>
          </a:xfrm>
          <a:prstGeom prst="rect">
            <a:avLst/>
          </a:prstGeom>
          <a:noFill/>
        </p:spPr>
      </p:pic>
      <p:pic>
        <p:nvPicPr>
          <p:cNvPr id="38920" name="Picture 8" descr="http://im6-tub-ru.yandex.net/i?id=256092107-25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43900" y="4572008"/>
            <a:ext cx="1000100" cy="1103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</a:t>
            </a:r>
            <a:br>
              <a:rPr lang="ru-RU" dirty="0" smtClean="0"/>
            </a:br>
            <a:r>
              <a:rPr lang="ru-RU" dirty="0" smtClean="0"/>
              <a:t>санкций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-формальные(негативные и позитивные)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-неформальные (негативные и позитивные)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Формы социального контроля: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-внутренний </a:t>
            </a:r>
            <a:r>
              <a:rPr lang="ru-RU" dirty="0" smtClean="0"/>
              <a:t>(самоконтроль) –индивид самостоятельно регулирует свое поведение, согласование с общепринятыми нормами, основанное на сфере сознания (совести)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-внешний </a:t>
            </a:r>
            <a:r>
              <a:rPr lang="ru-RU" dirty="0" smtClean="0"/>
              <a:t>(совокупность механизмов, гарантирующих соблюдение </a:t>
            </a:r>
          </a:p>
          <a:p>
            <a:pPr>
              <a:buNone/>
            </a:pPr>
            <a:r>
              <a:rPr lang="ru-RU" dirty="0" smtClean="0"/>
              <a:t>общепринятых норм и законов)</a:t>
            </a:r>
            <a:endParaRPr lang="ru-RU" dirty="0"/>
          </a:p>
        </p:txBody>
      </p:sp>
      <p:pic>
        <p:nvPicPr>
          <p:cNvPr id="37890" name="Picture 2" descr="http://im0-tub-ru.yandex.net/i?id=376339628-4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28604"/>
            <a:ext cx="2333629" cy="1892132"/>
          </a:xfrm>
          <a:prstGeom prst="rect">
            <a:avLst/>
          </a:prstGeom>
          <a:noFill/>
        </p:spPr>
      </p:pic>
      <p:pic>
        <p:nvPicPr>
          <p:cNvPr id="37892" name="Picture 4" descr="http://im6-tub-ru.yandex.net/i?id=479203624-6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7" y="303915"/>
            <a:ext cx="2285984" cy="1982067"/>
          </a:xfrm>
          <a:prstGeom prst="rect">
            <a:avLst/>
          </a:prstGeom>
          <a:noFill/>
        </p:spPr>
      </p:pic>
      <p:pic>
        <p:nvPicPr>
          <p:cNvPr id="37896" name="Picture 8" descr="http://im5-tub-ru.yandex.net/i?id=138478272-7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35" y="4783990"/>
            <a:ext cx="1500166" cy="1859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</a:t>
            </a:r>
            <a:br>
              <a:rPr lang="ru-RU" dirty="0" smtClean="0"/>
            </a:br>
            <a:r>
              <a:rPr lang="ru-RU" dirty="0" smtClean="0"/>
              <a:t>социального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Внешний контроль </a:t>
            </a:r>
            <a:r>
              <a:rPr lang="ru-RU" dirty="0" smtClean="0"/>
              <a:t>подразделяют на: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-неформальный </a:t>
            </a:r>
            <a:r>
              <a:rPr lang="ru-RU" dirty="0" smtClean="0"/>
              <a:t>(внутригрупповой) –одобрение или осуждение со стороны близких, друзей, коллег через традиции, обычаи или СМИ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-формальный </a:t>
            </a:r>
            <a:r>
              <a:rPr lang="ru-RU" dirty="0" smtClean="0"/>
              <a:t>(институциональный) –основан на поддержке действующих институтов, писаные нормы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-детальный контроль </a:t>
            </a:r>
            <a:r>
              <a:rPr lang="ru-RU" dirty="0" smtClean="0"/>
              <a:t>(мелочный) –при котором руководитель вмешивается в каждое действие, поправляет, одергивает (</a:t>
            </a:r>
            <a:r>
              <a:rPr lang="ru-RU" dirty="0" smtClean="0">
                <a:solidFill>
                  <a:srgbClr val="FF0000"/>
                </a:solidFill>
              </a:rPr>
              <a:t>надзор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6866" name="Picture 2" descr="http://im5-tub-ru.yandex.net/i?id=24493470-0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5156" y="642918"/>
            <a:ext cx="2298843" cy="1805374"/>
          </a:xfrm>
          <a:prstGeom prst="rect">
            <a:avLst/>
          </a:prstGeom>
          <a:noFill/>
        </p:spPr>
      </p:pic>
      <p:pic>
        <p:nvPicPr>
          <p:cNvPr id="36868" name="Picture 4" descr="http://im7-tub-ru.yandex.net/i?id=641494465-1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64291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Органы</a:t>
            </a:r>
            <a:br>
              <a:rPr lang="ru-RU" dirty="0" smtClean="0"/>
            </a:br>
            <a:r>
              <a:rPr lang="ru-RU" dirty="0" smtClean="0"/>
              <a:t>социального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-Прокуратура РФ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-Счетная палата РФ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-ФСБ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-органы финансового контроля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-министерство внутренних дел (полиция)</a:t>
            </a:r>
          </a:p>
          <a:p>
            <a:r>
              <a:rPr lang="ru-RU" dirty="0" smtClean="0"/>
              <a:t> </a:t>
            </a:r>
            <a:r>
              <a:rPr lang="ru-RU" dirty="0" smtClean="0"/>
              <a:t>-СМИ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-общественные организации (защита прав потребителей, трудовые организации (профсоюзы))</a:t>
            </a:r>
          </a:p>
          <a:p>
            <a:r>
              <a:rPr lang="ru-RU" dirty="0" smtClean="0"/>
              <a:t>Чем выше развит самоконтроль –общество меньше прибегает к внешнему  и наоборот</a:t>
            </a:r>
          </a:p>
          <a:p>
            <a:r>
              <a:rPr lang="ru-RU" dirty="0" smtClean="0"/>
              <a:t>Жесткий внешний контроль тормозит развитие самосознания, приглушает внутренние волевые усилия</a:t>
            </a:r>
            <a:endParaRPr lang="ru-RU" dirty="0"/>
          </a:p>
        </p:txBody>
      </p:sp>
      <p:pic>
        <p:nvPicPr>
          <p:cNvPr id="35842" name="Picture 2" descr="http://im5-tub-ru.yandex.net/i?id=116437530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57166"/>
            <a:ext cx="2133600" cy="1428750"/>
          </a:xfrm>
          <a:prstGeom prst="rect">
            <a:avLst/>
          </a:prstGeom>
          <a:noFill/>
        </p:spPr>
      </p:pic>
      <p:pic>
        <p:nvPicPr>
          <p:cNvPr id="35844" name="Picture 4" descr="http://im5-tub-ru.yandex.net/i?id=300254957-2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3000372"/>
            <a:ext cx="1905000" cy="1428750"/>
          </a:xfrm>
          <a:prstGeom prst="rect">
            <a:avLst/>
          </a:prstGeom>
          <a:noFill/>
        </p:spPr>
      </p:pic>
      <p:pic>
        <p:nvPicPr>
          <p:cNvPr id="35846" name="Picture 6" descr="http://im5-tub-ru.yandex.net/i?id=25150036-3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1357298"/>
            <a:ext cx="1638300" cy="1428750"/>
          </a:xfrm>
          <a:prstGeom prst="rect">
            <a:avLst/>
          </a:prstGeom>
          <a:noFill/>
        </p:spPr>
      </p:pic>
      <p:pic>
        <p:nvPicPr>
          <p:cNvPr id="35848" name="Picture 8" descr="http://im5-tub-ru.yandex.net/i?id=527960502-54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86644" y="203466"/>
            <a:ext cx="1657355" cy="2511144"/>
          </a:xfrm>
          <a:prstGeom prst="rect">
            <a:avLst/>
          </a:prstGeom>
          <a:noFill/>
        </p:spPr>
      </p:pic>
      <p:pic>
        <p:nvPicPr>
          <p:cNvPr id="35850" name="Picture 10" descr="http://im6-tub-ru.yandex.net/i?id=248090649-68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10500" y="5429250"/>
            <a:ext cx="13335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Теории</a:t>
            </a:r>
            <a:br>
              <a:rPr lang="ru-RU" dirty="0" smtClean="0"/>
            </a:br>
            <a:r>
              <a:rPr lang="ru-RU" dirty="0" smtClean="0"/>
              <a:t>происхождения этносов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-естественно –биологическая </a:t>
            </a:r>
            <a:r>
              <a:rPr lang="ru-RU" dirty="0" smtClean="0"/>
              <a:t>(расово –антропологическая) –признает неравенство человеческих рас и культурное превосходство </a:t>
            </a:r>
            <a:r>
              <a:rPr lang="ru-RU" dirty="0" err="1" smtClean="0"/>
              <a:t>европеидной</a:t>
            </a:r>
            <a:r>
              <a:rPr lang="ru-RU" dirty="0" smtClean="0"/>
              <a:t> расы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-марксистская </a:t>
            </a:r>
            <a:r>
              <a:rPr lang="ru-RU" dirty="0" smtClean="0"/>
              <a:t>(провозглашает в качестве главной основы формирования нации –экономические отношения)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-</a:t>
            </a:r>
            <a:r>
              <a:rPr lang="ru-RU" dirty="0" err="1" smtClean="0">
                <a:solidFill>
                  <a:srgbClr val="FF0000"/>
                </a:solidFill>
              </a:rPr>
              <a:t>социокультурная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(этническая общность как компонент социальной структуры общества)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err="1" smtClean="0">
                <a:solidFill>
                  <a:srgbClr val="FF0000"/>
                </a:solidFill>
              </a:rPr>
              <a:t>пассионарная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теория этногенеза (историк и географ Гумилев)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Пассионарность</a:t>
            </a:r>
            <a:r>
              <a:rPr lang="ru-RU" dirty="0" smtClean="0"/>
              <a:t> –определенная характеристика поведения и природных свойств человека, обусловленных энергией космоса, солнца и естественной радиоактивностью, воздействующими на общество</a:t>
            </a:r>
            <a:endParaRPr lang="ru-RU" dirty="0"/>
          </a:p>
        </p:txBody>
      </p:sp>
      <p:pic>
        <p:nvPicPr>
          <p:cNvPr id="4098" name="Picture 2" descr="http://im4-tub-ru.yandex.net/i?id=81339886-3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5495875"/>
            <a:ext cx="1071538" cy="1362125"/>
          </a:xfrm>
          <a:prstGeom prst="rect">
            <a:avLst/>
          </a:prstGeom>
          <a:noFill/>
        </p:spPr>
      </p:pic>
      <p:pic>
        <p:nvPicPr>
          <p:cNvPr id="4100" name="Picture 4" descr="http://im1-tub-ru.yandex.net/i?id=448186309-5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28604"/>
            <a:ext cx="2324100" cy="1428750"/>
          </a:xfrm>
          <a:prstGeom prst="rect">
            <a:avLst/>
          </a:prstGeom>
          <a:noFill/>
        </p:spPr>
      </p:pic>
      <p:pic>
        <p:nvPicPr>
          <p:cNvPr id="4102" name="Picture 6" descr="http://im0-tub-ru.yandex.net/i?id=121404899-7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580420"/>
            <a:ext cx="3071802" cy="1919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</a:t>
            </a:r>
            <a:br>
              <a:rPr lang="ru-RU" dirty="0" smtClean="0"/>
            </a:br>
            <a:r>
              <a:rPr lang="ru-RU" dirty="0" smtClean="0"/>
              <a:t>этнических общностей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-</a:t>
            </a:r>
            <a:r>
              <a:rPr lang="ru-RU" dirty="0" err="1" smtClean="0"/>
              <a:t>пассионарии</a:t>
            </a:r>
            <a:r>
              <a:rPr lang="ru-RU" dirty="0" smtClean="0"/>
              <a:t> –особо одаренные и талантливые люди</a:t>
            </a:r>
          </a:p>
          <a:p>
            <a:r>
              <a:rPr lang="ru-RU" dirty="0" smtClean="0"/>
              <a:t>Теория рассматривает этнос как результат адаптации человеческой группы к условиям обитания</a:t>
            </a:r>
          </a:p>
          <a:p>
            <a:r>
              <a:rPr lang="ru-RU" dirty="0" smtClean="0"/>
              <a:t>Источником возникновения нового этноса является </a:t>
            </a:r>
            <a:r>
              <a:rPr lang="ru-RU" dirty="0" err="1" smtClean="0"/>
              <a:t>пассионарный</a:t>
            </a:r>
            <a:r>
              <a:rPr lang="ru-RU" dirty="0" smtClean="0"/>
              <a:t> толчок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Виды этнических общностей: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Род:</a:t>
            </a:r>
          </a:p>
          <a:p>
            <a:r>
              <a:rPr lang="ru-RU" dirty="0" smtClean="0"/>
              <a:t> -группа кровных родственников, ведущих свое происхождение по одной родословной линии (отцовской или материнской) от общего предка, носящие общее родовое имя</a:t>
            </a:r>
          </a:p>
          <a:p>
            <a:endParaRPr lang="ru-RU" dirty="0"/>
          </a:p>
        </p:txBody>
      </p:sp>
      <p:pic>
        <p:nvPicPr>
          <p:cNvPr id="3074" name="Picture 2" descr="http://im5-tub-ru.yandex.net/i?id=121083743-0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8121" y="4643446"/>
            <a:ext cx="1375879" cy="1928802"/>
          </a:xfrm>
          <a:prstGeom prst="rect">
            <a:avLst/>
          </a:prstGeom>
          <a:noFill/>
        </p:spPr>
      </p:pic>
      <p:pic>
        <p:nvPicPr>
          <p:cNvPr id="3076" name="Picture 4" descr="http://im4-tub-ru.yandex.net/i?id=178880226-4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428604"/>
            <a:ext cx="1571604" cy="1856225"/>
          </a:xfrm>
          <a:prstGeom prst="rect">
            <a:avLst/>
          </a:prstGeom>
          <a:noFill/>
        </p:spPr>
      </p:pic>
      <p:pic>
        <p:nvPicPr>
          <p:cNvPr id="3078" name="Picture 6" descr="http://im4-tub-ru.yandex.net/i?id=502350302-0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714356"/>
            <a:ext cx="1533525" cy="1428750"/>
          </a:xfrm>
          <a:prstGeom prst="rect">
            <a:avLst/>
          </a:prstGeom>
          <a:noFill/>
        </p:spPr>
      </p:pic>
      <p:pic>
        <p:nvPicPr>
          <p:cNvPr id="3080" name="Picture 8" descr="http://im5-tub-ru.yandex.net/i?id=18757503-37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74" y="285728"/>
            <a:ext cx="21240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</a:t>
            </a:r>
            <a:br>
              <a:rPr lang="ru-RU" dirty="0" smtClean="0"/>
            </a:br>
            <a:r>
              <a:rPr lang="ru-RU" dirty="0" smtClean="0"/>
              <a:t>этнических общностей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Племя:</a:t>
            </a:r>
          </a:p>
          <a:p>
            <a:r>
              <a:rPr lang="ru-RU" dirty="0" smtClean="0"/>
              <a:t> -совокупность родов, связанных общими чертами культуры, общим происхождением, общим диалектом, религиозными представлениями и обрядами</a:t>
            </a:r>
          </a:p>
          <a:p>
            <a:r>
              <a:rPr lang="ru-RU" dirty="0" smtClean="0"/>
              <a:t> -люди, поколение людей (по Ожегову)</a:t>
            </a:r>
          </a:p>
          <a:p>
            <a:r>
              <a:rPr lang="ru-RU" dirty="0" smtClean="0"/>
              <a:t> -этническая и социальная общность людей, связанных родовыми отношениями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Народность:</a:t>
            </a:r>
          </a:p>
          <a:p>
            <a:r>
              <a:rPr lang="ru-RU" dirty="0" smtClean="0"/>
              <a:t> -исторически сложившаяся общность людей, объединенная общей территорией, языком, психологическим складом и культурой</a:t>
            </a:r>
            <a:endParaRPr lang="ru-RU" dirty="0"/>
          </a:p>
        </p:txBody>
      </p:sp>
      <p:pic>
        <p:nvPicPr>
          <p:cNvPr id="2050" name="Picture 2" descr="http://im0-tub-ru.yandex.net/i?id=55775913-1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642918"/>
            <a:ext cx="2571736" cy="1928802"/>
          </a:xfrm>
          <a:prstGeom prst="rect">
            <a:avLst/>
          </a:prstGeom>
          <a:noFill/>
        </p:spPr>
      </p:pic>
      <p:pic>
        <p:nvPicPr>
          <p:cNvPr id="2052" name="Picture 4" descr="http://im1-tub-ru.yandex.net/i?id=350348407-0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34350" y="5429250"/>
            <a:ext cx="1009650" cy="1428750"/>
          </a:xfrm>
          <a:prstGeom prst="rect">
            <a:avLst/>
          </a:prstGeom>
          <a:noFill/>
        </p:spPr>
      </p:pic>
      <p:pic>
        <p:nvPicPr>
          <p:cNvPr id="2054" name="Picture 6" descr="http://im0-tub-ru.yandex.net/i?id=591868773-3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49" y="2948069"/>
            <a:ext cx="1285852" cy="1909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</a:t>
            </a:r>
            <a:br>
              <a:rPr lang="ru-RU" dirty="0" smtClean="0"/>
            </a:br>
            <a:r>
              <a:rPr lang="ru-RU" dirty="0" smtClean="0"/>
              <a:t>этнических общностей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-возникает из отдельных племен при распаде родоплеменных отношений, на ранней стадии феодализма, основанного на натуральном хозяйстве, до возникновения прочных экономических связей</a:t>
            </a:r>
          </a:p>
          <a:p>
            <a:r>
              <a:rPr lang="ru-RU" dirty="0" smtClean="0"/>
              <a:t> -общность людей, предшествующая нации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Нация:</a:t>
            </a:r>
          </a:p>
          <a:p>
            <a:r>
              <a:rPr lang="ru-RU" dirty="0" smtClean="0"/>
              <a:t> -исторически сложившаяся общность людей, характеризующаяся развитыми экономическими связями, общей территорией, общностью языка, культуры и этнического самосознания</a:t>
            </a:r>
          </a:p>
          <a:p>
            <a:r>
              <a:rPr lang="ru-RU" dirty="0" smtClean="0"/>
              <a:t> -социально –экономическая, культурно –политическая и духовная общность представителей одного этноса</a:t>
            </a:r>
          </a:p>
          <a:p>
            <a:r>
              <a:rPr lang="ru-RU" dirty="0" smtClean="0"/>
              <a:t> -синоним этноса</a:t>
            </a:r>
            <a:endParaRPr lang="ru-RU" dirty="0"/>
          </a:p>
        </p:txBody>
      </p:sp>
      <p:pic>
        <p:nvPicPr>
          <p:cNvPr id="1026" name="Picture 2" descr="http://im5-tub-ru.yandex.net/i?id=495135499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00042"/>
            <a:ext cx="2500298" cy="1712533"/>
          </a:xfrm>
          <a:prstGeom prst="rect">
            <a:avLst/>
          </a:prstGeom>
          <a:noFill/>
        </p:spPr>
      </p:pic>
      <p:pic>
        <p:nvPicPr>
          <p:cNvPr id="1028" name="Picture 4" descr="http://im5-tub-ru.yandex.net/i?id=41136052-6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3143248"/>
            <a:ext cx="1114425" cy="1428750"/>
          </a:xfrm>
          <a:prstGeom prst="rect">
            <a:avLst/>
          </a:prstGeom>
          <a:noFill/>
        </p:spPr>
      </p:pic>
      <p:pic>
        <p:nvPicPr>
          <p:cNvPr id="1030" name="Picture 6" descr="http://im3-tub-ru.yandex.net/i?id=4361762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5984" y="357166"/>
            <a:ext cx="2143125" cy="1428750"/>
          </a:xfrm>
          <a:prstGeom prst="rect">
            <a:avLst/>
          </a:prstGeom>
          <a:noFill/>
        </p:spPr>
      </p:pic>
      <p:pic>
        <p:nvPicPr>
          <p:cNvPr id="1032" name="Picture 8" descr="http://im1-tub-ru.yandex.net/i?id=249145654-64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5697152"/>
            <a:ext cx="1857356" cy="116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Этнические</a:t>
            </a:r>
            <a:br>
              <a:rPr lang="ru-RU" dirty="0" smtClean="0"/>
            </a:br>
            <a:r>
              <a:rPr lang="ru-RU" dirty="0" smtClean="0"/>
              <a:t>меньшинства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Существует понятие </a:t>
            </a:r>
            <a:r>
              <a:rPr lang="ru-RU" dirty="0" smtClean="0">
                <a:solidFill>
                  <a:srgbClr val="FF0000"/>
                </a:solidFill>
              </a:rPr>
              <a:t>этнические меньшинства –</a:t>
            </a:r>
            <a:r>
              <a:rPr lang="ru-RU" dirty="0" smtClean="0"/>
              <a:t>группы людей, которые не занимают в составе населения доминирующего господствующего положения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Черты:</a:t>
            </a:r>
          </a:p>
          <a:p>
            <a:r>
              <a:rPr lang="ru-RU" dirty="0" smtClean="0"/>
              <a:t> -дискриминация </a:t>
            </a:r>
          </a:p>
          <a:p>
            <a:pPr>
              <a:buNone/>
            </a:pPr>
            <a:r>
              <a:rPr lang="ru-RU" dirty="0" smtClean="0"/>
              <a:t>(ущемление со стороны других этнических групп)</a:t>
            </a:r>
          </a:p>
          <a:p>
            <a:r>
              <a:rPr lang="ru-RU" dirty="0" smtClean="0"/>
              <a:t> -небольшие по численности</a:t>
            </a:r>
          </a:p>
          <a:p>
            <a:r>
              <a:rPr lang="ru-RU" dirty="0" smtClean="0"/>
              <a:t> -групповая солидарность</a:t>
            </a:r>
          </a:p>
          <a:p>
            <a:r>
              <a:rPr lang="ru-RU" dirty="0" smtClean="0"/>
              <a:t> -физически и социально изолированы от остального общества</a:t>
            </a:r>
            <a:endParaRPr lang="ru-RU" dirty="0"/>
          </a:p>
        </p:txBody>
      </p:sp>
      <p:pic>
        <p:nvPicPr>
          <p:cNvPr id="29698" name="Picture 2" descr="http://im5-tub-ru.yandex.net/i?id=207754372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533603"/>
            <a:ext cx="3481392" cy="1752379"/>
          </a:xfrm>
          <a:prstGeom prst="rect">
            <a:avLst/>
          </a:prstGeom>
          <a:noFill/>
        </p:spPr>
      </p:pic>
      <p:pic>
        <p:nvPicPr>
          <p:cNvPr id="29700" name="Picture 4" descr="http://im0-tub-ru.yandex.net/i?id=84208506-2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5209464"/>
            <a:ext cx="1571604" cy="1648536"/>
          </a:xfrm>
          <a:prstGeom prst="rect">
            <a:avLst/>
          </a:prstGeom>
          <a:noFill/>
        </p:spPr>
      </p:pic>
      <p:pic>
        <p:nvPicPr>
          <p:cNvPr id="29702" name="Picture 6" descr="http://im0-tub-ru.yandex.net/i?id=84058240-2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4" y="536529"/>
            <a:ext cx="1142976" cy="1749453"/>
          </a:xfrm>
          <a:prstGeom prst="rect">
            <a:avLst/>
          </a:prstGeom>
          <a:noFill/>
        </p:spPr>
      </p:pic>
      <p:pic>
        <p:nvPicPr>
          <p:cNvPr id="29704" name="Picture 8" descr="http://im0-tub-ru.yandex.net/i?id=571031873-11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3357562"/>
            <a:ext cx="1619248" cy="1214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Предпосылки </a:t>
            </a:r>
            <a:br>
              <a:rPr lang="ru-RU" dirty="0" smtClean="0"/>
            </a:br>
            <a:r>
              <a:rPr lang="ru-RU" dirty="0" smtClean="0"/>
              <a:t>складывания этноса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-общность территории </a:t>
            </a:r>
            <a:r>
              <a:rPr lang="ru-RU" dirty="0" smtClean="0"/>
              <a:t>(условие для совместной деятельности, когда этнос сформируется теряет свое значение)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-общность языка </a:t>
            </a:r>
            <a:r>
              <a:rPr lang="ru-RU" dirty="0" smtClean="0"/>
              <a:t>(признак не считается универсальным, результат совместных связей)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-общность духовной культуры </a:t>
            </a:r>
            <a:r>
              <a:rPr lang="ru-RU" dirty="0" smtClean="0"/>
              <a:t>(более устойчивый признак)</a:t>
            </a:r>
          </a:p>
          <a:p>
            <a:r>
              <a:rPr lang="ru-RU" dirty="0" smtClean="0"/>
              <a:t> -показатель сложившейся общности –</a:t>
            </a:r>
            <a:r>
              <a:rPr lang="ru-RU" dirty="0" smtClean="0">
                <a:solidFill>
                  <a:srgbClr val="FF0000"/>
                </a:solidFill>
              </a:rPr>
              <a:t>этническое самосознание </a:t>
            </a:r>
            <a:r>
              <a:rPr lang="ru-RU" dirty="0" smtClean="0"/>
              <a:t>–чувство принадлежности к определенному этносу, осознание своего единства и отличие от других этнических групп</a:t>
            </a:r>
            <a:endParaRPr lang="ru-RU" dirty="0"/>
          </a:p>
        </p:txBody>
      </p:sp>
      <p:pic>
        <p:nvPicPr>
          <p:cNvPr id="28674" name="Picture 2" descr="http://im2-tub-ru.yandex.net/i?id=149859989-4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8604"/>
            <a:ext cx="1943103" cy="1833116"/>
          </a:xfrm>
          <a:prstGeom prst="rect">
            <a:avLst/>
          </a:prstGeom>
          <a:noFill/>
        </p:spPr>
      </p:pic>
      <p:pic>
        <p:nvPicPr>
          <p:cNvPr id="28676" name="Picture 4" descr="http://im3-tub-ru.yandex.net/i?id=168620985-6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000504"/>
            <a:ext cx="1928794" cy="1231145"/>
          </a:xfrm>
          <a:prstGeom prst="rect">
            <a:avLst/>
          </a:prstGeom>
          <a:noFill/>
        </p:spPr>
      </p:pic>
      <p:pic>
        <p:nvPicPr>
          <p:cNvPr id="28678" name="Picture 6" descr="http://im7-tub-ru.yandex.net/i?id=24462947-0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50" y="785794"/>
            <a:ext cx="20002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Межнациональные</a:t>
            </a:r>
            <a:br>
              <a:rPr lang="ru-RU" dirty="0" smtClean="0"/>
            </a:br>
            <a:r>
              <a:rPr lang="ru-RU" dirty="0" smtClean="0"/>
              <a:t>отношения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-производным от понятия нация –</a:t>
            </a:r>
            <a:r>
              <a:rPr lang="ru-RU" dirty="0" smtClean="0">
                <a:solidFill>
                  <a:srgbClr val="FF0000"/>
                </a:solidFill>
              </a:rPr>
              <a:t>национальность</a:t>
            </a:r>
          </a:p>
          <a:p>
            <a:r>
              <a:rPr lang="ru-RU" dirty="0" smtClean="0"/>
              <a:t> -это принадлежность лица к какой –либо этнической группе</a:t>
            </a:r>
          </a:p>
          <a:p>
            <a:r>
              <a:rPr lang="ru-RU" dirty="0" smtClean="0"/>
              <a:t>Межнациональные отношения включают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две разновидности:</a:t>
            </a:r>
          </a:p>
          <a:p>
            <a:r>
              <a:rPr lang="ru-RU" dirty="0" smtClean="0"/>
              <a:t> -отношения между нациями внутри одного государства</a:t>
            </a:r>
          </a:p>
          <a:p>
            <a:r>
              <a:rPr lang="ru-RU" dirty="0" smtClean="0"/>
              <a:t> -отношения между разными нациями –государствами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Формы межнациональных отношений:</a:t>
            </a:r>
          </a:p>
          <a:p>
            <a:r>
              <a:rPr lang="ru-RU" dirty="0" smtClean="0"/>
              <a:t> -мирное сотрудничество</a:t>
            </a:r>
          </a:p>
          <a:p>
            <a:r>
              <a:rPr lang="ru-RU" dirty="0" smtClean="0"/>
              <a:t> -этнический конфликт</a:t>
            </a:r>
            <a:endParaRPr lang="ru-RU" dirty="0"/>
          </a:p>
        </p:txBody>
      </p:sp>
      <p:pic>
        <p:nvPicPr>
          <p:cNvPr id="27650" name="Picture 2" descr="http://im7-tub-ru.yandex.net/i?id=264661726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8604"/>
            <a:ext cx="2609854" cy="1829337"/>
          </a:xfrm>
          <a:prstGeom prst="rect">
            <a:avLst/>
          </a:prstGeom>
          <a:noFill/>
        </p:spPr>
      </p:pic>
      <p:pic>
        <p:nvPicPr>
          <p:cNvPr id="27654" name="Picture 6" descr="http://im0-tub-ru.yandex.net/i?id=458672917-4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0" y="714356"/>
            <a:ext cx="1428750" cy="1428750"/>
          </a:xfrm>
          <a:prstGeom prst="rect">
            <a:avLst/>
          </a:prstGeom>
          <a:noFill/>
        </p:spPr>
      </p:pic>
      <p:pic>
        <p:nvPicPr>
          <p:cNvPr id="27656" name="Picture 8" descr="http://im1-tub-ru.yandex.net/i?id=115511044-5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3698" y="5143512"/>
            <a:ext cx="2560302" cy="1714488"/>
          </a:xfrm>
          <a:prstGeom prst="rect">
            <a:avLst/>
          </a:prstGeom>
          <a:noFill/>
        </p:spPr>
      </p:pic>
      <p:pic>
        <p:nvPicPr>
          <p:cNvPr id="27658" name="Picture 10" descr="http://im7-tub-ru.yandex.net/i?id=344262024-5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206" y="2576871"/>
            <a:ext cx="1928794" cy="2066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168</TotalTime>
  <Words>1520</Words>
  <Application>Microsoft Office PowerPoint</Application>
  <PresentationFormat>Экран (4:3)</PresentationFormat>
  <Paragraphs>169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Этнические общности</vt:lpstr>
      <vt:lpstr>Этнические общности</vt:lpstr>
      <vt:lpstr>Теории происхождения этносов</vt:lpstr>
      <vt:lpstr>Виды этнических общностей</vt:lpstr>
      <vt:lpstr>Виды этнических общностей</vt:lpstr>
      <vt:lpstr>Виды этнических общностей</vt:lpstr>
      <vt:lpstr>Этнические меньшинства</vt:lpstr>
      <vt:lpstr>Предпосылки  складывания этноса</vt:lpstr>
      <vt:lpstr>Межнациональные отношения</vt:lpstr>
      <vt:lpstr>Способы мирного сотрудничества</vt:lpstr>
      <vt:lpstr>Многонациональные государства</vt:lpstr>
      <vt:lpstr>Развитие наций в современном мире</vt:lpstr>
      <vt:lpstr>Межнациональная интеграция</vt:lpstr>
      <vt:lpstr>Межнациональный конфликт</vt:lpstr>
      <vt:lpstr>Причины межнациональных конфликтов</vt:lpstr>
      <vt:lpstr>Причины межнациональных конфликтов</vt:lpstr>
      <vt:lpstr>Типы межнациональных конфликтов</vt:lpstr>
      <vt:lpstr>Типы межнациональных конфликтов</vt:lpstr>
      <vt:lpstr>Национализм </vt:lpstr>
      <vt:lpstr>Формы национализма</vt:lpstr>
      <vt:lpstr>Формы национализма</vt:lpstr>
      <vt:lpstr>Пути разрешения национальных конфликтов</vt:lpstr>
      <vt:lpstr>Социальный контроль</vt:lpstr>
      <vt:lpstr>Виды санкций</vt:lpstr>
      <vt:lpstr>Формы социального контроля</vt:lpstr>
      <vt:lpstr>Органы социального контроля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Этнические общности</dc:title>
  <dc:creator>Рита</dc:creator>
  <cp:lastModifiedBy>Рита</cp:lastModifiedBy>
  <cp:revision>19</cp:revision>
  <dcterms:created xsi:type="dcterms:W3CDTF">2014-02-02T08:17:31Z</dcterms:created>
  <dcterms:modified xsi:type="dcterms:W3CDTF">2014-02-04T16:30:37Z</dcterms:modified>
</cp:coreProperties>
</file>