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6" r:id="rId4"/>
    <p:sldId id="274" r:id="rId5"/>
    <p:sldId id="285" r:id="rId6"/>
    <p:sldId id="299" r:id="rId7"/>
    <p:sldId id="300" r:id="rId8"/>
    <p:sldId id="287" r:id="rId9"/>
    <p:sldId id="278" r:id="rId10"/>
    <p:sldId id="289" r:id="rId11"/>
    <p:sldId id="290" r:id="rId12"/>
    <p:sldId id="292" r:id="rId13"/>
    <p:sldId id="291" r:id="rId14"/>
    <p:sldId id="281" r:id="rId15"/>
    <p:sldId id="283" r:id="rId16"/>
    <p:sldId id="293" r:id="rId17"/>
    <p:sldId id="295" r:id="rId18"/>
    <p:sldId id="294" r:id="rId19"/>
    <p:sldId id="296" r:id="rId20"/>
    <p:sldId id="297" r:id="rId21"/>
    <p:sldId id="284" r:id="rId22"/>
    <p:sldId id="27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9933"/>
    <a:srgbClr val="FF3300"/>
    <a:srgbClr val="FFCC00"/>
    <a:srgbClr val="FF9900"/>
    <a:srgbClr val="996600"/>
    <a:srgbClr val="000099"/>
    <a:srgbClr val="3E023A"/>
    <a:srgbClr val="FF0066"/>
    <a:srgbClr val="006600"/>
    <a:srgbClr val="B48A4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3F0EF-E3F6-4586-8E6A-817A345FF01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32A0B-B21E-4DCB-A83C-427BCB216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3F0EF-E3F6-4586-8E6A-817A345FF01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32A0B-B21E-4DCB-A83C-427BCB216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3F0EF-E3F6-4586-8E6A-817A345FF01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32A0B-B21E-4DCB-A83C-427BCB216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3F0EF-E3F6-4586-8E6A-817A345FF01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32A0B-B21E-4DCB-A83C-427BCB216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3F0EF-E3F6-4586-8E6A-817A345FF01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32A0B-B21E-4DCB-A83C-427BCB216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3F0EF-E3F6-4586-8E6A-817A345FF01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32A0B-B21E-4DCB-A83C-427BCB216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3F0EF-E3F6-4586-8E6A-817A345FF01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32A0B-B21E-4DCB-A83C-427BCB216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3F0EF-E3F6-4586-8E6A-817A345FF01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32A0B-B21E-4DCB-A83C-427BCB216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3F0EF-E3F6-4586-8E6A-817A345FF01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32A0B-B21E-4DCB-A83C-427BCB216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3F0EF-E3F6-4586-8E6A-817A345FF01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32A0B-B21E-4DCB-A83C-427BCB216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3F0EF-E3F6-4586-8E6A-817A345FF01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9532A0B-B21E-4DCB-A83C-427BCB2169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9E3F0EF-E3F6-4586-8E6A-817A345FF01A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9532A0B-B21E-4DCB-A83C-427BCB21691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1071569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Педагогический совет  - деловая игра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571612"/>
            <a:ext cx="6400800" cy="4067188"/>
          </a:xfrm>
        </p:spPr>
        <p:txBody>
          <a:bodyPr/>
          <a:lstStyle/>
          <a:p>
            <a:endParaRPr lang="ru-RU" b="1" dirty="0" smtClean="0"/>
          </a:p>
          <a:p>
            <a:r>
              <a:rPr lang="ru-RU" sz="4000" b="1" i="1" dirty="0" smtClean="0">
                <a:solidFill>
                  <a:schemeClr val="bg1"/>
                </a:solidFill>
              </a:rPr>
              <a:t>«Природа – </a:t>
            </a:r>
          </a:p>
          <a:p>
            <a:r>
              <a:rPr lang="ru-RU" sz="4000" b="1" i="1" dirty="0" smtClean="0">
                <a:solidFill>
                  <a:schemeClr val="bg1"/>
                </a:solidFill>
              </a:rPr>
              <a:t>главное средство экологического воспитания»</a:t>
            </a:r>
          </a:p>
          <a:p>
            <a:endParaRPr lang="ru-RU" dirty="0"/>
          </a:p>
        </p:txBody>
      </p:sp>
      <p:pic>
        <p:nvPicPr>
          <p:cNvPr id="4" name="Рисунок 3" descr="http://s60.radikal.ru/i170/1009/13/d9318f3beda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071538" y="214290"/>
            <a:ext cx="57215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Педагогический совет  - деловая игра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571480"/>
            <a:ext cx="81439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i="1" dirty="0" smtClean="0">
                <a:solidFill>
                  <a:schemeClr val="accent6">
                    <a:lumMod val="50000"/>
                  </a:schemeClr>
                </a:solidFill>
              </a:rPr>
              <a:t>«Экологическое воспитание в детском саду»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29190" y="5357826"/>
            <a:ext cx="35004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Зам.зав</a:t>
            </a:r>
            <a:r>
              <a:rPr lang="ru-RU" sz="1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  <a:r>
              <a:rPr lang="ru-RU" sz="1400" b="1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 </a:t>
            </a:r>
            <a:r>
              <a:rPr lang="ru-RU" sz="1400" b="1" dirty="0">
                <a:solidFill>
                  <a:prstClr val="black">
                    <a:lumMod val="95000"/>
                    <a:lumOff val="5000"/>
                  </a:prstClr>
                </a:solidFill>
              </a:rPr>
              <a:t>МБДОУ «Детский сад№15» </a:t>
            </a:r>
            <a:r>
              <a:rPr lang="ru-RU" sz="1400" b="1" dirty="0" err="1">
                <a:solidFill>
                  <a:prstClr val="black">
                    <a:lumMod val="95000"/>
                    <a:lumOff val="5000"/>
                  </a:prstClr>
                </a:solidFill>
              </a:rPr>
              <a:t>г.Алейск</a:t>
            </a:r>
            <a:r>
              <a:rPr lang="ru-RU" sz="1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</a:p>
          <a:p>
            <a:r>
              <a:rPr lang="ru-RU" sz="1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Лякишева Ольга Геннадьевна</a:t>
            </a:r>
          </a:p>
          <a:p>
            <a:r>
              <a:rPr lang="ru-RU" sz="1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endParaRPr lang="ru-RU" sz="14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-797140"/>
            <a:ext cx="9144000" cy="630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algn="just"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>
              <a:spcAft>
                <a:spcPts val="0"/>
              </a:spcAft>
              <a:tabLst>
                <a:tab pos="180340" algn="l"/>
              </a:tabLst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     </a:t>
            </a:r>
          </a:p>
          <a:p>
            <a:pPr lvl="0">
              <a:spcAft>
                <a:spcPts val="0"/>
              </a:spcAft>
              <a:tabLst>
                <a:tab pos="180340" algn="l"/>
              </a:tabLst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lvl="0">
              <a:spcAft>
                <a:spcPts val="0"/>
              </a:spcAft>
              <a:tabLst>
                <a:tab pos="180340" algn="l"/>
              </a:tabLst>
            </a:pPr>
            <a:endParaRPr lang="ru-RU" sz="24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lvl="0">
              <a:spcAft>
                <a:spcPts val="0"/>
              </a:spcAft>
              <a:tabLst>
                <a:tab pos="180340" algn="l"/>
              </a:tabLst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     </a:t>
            </a:r>
          </a:p>
          <a:p>
            <a:pPr lvl="0">
              <a:spcAft>
                <a:spcPts val="0"/>
              </a:spcAft>
              <a:tabLst>
                <a:tab pos="180340" algn="l"/>
              </a:tabLst>
            </a:pPr>
            <a:endParaRPr lang="ru-RU" sz="24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lvl="0">
              <a:spcAft>
                <a:spcPts val="0"/>
              </a:spcAft>
              <a:tabLst>
                <a:tab pos="180340" algn="l"/>
              </a:tabLst>
            </a:pPr>
            <a:endParaRPr lang="ru-RU" sz="24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lvl="0">
              <a:spcAft>
                <a:spcPts val="0"/>
              </a:spcAft>
              <a:tabLst>
                <a:tab pos="180340" algn="l"/>
              </a:tabLst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  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1.  Как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образуется дождь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?</a:t>
            </a:r>
          </a:p>
          <a:p>
            <a:pPr lvl="0">
              <a:spcAft>
                <a:spcPts val="0"/>
              </a:spcAft>
              <a:tabLst>
                <a:tab pos="180340" algn="l"/>
              </a:tabLs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180340">
              <a:tabLst>
                <a:tab pos="180340" algn="l"/>
              </a:tabLst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Что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такое туман?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endParaRPr lang="ru-RU" sz="24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180340">
              <a:tabLst>
                <a:tab pos="180340" algn="l"/>
              </a:tabLst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tabLst>
                <a:tab pos="180340" algn="l"/>
              </a:tabLst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каких древесно-кустарниковых растений в период весны распускаются одновременно цветочные и листовые почки?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22860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buSzPts val="1200"/>
              <a:tabLst>
                <a:tab pos="180340" algn="l"/>
              </a:tabLst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4. У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каких деревьев раньше всех начинается </a:t>
            </a:r>
            <a:r>
              <a:rPr lang="ru-RU" sz="2400" b="1" dirty="0" err="1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сокодвижение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?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tabLst>
                <a:tab pos="180340" algn="l"/>
              </a:tabLst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 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  <a:p>
            <a:pPr indent="180975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pic>
        <p:nvPicPr>
          <p:cNvPr id="3" name="Рисунок 2" descr="http://im7-tub-ru.yandex.net/i?id=39477245-52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42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www.poznaemigraya.ru/wp-content/uploads/2013/09/0a2b8f5c470b36fdc1f9a0cc0a96cb6d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857760"/>
            <a:ext cx="9144000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8270299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413357"/>
            <a:ext cx="9144000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algn="just"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just">
              <a:buSzPts val="1200"/>
              <a:tabLst>
                <a:tab pos="180340" algn="l"/>
              </a:tabLst>
            </a:pPr>
            <a:r>
              <a:rPr lang="ru-RU" sz="20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           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 5.  Почему </a:t>
            </a: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кукушки не вьют гнёзд и не высиживают птенцов?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  <a:p>
            <a:pPr lvl="0" algn="just">
              <a:buSzPts val="1200"/>
              <a:tabLst>
                <a:tab pos="180340" algn="l"/>
              </a:tabLst>
            </a:pPr>
            <a:r>
              <a:rPr lang="ru-RU" sz="28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    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 6. Почему </a:t>
            </a: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зайчата всегда дрожат?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  <a:p>
            <a:pPr marL="457200" lvl="0"/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  7. У </a:t>
            </a: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какого травянистого растения молодые цветки розовые, а старые – фиолетовые?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  <a:p>
            <a:pPr lvl="0" algn="just">
              <a:tabLst>
                <a:tab pos="180340" algn="l"/>
              </a:tabLst>
            </a:pP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 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  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   8. Как </a:t>
            </a: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называют гнездо белки? </a:t>
            </a: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lvl="0" algn="just">
              <a:tabLst>
                <a:tab pos="180340" algn="l"/>
              </a:tabLst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/>
              </a:rPr>
              <a:t>          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  <a:p>
            <a:pPr indent="180975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pic>
        <p:nvPicPr>
          <p:cNvPr id="6" name="Рисунок 5" descr="http://img10.proshkolu.ru/content/media/pic/std/4000000/3314000/3313562-ebc1529710d76c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5301208"/>
            <a:ext cx="3523609" cy="1556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im7-tub-ru.yandex.net/i?id=39477245-52-72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42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0262399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rylik.ru/uploads/posts/2010-09/1284360376_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778867"/>
            <a:ext cx="9144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4800" i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Какие элементы экологического воспитания можно ввести на занятиях по физкультуре и музыке?</a:t>
            </a:r>
            <a:endParaRPr lang="ru-RU" sz="4800" i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12675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-1323431"/>
            <a:ext cx="9144000" cy="735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algn="just"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spcAft>
                <a:spcPts val="0"/>
              </a:spcAft>
              <a:buSzPts val="1200"/>
              <a:buFont typeface="+mj-lt"/>
              <a:buAutoNum type="arabicPeriod"/>
              <a:tabLst>
                <a:tab pos="201930" algn="l"/>
              </a:tabLst>
            </a:pPr>
            <a:endParaRPr lang="ru-RU" sz="2000" b="1" dirty="0" smtClean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200"/>
              <a:buFont typeface="+mj-lt"/>
              <a:buAutoNum type="arabicPeriod"/>
              <a:tabLst>
                <a:tab pos="201930" algn="l"/>
              </a:tabLst>
            </a:pPr>
            <a:endParaRPr lang="ru-RU" sz="2000" b="1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200"/>
              <a:buFont typeface="+mj-lt"/>
              <a:buAutoNum type="arabicPeriod"/>
              <a:tabLst>
                <a:tab pos="201930" algn="l"/>
              </a:tabLst>
            </a:pPr>
            <a:endParaRPr lang="ru-RU" sz="2000" b="1" dirty="0" smtClean="0">
              <a:latin typeface="Times New Roman"/>
              <a:ea typeface="Times New Roman"/>
            </a:endParaRPr>
          </a:p>
          <a:p>
            <a:pPr marL="457200" lvl="0" indent="-457200" algn="just">
              <a:spcAft>
                <a:spcPts val="0"/>
              </a:spcAft>
              <a:buSzPts val="1200"/>
              <a:buFont typeface="Wingdings" panose="05000000000000000000" pitchFamily="2" charset="2"/>
              <a:buChar char="v"/>
              <a:tabLst>
                <a:tab pos="201930" algn="l"/>
              </a:tabLst>
            </a:pPr>
            <a:endParaRPr lang="ru-RU" sz="2800" b="1" dirty="0" smtClean="0">
              <a:latin typeface="Times New Roman"/>
              <a:ea typeface="Times New Roman"/>
            </a:endParaRPr>
          </a:p>
          <a:p>
            <a:pPr marL="457200" lvl="0" indent="-457200" algn="just">
              <a:spcAft>
                <a:spcPts val="0"/>
              </a:spcAft>
              <a:buSzPts val="1200"/>
              <a:buFont typeface="Wingdings" panose="05000000000000000000" pitchFamily="2" charset="2"/>
              <a:buChar char="v"/>
              <a:tabLst>
                <a:tab pos="201930" algn="l"/>
              </a:tabLst>
            </a:pPr>
            <a:endParaRPr lang="ru-RU" sz="2800" b="1" dirty="0" smtClean="0">
              <a:latin typeface="Times New Roman"/>
              <a:ea typeface="Times New Roman"/>
            </a:endParaRPr>
          </a:p>
          <a:p>
            <a:pPr marL="457200" lvl="0" indent="-457200" algn="just">
              <a:spcAft>
                <a:spcPts val="0"/>
              </a:spcAft>
              <a:buSzPts val="1200"/>
              <a:buFont typeface="Wingdings" panose="05000000000000000000" pitchFamily="2" charset="2"/>
              <a:buChar char="v"/>
              <a:tabLst>
                <a:tab pos="201930" algn="l"/>
              </a:tabLst>
            </a:pPr>
            <a:endParaRPr lang="ru-RU" sz="2800" b="1" dirty="0" smtClean="0">
              <a:latin typeface="Times New Roman"/>
              <a:ea typeface="Times New Roman"/>
            </a:endParaRPr>
          </a:p>
          <a:p>
            <a:pPr marL="457200" lvl="0" indent="-457200" algn="just">
              <a:spcAft>
                <a:spcPts val="0"/>
              </a:spcAft>
              <a:buSzPts val="1200"/>
              <a:buFont typeface="Wingdings" panose="05000000000000000000" pitchFamily="2" charset="2"/>
              <a:buChar char="v"/>
              <a:tabLst>
                <a:tab pos="201930" algn="l"/>
              </a:tabLst>
            </a:pPr>
            <a:endParaRPr lang="ru-RU" sz="2800" b="1" dirty="0" smtClean="0">
              <a:latin typeface="Times New Roman"/>
              <a:ea typeface="Times New Roman"/>
            </a:endParaRPr>
          </a:p>
          <a:p>
            <a:pPr marL="457200" lvl="0" indent="-457200" algn="just">
              <a:spcAft>
                <a:spcPts val="0"/>
              </a:spcAft>
              <a:buSzPts val="1200"/>
              <a:buFont typeface="Wingdings" panose="05000000000000000000" pitchFamily="2" charset="2"/>
              <a:buChar char="v"/>
              <a:tabLst>
                <a:tab pos="201930" algn="l"/>
              </a:tabLst>
            </a:pPr>
            <a:r>
              <a:rPr lang="ru-RU" sz="2800" b="1" dirty="0" smtClean="0">
                <a:latin typeface="Times New Roman"/>
                <a:ea typeface="Times New Roman"/>
              </a:rPr>
              <a:t>Как </a:t>
            </a:r>
            <a:r>
              <a:rPr lang="ru-RU" sz="2800" b="1" dirty="0">
                <a:latin typeface="Times New Roman"/>
                <a:ea typeface="Times New Roman"/>
              </a:rPr>
              <a:t>образуется радуга?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endParaRPr lang="ru-RU" sz="2800" dirty="0"/>
          </a:p>
          <a:p>
            <a:pPr marL="22225" algn="just">
              <a:tabLst>
                <a:tab pos="201930" algn="l"/>
              </a:tabLst>
            </a:pPr>
            <a:r>
              <a:rPr lang="ru-RU" sz="2800" dirty="0">
                <a:latin typeface="Times New Roman"/>
                <a:ea typeface="Times New Roman"/>
              </a:rPr>
              <a:t> </a:t>
            </a:r>
            <a:endParaRPr lang="ru-RU" sz="2800" dirty="0"/>
          </a:p>
          <a:p>
            <a:pPr marL="457200" lvl="0" indent="-457200" algn="just">
              <a:spcAft>
                <a:spcPts val="0"/>
              </a:spcAft>
              <a:buSzPts val="1200"/>
              <a:buFont typeface="Wingdings" panose="05000000000000000000" pitchFamily="2" charset="2"/>
              <a:buChar char="v"/>
              <a:tabLst>
                <a:tab pos="201930" algn="l"/>
              </a:tabLst>
            </a:pPr>
            <a:r>
              <a:rPr lang="ru-RU" sz="2800" b="1" dirty="0">
                <a:latin typeface="Times New Roman"/>
                <a:ea typeface="Times New Roman"/>
              </a:rPr>
              <a:t>Как по снегу в овраге узнать, где юг, а где север?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endParaRPr lang="ru-RU" sz="2800" dirty="0"/>
          </a:p>
          <a:p>
            <a:pPr algn="just">
              <a:tabLst>
                <a:tab pos="201930" algn="l"/>
              </a:tabLst>
            </a:pPr>
            <a:r>
              <a:rPr lang="ru-RU" sz="2800" dirty="0">
                <a:latin typeface="Times New Roman"/>
                <a:ea typeface="Times New Roman"/>
              </a:rPr>
              <a:t> </a:t>
            </a:r>
            <a:endParaRPr lang="ru-RU" sz="2800" dirty="0"/>
          </a:p>
          <a:p>
            <a:pPr marL="457200" lvl="0" indent="-457200" algn="just">
              <a:spcAft>
                <a:spcPts val="0"/>
              </a:spcAft>
              <a:buSzPts val="1200"/>
              <a:buFont typeface="Wingdings" panose="05000000000000000000" pitchFamily="2" charset="2"/>
              <a:buChar char="v"/>
              <a:tabLst>
                <a:tab pos="201930" algn="l"/>
              </a:tabLst>
            </a:pP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</a:rPr>
              <a:t>Листья какого дерева никогда не меняют своего цвета и опадают осенью зелеными?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 </a:t>
            </a:r>
            <a:endParaRPr lang="ru-RU" sz="2800" dirty="0"/>
          </a:p>
          <a:p>
            <a:pPr algn="just">
              <a:tabLst>
                <a:tab pos="201930" algn="l"/>
              </a:tabLst>
            </a:pPr>
            <a:r>
              <a:rPr lang="ru-RU" sz="2800" i="1" dirty="0">
                <a:latin typeface="Times New Roman"/>
                <a:ea typeface="Times New Roman"/>
              </a:rPr>
              <a:t> </a:t>
            </a:r>
            <a:endParaRPr lang="ru-RU" sz="2800" dirty="0"/>
          </a:p>
          <a:p>
            <a:pPr marL="457200" lvl="0" indent="-457200" algn="just">
              <a:buSzPts val="1200"/>
              <a:buFont typeface="Wingdings" panose="05000000000000000000" pitchFamily="2" charset="2"/>
              <a:buChar char="v"/>
              <a:tabLst>
                <a:tab pos="201930" algn="l"/>
              </a:tabLst>
            </a:pPr>
            <a:r>
              <a:rPr lang="ru-RU" sz="2800" b="1" dirty="0">
                <a:latin typeface="Times New Roman"/>
                <a:ea typeface="Times New Roman"/>
              </a:rPr>
              <a:t>Какие бабочки весной пробуждаются и вылетают первыми?</a:t>
            </a:r>
            <a:r>
              <a:rPr lang="ru-RU" sz="2800" i="1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endParaRPr lang="ru-RU" sz="2800" dirty="0"/>
          </a:p>
          <a:p>
            <a:pPr algn="just">
              <a:tabLst>
                <a:tab pos="201930" algn="l"/>
              </a:tabLst>
            </a:pPr>
            <a:r>
              <a:rPr lang="ru-RU" sz="2800" dirty="0">
                <a:latin typeface="Times New Roman"/>
                <a:ea typeface="Times New Roman"/>
              </a:rPr>
              <a:t> </a:t>
            </a:r>
            <a:endParaRPr lang="ru-RU" sz="2800" dirty="0"/>
          </a:p>
        </p:txBody>
      </p:sp>
      <p:pic>
        <p:nvPicPr>
          <p:cNvPr id="6" name="Рисунок 5" descr="http://img10.proshkolu.ru/content/media/pic/std/4000000/3314000/3313562-ebc1529710d76c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5301208"/>
            <a:ext cx="3523609" cy="1556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im7-tub-ru.yandex.net/i?id=39477245-52-72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5223578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0"/>
            <a:ext cx="8715436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sz="2400" i="1" dirty="0" smtClean="0">
              <a:solidFill>
                <a:srgbClr val="B48A4C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457200" lvl="0" indent="-457200" algn="just">
              <a:buSzPts val="1200"/>
              <a:buFont typeface="Wingdings" panose="05000000000000000000" pitchFamily="2" charset="2"/>
              <a:buChar char="v"/>
              <a:tabLst>
                <a:tab pos="201930" algn="l"/>
              </a:tabLst>
            </a:pPr>
            <a:endParaRPr lang="ru-RU" sz="2800" b="1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457200" lvl="0" indent="-457200" algn="just">
              <a:buSzPts val="1200"/>
              <a:tabLst>
                <a:tab pos="201930" algn="l"/>
              </a:tabLst>
            </a:pPr>
            <a:endParaRPr lang="ru-RU" sz="2800" b="1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457200" lvl="0" indent="-457200" algn="just">
              <a:buSzPts val="1200"/>
              <a:buFont typeface="Wingdings" panose="05000000000000000000" pitchFamily="2" charset="2"/>
              <a:buChar char="v"/>
              <a:tabLst>
                <a:tab pos="201930" algn="l"/>
              </a:tabLst>
            </a:pPr>
            <a:r>
              <a:rPr lang="ru-RU" sz="28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Почему 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стрижи никогда не садятся на землю?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endParaRPr lang="ru-RU" sz="2800" dirty="0">
              <a:solidFill>
                <a:prstClr val="black"/>
              </a:solidFill>
            </a:endParaRPr>
          </a:p>
          <a:p>
            <a:pPr lvl="0" algn="just">
              <a:tabLst>
                <a:tab pos="201930" algn="l"/>
              </a:tabLst>
            </a:pP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</a:rPr>
              <a:t> </a:t>
            </a:r>
            <a:endParaRPr lang="ru-RU" sz="2800" dirty="0">
              <a:solidFill>
                <a:prstClr val="black"/>
              </a:solidFill>
            </a:endParaRPr>
          </a:p>
          <a:p>
            <a:pPr marL="457200" lvl="0" indent="-457200" algn="just">
              <a:buSzPts val="1200"/>
              <a:buFont typeface="Wingdings" panose="05000000000000000000" pitchFamily="2" charset="2"/>
              <a:buChar char="v"/>
              <a:tabLst>
                <a:tab pos="201930" algn="l"/>
              </a:tabLst>
            </a:pPr>
            <a:r>
              <a:rPr lang="ru-RU" sz="2800" dirty="0" smtClean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Какое дерево «переодевается» то серо-серебристым, то зеленым?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endParaRPr lang="ru-RU" sz="2800" dirty="0">
              <a:solidFill>
                <a:prstClr val="black"/>
              </a:solidFill>
            </a:endParaRPr>
          </a:p>
          <a:p>
            <a:pPr lvl="0" algn="just">
              <a:tabLst>
                <a:tab pos="201930" algn="l"/>
              </a:tabLst>
            </a:pP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</a:rPr>
              <a:t> </a:t>
            </a:r>
            <a:endParaRPr lang="ru-RU" sz="2800" dirty="0">
              <a:solidFill>
                <a:prstClr val="black"/>
              </a:solidFill>
            </a:endParaRPr>
          </a:p>
          <a:p>
            <a:pPr marL="457200" lvl="0" indent="-457200" algn="just">
              <a:buSzPts val="1200"/>
              <a:buFont typeface="Wingdings" panose="05000000000000000000" pitchFamily="2" charset="2"/>
              <a:buChar char="v"/>
              <a:tabLst>
                <a:tab pos="201930" algn="l"/>
              </a:tabLst>
            </a:pPr>
            <a:r>
              <a:rPr lang="ru-RU" sz="28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Какой 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зверь самый чистоплотный?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endParaRPr lang="ru-RU" sz="2800" dirty="0">
              <a:solidFill>
                <a:prstClr val="black"/>
              </a:solidFill>
            </a:endParaRPr>
          </a:p>
          <a:p>
            <a:pPr lvl="0" algn="just">
              <a:tabLst>
                <a:tab pos="201930" algn="l"/>
              </a:tabLst>
            </a:pP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</a:rPr>
              <a:t> </a:t>
            </a:r>
            <a:endParaRPr lang="ru-RU" sz="2800" dirty="0">
              <a:solidFill>
                <a:prstClr val="black"/>
              </a:solidFill>
            </a:endParaRPr>
          </a:p>
          <a:p>
            <a:pPr marL="457200" lvl="0" indent="-457200"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Почему </a:t>
            </a:r>
            <a:r>
              <a:rPr lang="ru-RU" sz="28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крапива</a:t>
            </a:r>
          </a:p>
          <a:p>
            <a:pPr marL="457200" lvl="0" indent="-457200"/>
            <a:r>
              <a:rPr lang="ru-RU" sz="28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«жжется»?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endParaRPr lang="ru-RU" sz="2800" b="1" dirty="0">
              <a:solidFill>
                <a:prstClr val="black"/>
              </a:solidFill>
              <a:latin typeface="Arial" pitchFamily="34" charset="0"/>
            </a:endParaRPr>
          </a:p>
        </p:txBody>
      </p:sp>
      <p:pic>
        <p:nvPicPr>
          <p:cNvPr id="3" name="Рисунок 2" descr="http://www.ipb.su/uploads/ipbsu/podarizhizn/post-11-133309418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4509120"/>
            <a:ext cx="4429156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im7-tub-ru.yandex.net/i?id=39477245-52-72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8" y="1"/>
            <a:ext cx="9144000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2983072" y="3223559"/>
            <a:ext cx="3177857" cy="15788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90170" algn="l"/>
              </a:tabLst>
            </a:pPr>
            <a:r>
              <a:rPr lang="ru-RU" b="1" kern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6. Брей-ринг «Бюро погоды</a:t>
            </a:r>
            <a:r>
              <a:rPr lang="ru-RU" b="1" kern="1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»</a:t>
            </a:r>
          </a:p>
          <a:p>
            <a:pPr algn="ctr">
              <a:lnSpc>
                <a:spcPct val="115000"/>
              </a:lnSpc>
              <a:spcAft>
                <a:spcPts val="0"/>
              </a:spcAft>
              <a:tabLst>
                <a:tab pos="90170" algn="l"/>
              </a:tabLst>
            </a:pPr>
            <a:endParaRPr lang="ru-RU" sz="1200" b="1" kern="1800" dirty="0">
              <a:solidFill>
                <a:srgbClr val="000000"/>
              </a:solidFill>
              <a:effectLst/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tabLst>
                <a:tab pos="90170" algn="l"/>
              </a:tabLst>
            </a:pPr>
            <a:endParaRPr lang="ru-RU" b="1" kern="1800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tabLst>
                <a:tab pos="90170" algn="l"/>
              </a:tabLst>
            </a:pPr>
            <a:endParaRPr lang="ru-RU" sz="1200" b="1" kern="1800" dirty="0">
              <a:solidFill>
                <a:srgbClr val="000000"/>
              </a:solidFill>
              <a:effectLst/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tabLst>
                <a:tab pos="90170" algn="l"/>
              </a:tabLst>
            </a:pPr>
            <a:endParaRPr lang="ru-RU" sz="1200" b="1" kern="1800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tabLst>
                <a:tab pos="90170" algn="l"/>
              </a:tabLst>
            </a:pP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img3.proshkolu.ru/content/media/pic/std/2000000/1914000/1913509-1e51778ffd0c3f4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G:\нв фото\DSC008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428604"/>
            <a:ext cx="4500594" cy="6096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7" name="Рисунок 6" descr="http://img3.proshkolu.ru/content/media/pic/std/2000000/1914000/1913509-1e51778ffd0c3f4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64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683568" y="1305342"/>
            <a:ext cx="72008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/>
          </a:p>
          <a:p>
            <a:r>
              <a:rPr lang="ru-RU" sz="3200" dirty="0" smtClean="0"/>
              <a:t>Обилие </a:t>
            </a:r>
            <a:r>
              <a:rPr lang="ru-RU" sz="3200" dirty="0"/>
              <a:t>снега в январе </a:t>
            </a:r>
            <a:r>
              <a:rPr lang="ru-RU" sz="3200" dirty="0" smtClean="0"/>
              <a:t>–</a:t>
            </a:r>
          </a:p>
          <a:p>
            <a:r>
              <a:rPr lang="ru-RU" sz="3200" dirty="0" smtClean="0"/>
              <a:t> </a:t>
            </a:r>
            <a:r>
              <a:rPr lang="ru-RU" sz="3200" dirty="0"/>
              <a:t>к дождливому лету.</a:t>
            </a:r>
          </a:p>
          <a:p>
            <a:r>
              <a:rPr lang="ru-RU" sz="3200" dirty="0"/>
              <a:t>Поздний расцвет </a:t>
            </a:r>
            <a:r>
              <a:rPr lang="ru-RU" sz="3200" dirty="0" smtClean="0"/>
              <a:t>рябины –</a:t>
            </a:r>
          </a:p>
          <a:p>
            <a:r>
              <a:rPr lang="ru-RU" sz="3200" dirty="0" smtClean="0"/>
              <a:t> </a:t>
            </a:r>
            <a:r>
              <a:rPr lang="ru-RU" sz="3200" dirty="0"/>
              <a:t>к долгой осени.</a:t>
            </a:r>
          </a:p>
          <a:p>
            <a:r>
              <a:rPr lang="ru-RU" sz="3200" dirty="0"/>
              <a:t>Обильная роса на траве </a:t>
            </a:r>
            <a:r>
              <a:rPr lang="ru-RU" sz="3200" dirty="0" smtClean="0"/>
              <a:t>–</a:t>
            </a:r>
          </a:p>
          <a:p>
            <a:r>
              <a:rPr lang="ru-RU" sz="3200" dirty="0" smtClean="0"/>
              <a:t> </a:t>
            </a:r>
            <a:r>
              <a:rPr lang="ru-RU" sz="3200" dirty="0"/>
              <a:t>к ясной, жаркой погоде</a:t>
            </a:r>
            <a:r>
              <a:rPr lang="ru-RU" sz="3200" dirty="0" smtClean="0"/>
              <a:t>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7481560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img3.proshkolu.ru/content/media/pic/std/2000000/1914000/1913509-1e51778ffd0c3f4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G:\нв фото\DSC008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428604"/>
            <a:ext cx="4500594" cy="6096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7" name="Рисунок 6" descr="http://img3.proshkolu.ru/content/media/pic/std/2000000/1914000/1913509-1e51778ffd0c3f4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64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683568" y="1305342"/>
            <a:ext cx="72008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prstClr val="black"/>
                </a:solidFill>
              </a:rPr>
              <a:t>Синичка </a:t>
            </a:r>
            <a:r>
              <a:rPr lang="ru-RU" sz="3200" dirty="0">
                <a:solidFill>
                  <a:prstClr val="black"/>
                </a:solidFill>
              </a:rPr>
              <a:t>с утра начинает пищать </a:t>
            </a:r>
            <a:r>
              <a:rPr lang="ru-RU" sz="3200" dirty="0" smtClean="0">
                <a:solidFill>
                  <a:prstClr val="black"/>
                </a:solidFill>
              </a:rPr>
              <a:t>–</a:t>
            </a:r>
          </a:p>
          <a:p>
            <a:pPr lvl="0"/>
            <a:r>
              <a:rPr lang="ru-RU" sz="3200" dirty="0" smtClean="0">
                <a:solidFill>
                  <a:prstClr val="black"/>
                </a:solidFill>
              </a:rPr>
              <a:t> </a:t>
            </a:r>
            <a:r>
              <a:rPr lang="ru-RU" sz="3200" dirty="0">
                <a:solidFill>
                  <a:prstClr val="black"/>
                </a:solidFill>
              </a:rPr>
              <a:t>к морозу</a:t>
            </a:r>
            <a:r>
              <a:rPr lang="ru-RU" sz="3200" dirty="0" smtClean="0">
                <a:solidFill>
                  <a:prstClr val="black"/>
                </a:solidFill>
              </a:rPr>
              <a:t>.</a:t>
            </a:r>
            <a:r>
              <a:rPr lang="ru-RU" sz="3200" dirty="0">
                <a:solidFill>
                  <a:prstClr val="black"/>
                </a:solidFill>
              </a:rPr>
              <a:t> </a:t>
            </a:r>
            <a:endParaRPr lang="ru-RU" sz="3200" dirty="0" smtClean="0">
              <a:solidFill>
                <a:prstClr val="black"/>
              </a:solidFill>
            </a:endParaRPr>
          </a:p>
          <a:p>
            <a:pPr lvl="0"/>
            <a:r>
              <a:rPr lang="ru-RU" sz="3200" dirty="0" smtClean="0">
                <a:solidFill>
                  <a:prstClr val="black"/>
                </a:solidFill>
              </a:rPr>
              <a:t>Клевер </a:t>
            </a:r>
            <a:r>
              <a:rPr lang="ru-RU" sz="3200" dirty="0">
                <a:solidFill>
                  <a:prstClr val="black"/>
                </a:solidFill>
              </a:rPr>
              <a:t>складывает листочки </a:t>
            </a:r>
            <a:r>
              <a:rPr lang="ru-RU" sz="3200" dirty="0" smtClean="0">
                <a:solidFill>
                  <a:prstClr val="black"/>
                </a:solidFill>
              </a:rPr>
              <a:t>–</a:t>
            </a:r>
          </a:p>
          <a:p>
            <a:pPr lvl="0"/>
            <a:r>
              <a:rPr lang="ru-RU" sz="3200" dirty="0" smtClean="0">
                <a:solidFill>
                  <a:prstClr val="black"/>
                </a:solidFill>
              </a:rPr>
              <a:t> </a:t>
            </a:r>
            <a:r>
              <a:rPr lang="ru-RU" sz="3200" dirty="0">
                <a:solidFill>
                  <a:prstClr val="black"/>
                </a:solidFill>
              </a:rPr>
              <a:t>к надвигающейся бури.</a:t>
            </a:r>
          </a:p>
          <a:p>
            <a:pPr lvl="0"/>
            <a:r>
              <a:rPr lang="ru-RU" sz="3200" dirty="0">
                <a:solidFill>
                  <a:prstClr val="black"/>
                </a:solidFill>
              </a:rPr>
              <a:t>Много ягод </a:t>
            </a:r>
            <a:r>
              <a:rPr lang="ru-RU" sz="3200" dirty="0" smtClean="0">
                <a:solidFill>
                  <a:prstClr val="black"/>
                </a:solidFill>
              </a:rPr>
              <a:t>–</a:t>
            </a:r>
          </a:p>
          <a:p>
            <a:pPr lvl="0"/>
            <a:r>
              <a:rPr lang="ru-RU" sz="3200" dirty="0" smtClean="0">
                <a:solidFill>
                  <a:prstClr val="black"/>
                </a:solidFill>
              </a:rPr>
              <a:t> </a:t>
            </a:r>
            <a:r>
              <a:rPr lang="ru-RU" sz="3200" dirty="0">
                <a:solidFill>
                  <a:prstClr val="black"/>
                </a:solidFill>
              </a:rPr>
              <a:t>к холодной зиме. </a:t>
            </a:r>
          </a:p>
          <a:p>
            <a:endParaRPr lang="ru-RU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17922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img3.proshkolu.ru/content/media/pic/std/2000000/1914000/1913509-1e51778ffd0c3f4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G:\нв фото\DSC008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428604"/>
            <a:ext cx="4500594" cy="6096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7" name="Рисунок 6" descr="http://img3.proshkolu.ru/content/media/pic/std/2000000/1914000/1913509-1e51778ffd0c3f4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64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971600" y="1305342"/>
            <a:ext cx="69127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prstClr val="black"/>
                </a:solidFill>
              </a:rPr>
              <a:t>Лягушки квакают –</a:t>
            </a:r>
          </a:p>
          <a:p>
            <a:r>
              <a:rPr lang="ru-RU" sz="3600" dirty="0" smtClean="0">
                <a:solidFill>
                  <a:prstClr val="black"/>
                </a:solidFill>
              </a:rPr>
              <a:t> к дождю.</a:t>
            </a:r>
          </a:p>
          <a:p>
            <a:r>
              <a:rPr lang="ru-RU" sz="3600" dirty="0" smtClean="0">
                <a:solidFill>
                  <a:prstClr val="black"/>
                </a:solidFill>
              </a:rPr>
              <a:t>Если молния сверкает раннею весною, а грома не слышно – </a:t>
            </a:r>
          </a:p>
          <a:p>
            <a:r>
              <a:rPr lang="ru-RU" sz="3600" dirty="0" smtClean="0">
                <a:solidFill>
                  <a:prstClr val="black"/>
                </a:solidFill>
              </a:rPr>
              <a:t>летом будет засуха.</a:t>
            </a:r>
            <a:endParaRPr lang="ru-RU" sz="3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45550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im0-tub-ru.yandex.net/i?id=203552651-59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357290" y="2095482"/>
            <a:ext cx="5143536" cy="1649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08940" algn="ctr">
              <a:lnSpc>
                <a:spcPct val="115000"/>
              </a:lnSpc>
              <a:spcAft>
                <a:spcPts val="0"/>
              </a:spcAft>
            </a:pPr>
            <a:r>
              <a:rPr lang="ru-RU" sz="4400" b="1" dirty="0">
                <a:solidFill>
                  <a:srgbClr val="3E023A"/>
                </a:solidFill>
                <a:latin typeface="Times New Roman"/>
                <a:ea typeface="Times New Roman"/>
                <a:cs typeface="Times New Roman"/>
              </a:rPr>
              <a:t>Легенды о растениях.</a:t>
            </a:r>
            <a:endParaRPr lang="ru-RU" sz="3200" dirty="0">
              <a:solidFill>
                <a:srgbClr val="3E023A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99907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poznaemigraya.ru/wp-content/uploads/2013/09/0a2b8f5c470b36fdc1f9a0cc0a96cb6d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71942"/>
            <a:ext cx="9144000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42910" y="1643050"/>
            <a:ext cx="792965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323C14"/>
                </a:solidFill>
              </a:rPr>
              <a:t>Цель:</a:t>
            </a:r>
            <a:r>
              <a:rPr lang="ru-RU" sz="3200" dirty="0" smtClean="0">
                <a:solidFill>
                  <a:srgbClr val="323C14"/>
                </a:solidFill>
              </a:rPr>
              <a:t> </a:t>
            </a:r>
          </a:p>
          <a:p>
            <a:pPr algn="just"/>
            <a:r>
              <a:rPr lang="ru-RU" sz="3200" dirty="0" smtClean="0">
                <a:latin typeface="Times New Roman"/>
                <a:ea typeface="Times New Roman"/>
              </a:rPr>
              <a:t>совершенствовать </a:t>
            </a:r>
            <a:r>
              <a:rPr lang="ru-RU" sz="3200" dirty="0">
                <a:latin typeface="Times New Roman"/>
                <a:ea typeface="Times New Roman"/>
              </a:rPr>
              <a:t>работу в детском саду по </a:t>
            </a:r>
            <a:r>
              <a:rPr lang="ru-RU" sz="3200" dirty="0" smtClean="0">
                <a:latin typeface="Times New Roman"/>
                <a:ea typeface="Times New Roman"/>
              </a:rPr>
              <a:t>формированию </a:t>
            </a:r>
            <a:r>
              <a:rPr lang="ru-RU" sz="3200" dirty="0">
                <a:latin typeface="Times New Roman"/>
                <a:ea typeface="Times New Roman"/>
              </a:rPr>
              <a:t>у дошкольников основ экологической культуры</a:t>
            </a:r>
            <a:endParaRPr lang="ru-RU" sz="3200" dirty="0">
              <a:solidFill>
                <a:srgbClr val="323C14"/>
              </a:solidFill>
            </a:endParaRPr>
          </a:p>
        </p:txBody>
      </p:sp>
      <p:pic>
        <p:nvPicPr>
          <p:cNvPr id="8" name="Рисунок 7" descr="http://im7-tub-ru.yandex.net/i?id=39477245-52-72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42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rylik.ru/uploads/posts/2010-09/1284360376_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406732"/>
            <a:ext cx="9144000" cy="179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algn="ctr">
              <a:lnSpc>
                <a:spcPct val="115000"/>
              </a:lnSpc>
              <a:spcAft>
                <a:spcPts val="0"/>
              </a:spcAft>
            </a:pPr>
            <a:r>
              <a:rPr lang="ru-RU" sz="4800" b="1" dirty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Решение педагогических ситуаций.</a:t>
            </a:r>
            <a:endParaRPr lang="ru-RU" sz="3600" dirty="0">
              <a:solidFill>
                <a:srgbClr val="000099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3142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verpoorten.de/C1256CEF0045FD9B/vwFilesByName/Verpoorten_Goodies/$File/eieieiverpoorten_Wallpaper_Herbst2_800x60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0" y="3429000"/>
            <a:ext cx="7358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  </a:t>
            </a:r>
            <a:endParaRPr lang="ru-RU" sz="3600" b="1" dirty="0">
              <a:solidFill>
                <a:srgbClr val="0066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19672" y="4047986"/>
            <a:ext cx="392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i="1" dirty="0" smtClean="0">
                <a:solidFill>
                  <a:srgbClr val="FF0066"/>
                </a:solidFill>
              </a:rPr>
              <a:t>«</a:t>
            </a:r>
            <a:endParaRPr lang="ru-RU" sz="3600" dirty="0">
              <a:solidFill>
                <a:srgbClr val="FF0066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3064285"/>
            <a:ext cx="7056784" cy="32374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8940" algn="ctr">
              <a:lnSpc>
                <a:spcPct val="115000"/>
              </a:lnSpc>
              <a:spcAft>
                <a:spcPts val="0"/>
              </a:spcAft>
            </a:pPr>
            <a:endParaRPr lang="ru-RU" sz="3600" b="1" kern="1800" dirty="0" smtClean="0">
              <a:solidFill>
                <a:srgbClr val="000099"/>
              </a:solidFill>
              <a:latin typeface="Times New Roman"/>
              <a:ea typeface="Times New Roman"/>
              <a:cs typeface="Times New Roman"/>
            </a:endParaRPr>
          </a:p>
          <a:p>
            <a:pPr marL="408940" algn="ctr">
              <a:lnSpc>
                <a:spcPct val="115000"/>
              </a:lnSpc>
              <a:spcAft>
                <a:spcPts val="0"/>
              </a:spcAft>
            </a:pPr>
            <a:endParaRPr lang="ru-RU" sz="3600" b="1" kern="1800" dirty="0">
              <a:solidFill>
                <a:srgbClr val="000099"/>
              </a:solidFill>
              <a:latin typeface="Times New Roman"/>
              <a:ea typeface="Times New Roman"/>
              <a:cs typeface="Times New Roman"/>
            </a:endParaRPr>
          </a:p>
          <a:p>
            <a:pPr marL="408940" algn="ctr">
              <a:lnSpc>
                <a:spcPct val="115000"/>
              </a:lnSpc>
              <a:spcAft>
                <a:spcPts val="0"/>
              </a:spcAft>
            </a:pPr>
            <a:endParaRPr lang="ru-RU" sz="3600" b="1" kern="1800" dirty="0" smtClean="0">
              <a:solidFill>
                <a:srgbClr val="000099"/>
              </a:solidFill>
              <a:latin typeface="Times New Roman"/>
              <a:ea typeface="Times New Roman"/>
              <a:cs typeface="Times New Roman"/>
            </a:endParaRPr>
          </a:p>
          <a:p>
            <a:pPr marL="408940" algn="ctr">
              <a:lnSpc>
                <a:spcPct val="115000"/>
              </a:lnSpc>
              <a:spcAft>
                <a:spcPts val="0"/>
              </a:spcAft>
            </a:pPr>
            <a:r>
              <a:rPr lang="ru-RU" sz="3600" b="1" kern="1800" dirty="0" smtClean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Подведение </a:t>
            </a:r>
            <a:r>
              <a:rPr lang="ru-RU" sz="3600" b="1" kern="1800" dirty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итогов педсовета. Обсуждение проекта решений.</a:t>
            </a:r>
            <a:endParaRPr lang="ru-RU" sz="3600" dirty="0">
              <a:solidFill>
                <a:srgbClr val="000099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0.liveinternet.ru/images/attach/c/8/101/826/101826568_udachi_schastya_nezhnosti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071546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272E10"/>
                </a:solidFill>
              </a:rPr>
              <a:t>Повестка дня: </a:t>
            </a:r>
          </a:p>
        </p:txBody>
      </p:sp>
      <p:pic>
        <p:nvPicPr>
          <p:cNvPr id="3" name="Рисунок 2" descr="http://www.poznaemigraya.ru/wp-content/uploads/2013/09/0a2b8f5c470b36fdc1f9a0cc0a96cb6d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857760"/>
            <a:ext cx="9144000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7-tub-ru.yandex.net/i?id=39477245-52-72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42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38263613"/>
              </p:ext>
            </p:extLst>
          </p:nvPr>
        </p:nvGraphicFramePr>
        <p:xfrm>
          <a:off x="179512" y="1779432"/>
          <a:ext cx="8784976" cy="3576574"/>
        </p:xfrm>
        <a:graphic>
          <a:graphicData uri="http://schemas.openxmlformats.org/drawingml/2006/table">
            <a:tbl>
              <a:tblPr firstRow="1" firstCol="1" bandRow="1"/>
              <a:tblGrid>
                <a:gridCol w="432048"/>
                <a:gridCol w="5112568"/>
                <a:gridCol w="3240360"/>
              </a:tblGrid>
              <a:tr h="3816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342" marR="533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Психологический настрой </a:t>
                      </a:r>
                    </a:p>
                  </a:txBody>
                  <a:tcPr marL="53342" marR="533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Психолог 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342" marR="533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8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342" marR="533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Что означает термин «Экология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»?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342" marR="533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зам.зав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. </a:t>
                      </a:r>
                    </a:p>
                  </a:txBody>
                  <a:tcPr marL="53342" marR="533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5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342" marR="533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Сообщение воспитателя «Создание эколого-развивающей среды в ДОУ».</a:t>
                      </a:r>
                    </a:p>
                  </a:txBody>
                  <a:tcPr marL="53342" marR="533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Воспитатель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342" marR="533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6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342" marR="533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Деловая игра 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342" marR="533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зам.зав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. </a:t>
                      </a:r>
                    </a:p>
                  </a:txBody>
                  <a:tcPr marL="53342" marR="533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6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342" marR="533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ru-RU" sz="1600" b="1" kern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Брей-ринг «Бюро погоды» /народные приметы/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342" marR="533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зам.зав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. </a:t>
                      </a:r>
                    </a:p>
                  </a:txBody>
                  <a:tcPr marL="53342" marR="533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5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7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342" marR="533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ru-RU" sz="1600" b="1" kern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Легенды о растениях.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342" marR="533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Воспитатели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342" marR="533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9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8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342" marR="533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Решение педагогических ситуаций.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342" marR="533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Психолог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342" marR="533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53342" marR="533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Принятие 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решения педсовета</a:t>
                      </a: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342" marR="533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Весь коллектив</a:t>
                      </a:r>
                    </a:p>
                  </a:txBody>
                  <a:tcPr marL="53342" marR="533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6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53342" marR="533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Разное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342" marR="533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коллектив</a:t>
                      </a:r>
                    </a:p>
                  </a:txBody>
                  <a:tcPr marL="53342" marR="533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rylik.ru/uploads/posts/2010-09/1284360376_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214414" y="2071678"/>
            <a:ext cx="72866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Само слово </a:t>
            </a:r>
            <a:r>
              <a:rPr lang="ru-RU" sz="2400" dirty="0" smtClean="0">
                <a:solidFill>
                  <a:srgbClr val="FF0000"/>
                </a:solidFill>
              </a:rPr>
              <a:t>«экология» </a:t>
            </a:r>
            <a:r>
              <a:rPr lang="ru-RU" sz="2400" dirty="0" smtClean="0"/>
              <a:t>образовано от греческого «</a:t>
            </a:r>
            <a:r>
              <a:rPr lang="ru-RU" sz="2400" dirty="0" err="1" smtClean="0"/>
              <a:t>экос</a:t>
            </a:r>
            <a:r>
              <a:rPr lang="ru-RU" sz="2400" dirty="0" smtClean="0"/>
              <a:t> — дом, «логос» — наука, т. е. экология в широком смысле этого слова — </a:t>
            </a:r>
            <a:r>
              <a:rPr lang="ru-RU" sz="2400" dirty="0" smtClean="0">
                <a:solidFill>
                  <a:srgbClr val="FF0000"/>
                </a:solidFill>
              </a:rPr>
              <a:t>наука о доме, в котором мы живем</a:t>
            </a:r>
            <a:r>
              <a:rPr lang="ru-RU" sz="2400" dirty="0" smtClean="0"/>
              <a:t>. В более узком смысле экологией называют науку «об отношениях растительных и животных организмов»</a:t>
            </a:r>
            <a:endParaRPr lang="ru-RU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20688"/>
            <a:ext cx="9144000" cy="17096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000" b="1" dirty="0" smtClean="0">
                <a:latin typeface="Times New Roman"/>
                <a:ea typeface="Times New Roman"/>
                <a:cs typeface="Times New Roman"/>
              </a:rPr>
              <a:t> Что </a:t>
            </a: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подразумевается под экологическим воспитанием дошкольников</a:t>
            </a:r>
            <a:r>
              <a:rPr lang="ru-RU" sz="2000" b="1" dirty="0" smtClean="0">
                <a:latin typeface="Times New Roman"/>
                <a:ea typeface="Times New Roman"/>
                <a:cs typeface="Times New Roman"/>
              </a:rPr>
              <a:t>?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000" b="1" dirty="0" smtClean="0"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000" b="1" dirty="0"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400" dirty="0">
              <a:latin typeface="Calibri"/>
              <a:ea typeface="Calibri"/>
              <a:cs typeface="Times New Roman"/>
            </a:endParaRPr>
          </a:p>
        </p:txBody>
      </p:sp>
      <p:pic>
        <p:nvPicPr>
          <p:cNvPr id="3" name="Рисунок 2" descr="http://www.poznaemigraya.ru/wp-content/uploads/2013/09/0a2b8f5c470b36fdc1f9a0cc0a96cb6d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29200"/>
            <a:ext cx="9144000" cy="1843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7-tub-ru.yandex.net/i?id=39477245-52-72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0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3275856" y="2564904"/>
            <a:ext cx="2232248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Экологическое воспитание</a:t>
            </a:r>
            <a:endParaRPr lang="ru-RU" dirty="0"/>
          </a:p>
        </p:txBody>
      </p:sp>
      <p:cxnSp>
        <p:nvCxnSpPr>
          <p:cNvPr id="8" name="Прямая со стрелкой 7"/>
          <p:cNvCxnSpPr>
            <a:stCxn id="5" idx="5"/>
          </p:cNvCxnSpPr>
          <p:nvPr/>
        </p:nvCxnSpPr>
        <p:spPr>
          <a:xfrm>
            <a:off x="5181199" y="3732695"/>
            <a:ext cx="470921" cy="3443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5364088" y="4077072"/>
            <a:ext cx="1872208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Участие детей в посильной для них деятельности</a:t>
            </a:r>
            <a:endParaRPr lang="ru-RU" sz="1400" dirty="0"/>
          </a:p>
        </p:txBody>
      </p:sp>
      <p:cxnSp>
        <p:nvCxnSpPr>
          <p:cNvPr id="11" name="Прямая со стрелкой 10"/>
          <p:cNvCxnSpPr>
            <a:stCxn id="5" idx="7"/>
          </p:cNvCxnSpPr>
          <p:nvPr/>
        </p:nvCxnSpPr>
        <p:spPr>
          <a:xfrm flipV="1">
            <a:off x="5181199" y="2420888"/>
            <a:ext cx="470921" cy="3443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5" idx="3"/>
          </p:cNvCxnSpPr>
          <p:nvPr/>
        </p:nvCxnSpPr>
        <p:spPr>
          <a:xfrm flipH="1">
            <a:off x="3059832" y="3732695"/>
            <a:ext cx="542929" cy="3443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5" idx="1"/>
          </p:cNvCxnSpPr>
          <p:nvPr/>
        </p:nvCxnSpPr>
        <p:spPr>
          <a:xfrm flipH="1" flipV="1">
            <a:off x="3059832" y="2348880"/>
            <a:ext cx="542929" cy="4163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5292080" y="1484784"/>
            <a:ext cx="230425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Воспитание системы экологических знаний и представлений</a:t>
            </a:r>
            <a:endParaRPr lang="ru-RU" sz="1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691680" y="4077072"/>
            <a:ext cx="1872208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Развитие эстетических чувств</a:t>
            </a:r>
            <a:endParaRPr lang="ru-RU" sz="14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403648" y="1484784"/>
            <a:ext cx="208823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Воспитание гуманного отношения к природу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34359987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916832"/>
            <a:ext cx="7920880" cy="2509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400" b="1" dirty="0" smtClean="0">
                <a:latin typeface="Times New Roman"/>
                <a:ea typeface="Times New Roman"/>
                <a:cs typeface="Times New Roman"/>
              </a:rPr>
              <a:t>Почему на ваш взгляд, экологическое воспитание необходимо начинать с дошкольного возраста?</a:t>
            </a:r>
            <a:endParaRPr lang="ru-RU" sz="2400" dirty="0" smtClean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400" b="1" dirty="0" smtClean="0">
              <a:latin typeface="Times New Roman"/>
              <a:ea typeface="Calibri"/>
              <a:cs typeface="Times New Roman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400" b="1" dirty="0" smtClean="0">
                <a:latin typeface="Times New Roman"/>
                <a:ea typeface="Times New Roman"/>
                <a:cs typeface="Times New Roman"/>
              </a:rPr>
              <a:t>Какова роль педагога в экологическом воспитании дошкольника?</a:t>
            </a:r>
            <a:endParaRPr lang="ru-RU" sz="2400" dirty="0" smtClean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b="1" dirty="0" smtClean="0"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3" name="Рисунок 2" descr="http://im7-tub-ru.yandex.net/i?id=39477245-52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700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www.poznaemigraya.ru/wp-content/uploads/2013/09/0a2b8f5c470b36fdc1f9a0cc0a96cb6d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653136"/>
            <a:ext cx="9144000" cy="2419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im7-tub-ru.yandex.net/i?id=39477245-52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6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www.poznaemigraya.ru/wp-content/uploads/2013/09/0a2b8f5c470b36fdc1f9a0cc0a96cb6d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517232"/>
            <a:ext cx="9144000" cy="1555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3059832" y="2924944"/>
            <a:ext cx="2736304" cy="1296144"/>
          </a:xfrm>
          <a:prstGeom prst="roundRect">
            <a:avLst/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1400" b="1" dirty="0" smtClean="0">
                <a:latin typeface="Times New Roman"/>
                <a:ea typeface="Times New Roman"/>
                <a:cs typeface="Times New Roman"/>
              </a:rPr>
              <a:t>В каких видах деятельности детей возможно закрепление экологических знаний?</a:t>
            </a:r>
            <a:endParaRPr lang="ru-RU" sz="1400" dirty="0">
              <a:latin typeface="Calibri"/>
              <a:ea typeface="Calibri"/>
              <a:cs typeface="Times New Roman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5796136" y="2636912"/>
            <a:ext cx="648072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372200" y="3429000"/>
            <a:ext cx="22381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Детское творчество</a:t>
            </a:r>
            <a:endParaRPr lang="ru-RU" sz="1400" b="1" dirty="0"/>
          </a:p>
        </p:txBody>
      </p:sp>
      <p:cxnSp>
        <p:nvCxnSpPr>
          <p:cNvPr id="11" name="Прямая со стрелкой 10"/>
          <p:cNvCxnSpPr>
            <a:stCxn id="6" idx="3"/>
          </p:cNvCxnSpPr>
          <p:nvPr/>
        </p:nvCxnSpPr>
        <p:spPr>
          <a:xfrm>
            <a:off x="5796136" y="3573016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11560" y="1988840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Просмотр книг, картин, телепередач</a:t>
            </a:r>
            <a:endParaRPr lang="ru-RU" sz="1400" b="1" dirty="0"/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5796136" y="4077072"/>
            <a:ext cx="648072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27584" y="4581128"/>
            <a:ext cx="24978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Речевая деятельность</a:t>
            </a:r>
            <a:endParaRPr lang="ru-RU" sz="1400" b="1" dirty="0"/>
          </a:p>
        </p:txBody>
      </p:sp>
      <p:cxnSp>
        <p:nvCxnSpPr>
          <p:cNvPr id="19" name="Прямая со стрелкой 18"/>
          <p:cNvCxnSpPr/>
          <p:nvPr/>
        </p:nvCxnSpPr>
        <p:spPr>
          <a:xfrm flipH="1">
            <a:off x="2555776" y="4149080"/>
            <a:ext cx="576064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6" idx="1"/>
          </p:cNvCxnSpPr>
          <p:nvPr/>
        </p:nvCxnSpPr>
        <p:spPr>
          <a:xfrm flipH="1">
            <a:off x="2339752" y="3573016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 flipV="1">
            <a:off x="2627784" y="2564904"/>
            <a:ext cx="504056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6" idx="0"/>
          </p:cNvCxnSpPr>
          <p:nvPr/>
        </p:nvCxnSpPr>
        <p:spPr>
          <a:xfrm flipV="1">
            <a:off x="4427984" y="2348880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6" idx="2"/>
          </p:cNvCxnSpPr>
          <p:nvPr/>
        </p:nvCxnSpPr>
        <p:spPr>
          <a:xfrm>
            <a:off x="4427984" y="4221088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27584" y="3429000"/>
            <a:ext cx="15055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Наблюдение</a:t>
            </a:r>
            <a:endParaRPr lang="ru-RU" sz="14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3347864" y="4869160"/>
            <a:ext cx="25922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Экспериментальная и проектная деятельность</a:t>
            </a:r>
            <a:endParaRPr lang="ru-RU" sz="1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724128" y="4581128"/>
            <a:ext cx="23791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Общение с природой</a:t>
            </a:r>
            <a:endParaRPr lang="ru-RU" sz="14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148064" y="2276872"/>
            <a:ext cx="30957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Практическая деятельность</a:t>
            </a:r>
            <a:endParaRPr lang="ru-RU" sz="14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3347864" y="1844824"/>
            <a:ext cx="26164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Сюжетно-ролевая игра</a:t>
            </a:r>
            <a:endParaRPr lang="ru-RU" sz="1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071546"/>
            <a:ext cx="9144000" cy="1001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rgbClr val="A5C249">
                  <a:lumMod val="50000"/>
                </a:srgbClr>
              </a:solidFill>
            </a:endParaRPr>
          </a:p>
          <a:p>
            <a:pPr algn="just">
              <a:lnSpc>
                <a:spcPct val="115000"/>
              </a:lnSpc>
            </a:pPr>
            <a:endParaRPr lang="ru-RU" sz="2000" b="1" dirty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</a:pPr>
            <a:endParaRPr lang="ru-RU" sz="14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3" name="Рисунок 2" descr="http://www.poznaemigraya.ru/wp-content/uploads/2013/09/0a2b8f5c470b36fdc1f9a0cc0a96cb6d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857760"/>
            <a:ext cx="9144000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7-tub-ru.yandex.net/i?id=39477245-52-72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42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83568" y="2925786"/>
            <a:ext cx="7776864" cy="136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latin typeface="Times New Roman"/>
                <a:ea typeface="Times New Roman"/>
                <a:cs typeface="Times New Roman"/>
              </a:rPr>
              <a:t>Сообщение воспитателя «Создание эколого-развивающей среды в </a:t>
            </a:r>
            <a:r>
              <a:rPr lang="ru-RU" sz="2800" b="1" dirty="0" smtClean="0">
                <a:latin typeface="Times New Roman"/>
                <a:ea typeface="Times New Roman"/>
                <a:cs typeface="Times New Roman"/>
              </a:rPr>
              <a:t>ДОУ. 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096628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im0-tub-ru.yandex.net/i?id=203552651-59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357290" y="2535602"/>
            <a:ext cx="514353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>
                <a:latin typeface="Times New Roman"/>
                <a:ea typeface="Times New Roman"/>
              </a:rPr>
              <a:t>Деловая игра</a:t>
            </a:r>
            <a:endParaRPr kumimoji="0" lang="ru-RU" sz="4400" b="1" i="1" u="none" strike="noStrike" cap="none" normalizeH="0" baseline="0" dirty="0" smtClean="0">
              <a:ln>
                <a:noFill/>
              </a:ln>
              <a:solidFill>
                <a:srgbClr val="9966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1960</TotalTime>
  <Words>419</Words>
  <Application>Microsoft Office PowerPoint</Application>
  <PresentationFormat>Экран (4:3)</PresentationFormat>
  <Paragraphs>142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Педагогический совет  - деловая игра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совет  - деловая игра</dc:title>
  <dc:creator>Света</dc:creator>
  <cp:lastModifiedBy>User</cp:lastModifiedBy>
  <cp:revision>140</cp:revision>
  <cp:lastPrinted>2017-11-14T05:45:28Z</cp:lastPrinted>
  <dcterms:created xsi:type="dcterms:W3CDTF">2013-11-19T07:23:28Z</dcterms:created>
  <dcterms:modified xsi:type="dcterms:W3CDTF">2020-04-02T03:26:44Z</dcterms:modified>
</cp:coreProperties>
</file>