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66" r:id="rId4"/>
    <p:sldId id="260" r:id="rId5"/>
    <p:sldId id="267" r:id="rId6"/>
    <p:sldId id="269" r:id="rId7"/>
    <p:sldId id="272" r:id="rId8"/>
    <p:sldId id="27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8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12192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3145536" y="6044184"/>
            <a:ext cx="90464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01600" y="6068699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DA51639-B2D6-4652-B8C3-1B4C224A7BAF}" type="datetimeFigureOut">
              <a:rPr lang="en-US" smtClean="0"/>
              <a:pPr/>
              <a:t>4/2/2020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780524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pPr/>
              <a:t>4/2/2020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737600" y="6248403"/>
            <a:ext cx="2946400" cy="365125"/>
          </a:xfrm>
        </p:spPr>
        <p:txBody>
          <a:bodyPr/>
          <a:lstStyle/>
          <a:p>
            <a:fld id="{B4E0BF79-FAC6-4A96-8DE1-F7B82E2E1652}" type="datetimeFigureOut">
              <a:rPr lang="en-US" smtClean="0"/>
              <a:pPr/>
              <a:t>4/2/2020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2" y="6248208"/>
            <a:ext cx="743131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8128424" y="0"/>
            <a:ext cx="42672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6"/>
            <a:ext cx="533400" cy="325968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pPr/>
              <a:t>4/2/2020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61B7-6B89-48AB-966F-622E2788EECC}" type="datetimeFigureOut">
              <a:rPr lang="en-US" smtClean="0"/>
              <a:pPr/>
              <a:t>4/2/2020</a:t>
            </a:fld>
            <a:endParaRPr lang="en-US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7272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BD3D6FB-79CC-4683-A046-BBE785BA1BED}" type="datetimeFigureOut">
              <a:rPr lang="en-US" smtClean="0"/>
              <a:pPr/>
              <a:t>4/2/2020</a:t>
            </a:fld>
            <a:endParaRPr lang="en-US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512B3E8-48F1-4B23-8498-D8A04A81EC9C}" type="datetimeFigureOut">
              <a:rPr lang="en-US" smtClean="0"/>
              <a:pPr/>
              <a:t>4/2/2020</a:t>
            </a:fld>
            <a:endParaRPr lang="en-US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pPr/>
              <a:t>4/2/2020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pPr/>
              <a:t>4/2/2020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pPr/>
              <a:t>4/2/2020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12800" y="1752600"/>
            <a:ext cx="21336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060448" y="4654296"/>
            <a:ext cx="101315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</p:spPr>
        <p:txBody>
          <a:bodyPr rtlCol="0"/>
          <a:lstStyle/>
          <a:p>
            <a:fld id="{AB334A90-EB03-42F3-8859-2C2B2724C058}" type="datetimeFigureOut">
              <a:rPr lang="en-US" smtClean="0"/>
              <a:pPr/>
              <a:t>4/2/2020</a:t>
            </a:fld>
            <a:endParaRPr lang="en-US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2133600" y="6248207"/>
            <a:ext cx="6096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816864" y="1600200"/>
            <a:ext cx="108712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BC48EC7-AF6A-48D3-8284-14BACBEBDD84}" type="datetimeFigureOut">
              <a:rPr lang="en-US" smtClean="0"/>
              <a:pPr/>
              <a:t>4/2/2020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812801" y="6248207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787400" y="1280160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1229706"/>
            <a:ext cx="9793480" cy="25908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tx1"/>
                </a:solidFill>
              </a:rPr>
              <a:t>«Предметно-развивающая среда кабинета начальных классов»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984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3757" y="0"/>
            <a:ext cx="10058400" cy="1316182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 состоит из следующих зон: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02596" y="1869682"/>
            <a:ext cx="9028095" cy="4489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alt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Учебная;</a:t>
            </a:r>
            <a:endParaRPr lang="ru-RU" alt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alt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Игровая;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alt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Информационная;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alt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Зелёная;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alt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Санитарно-гигиеническая.</a:t>
            </a:r>
          </a:p>
        </p:txBody>
      </p:sp>
    </p:spTree>
    <p:extLst>
      <p:ext uri="{BB962C8B-B14F-4D97-AF65-F5344CB8AC3E}">
        <p14:creationId xmlns:p14="http://schemas.microsoft.com/office/powerpoint/2010/main" xmlns="" val="1360456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6780" y="0"/>
            <a:ext cx="10058400" cy="1371600"/>
          </a:xfrm>
        </p:spPr>
        <p:txBody>
          <a:bodyPr/>
          <a:lstStyle/>
          <a:p>
            <a:pPr algn="ctr"/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Учебная зона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Сведения об образовательной организ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2194" y="1559646"/>
            <a:ext cx="7620000" cy="50673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83792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93964" y="207817"/>
            <a:ext cx="11776363" cy="6428509"/>
          </a:xfrm>
          <a:prstGeom prst="rect">
            <a:avLst/>
          </a:prstGeom>
        </p:spPr>
        <p:txBody>
          <a:bodyPr rtlCol="0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1.2.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Мебель необходимо расположить так, чтобы у педагога была возможность подойти к каждому учащемуся для индивидуальной работы с ним в течение занятия.</a:t>
            </a:r>
          </a:p>
          <a:p>
            <a:pPr marL="627063" indent="-182563"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своего рабочего места педагог должен видеть каждого ребенка.</a:t>
            </a:r>
          </a:p>
          <a:p>
            <a:pPr marL="114300" indent="0"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4.28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Потолки и стены помещения должны быть гладкими, без деформаций, признаков поражений грибком.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4.29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Полы в кабинете и рекреациях должны иметь дощатое, паркетное, плиточное покрытие или линолеум. Поверхность должна быть матовой и шероховатой, не допускающей скольжение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14300" indent="0"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5.1.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Каждый обучающийся обеспечивается рабочим местом в соответствии с его ростом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14300" indent="0"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7.1.9.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рационального использования дневного света и равномерного освещения учебных помещений следует:</a:t>
            </a:r>
          </a:p>
          <a:p>
            <a:pPr marL="627063" indent="-182563"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закрашивать оконные стекла;</a:t>
            </a:r>
          </a:p>
          <a:p>
            <a:pPr marL="627063" indent="-182563"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расставлять на подоконниках цветы, их размещают в переносных цветочницах высотой 65 - 70 см от пола или подвесных кашпо в простенках между окнами;</a:t>
            </a:r>
          </a:p>
          <a:p>
            <a:pPr marL="627063" indent="-182563"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очистку и мытье стекол проводить по мере загрязнения, но не реже 2 раз в год (осенью и весной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7.2.2.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учебных помещениях система общего освещения обеспечивается потолочными светильниками с люминесцентными лампами и светодиодами. Предусматривается освещение с использованием ламп по спектру светоизлучения: белый, тепло-белый, естественно-белый.</a:t>
            </a:r>
          </a:p>
          <a:p>
            <a:pPr marL="114300" indent="0">
              <a:buClr>
                <a:schemeClr val="accent2">
                  <a:lumMod val="75000"/>
                </a:schemeClr>
              </a:buClr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18602" y="3056294"/>
            <a:ext cx="11157762" cy="3289087"/>
          </a:xfrm>
          <a:prstGeom prst="rect">
            <a:avLst/>
          </a:prstGeom>
        </p:spPr>
        <p:txBody>
          <a:bodyPr rtlCol="0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0342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6779" y="0"/>
            <a:ext cx="10058400" cy="1371600"/>
          </a:xfrm>
        </p:spPr>
        <p:txBody>
          <a:bodyPr/>
          <a:lstStyle/>
          <a:p>
            <a:pPr algn="ctr"/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Игровая зона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5349" y="2247246"/>
            <a:ext cx="5130396" cy="34054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0109" y="1545091"/>
            <a:ext cx="6661265" cy="4994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В игровой зоне должны быть расположены: </a:t>
            </a:r>
            <a:endParaRPr lang="ru-RU" sz="2800" dirty="0" smtClean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marL="442913"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мягкая мебель; </a:t>
            </a:r>
          </a:p>
          <a:p>
            <a:pPr marL="442913"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журнальный столик; </a:t>
            </a:r>
          </a:p>
          <a:p>
            <a:pPr marL="442913"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детские игрушки;</a:t>
            </a:r>
          </a:p>
          <a:p>
            <a:pPr marL="442913"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игры</a:t>
            </a: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Данная </a:t>
            </a: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зона специально предназначена для отдыха детей и ощущения ими домашнего комфорта. Оформление игровой зоны должно соответствовать общему оформлению кабинета.</a:t>
            </a:r>
            <a:endParaRPr lang="ru-RU" sz="2800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7322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922" y="0"/>
            <a:ext cx="10058400" cy="1371600"/>
          </a:xfrm>
        </p:spPr>
        <p:txBody>
          <a:bodyPr/>
          <a:lstStyle/>
          <a:p>
            <a:pPr algn="ctr"/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Информационная зона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1200" y="1595021"/>
            <a:ext cx="622069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Информационная зона должна содержать следующую информацию: </a:t>
            </a:r>
            <a:endParaRPr lang="ru-RU" sz="2800" dirty="0" smtClean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marL="360363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для родителей; </a:t>
            </a:r>
          </a:p>
          <a:p>
            <a:pPr marL="360363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о </a:t>
            </a:r>
            <a:r>
              <a:rPr lang="ru-RU" sz="28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здоровом образе </a:t>
            </a: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жизни; </a:t>
            </a:r>
          </a:p>
          <a:p>
            <a:pPr marL="360363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о </a:t>
            </a:r>
            <a:r>
              <a:rPr lang="ru-RU" sz="28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правилах дорожного </a:t>
            </a: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движения; </a:t>
            </a:r>
          </a:p>
          <a:p>
            <a:pPr marL="360363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об </a:t>
            </a:r>
            <a:r>
              <a:rPr lang="ru-RU" sz="28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основе безопасности </a:t>
            </a: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жизнедеятельности; </a:t>
            </a:r>
          </a:p>
          <a:p>
            <a:pPr marL="360363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о </a:t>
            </a:r>
            <a:r>
              <a:rPr lang="ru-RU" sz="28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данном классе (список класса, актив класса, дни рождения детей и т.д</a:t>
            </a: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.);</a:t>
            </a:r>
          </a:p>
          <a:p>
            <a:pPr marL="360363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символика </a:t>
            </a:r>
            <a:r>
              <a:rPr lang="ru-RU" sz="28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страны, области, района и т.д.</a:t>
            </a:r>
          </a:p>
        </p:txBody>
      </p:sp>
      <p:pic>
        <p:nvPicPr>
          <p:cNvPr id="16386" name="Picture 2" descr="Кабинет начальных классов 202 | Официальный сайт МБОУ &quot;Средняя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701" y="1918854"/>
            <a:ext cx="5237019" cy="39277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11875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9213" y="0"/>
            <a:ext cx="10058400" cy="1371600"/>
          </a:xfrm>
        </p:spPr>
        <p:txBody>
          <a:bodyPr/>
          <a:lstStyle/>
          <a:p>
            <a:pPr algn="ctr"/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Зелёная </a:t>
            </a: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9381" y="1595021"/>
            <a:ext cx="536171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Зелёная </a:t>
            </a:r>
            <a:r>
              <a:rPr lang="ru-RU" sz="28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зона должна содержать: многообразие декоративных цветов. </a:t>
            </a:r>
            <a:endParaRPr lang="ru-RU" sz="2800" dirty="0" smtClean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Зеленая </a:t>
            </a:r>
            <a:r>
              <a:rPr lang="ru-RU" sz="28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зона должна быть оснащена информационной картой о цветах (название, семейство и т.д.). Так же зеленая зона может содержать аквариум, но при этом условии и должна быть информационная карта о рыбах (название, семейство и т.д.)</a:t>
            </a:r>
          </a:p>
        </p:txBody>
      </p:sp>
      <p:pic>
        <p:nvPicPr>
          <p:cNvPr id="15362" name="Picture 2" descr="Интерьер Класса в Школе: Варианты Оформления (45+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91356" y="2246456"/>
            <a:ext cx="6099951" cy="38079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6991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4631" y="0"/>
            <a:ext cx="10058400" cy="1371600"/>
          </a:xfrm>
        </p:spPr>
        <p:txBody>
          <a:bodyPr/>
          <a:lstStyle/>
          <a:p>
            <a:pPr algn="ctr"/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Санитарно-гигиеническая </a:t>
            </a: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зона</a:t>
            </a:r>
          </a:p>
        </p:txBody>
      </p:sp>
      <p:pic>
        <p:nvPicPr>
          <p:cNvPr id="10242" name="Picture 2" descr="https://ds02.infourok.ru/uploads/ex/01eb/0001fdba-7390f579/hello_html_49bd0e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5581" y="3245269"/>
            <a:ext cx="2161856" cy="341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itd3.mycdn.me/image?id=878306560242&amp;t=20&amp;plc=WEB&amp;tkn=*OkA1SPg0S9DKdSIqOSzOJMRweA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046" y="1708086"/>
            <a:ext cx="3659038" cy="297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60473" y="1731815"/>
            <a:ext cx="602672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Санитарно-гигиеническая зона должна содержать: </a:t>
            </a:r>
            <a:endParaRPr lang="ru-RU" sz="2800" dirty="0" smtClean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marL="263525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раковину </a:t>
            </a:r>
            <a:r>
              <a:rPr lang="ru-RU" sz="28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для мытья рук, </a:t>
            </a:r>
            <a:endParaRPr lang="ru-RU" sz="2800" dirty="0" smtClean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marL="263525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санитарно-гигиенические </a:t>
            </a:r>
            <a:r>
              <a:rPr lang="ru-RU" sz="28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средства(жидкое мыло), </a:t>
            </a:r>
            <a:endParaRPr lang="ru-RU" sz="2800" dirty="0" smtClean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marL="263525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туалетная </a:t>
            </a:r>
            <a:r>
              <a:rPr lang="ru-RU" sz="28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бумага, </a:t>
            </a:r>
            <a:endParaRPr lang="ru-RU" sz="2800" dirty="0" smtClean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marL="263525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полотенце</a:t>
            </a:r>
            <a:r>
              <a:rPr lang="ru-RU" sz="28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, </a:t>
            </a:r>
            <a:endParaRPr lang="ru-RU" sz="2800" dirty="0" smtClean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marL="263525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предметы </a:t>
            </a:r>
            <a:r>
              <a:rPr lang="ru-RU" sz="28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для влажной уборки кабинета(ведра, половые тряпки, веники, мусорные ведра и т.д.), </a:t>
            </a:r>
            <a:endParaRPr lang="ru-RU" sz="2800" dirty="0" smtClean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marL="263525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место </a:t>
            </a:r>
            <a:r>
              <a:rPr lang="ru-RU" sz="28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для питья детей.</a:t>
            </a:r>
          </a:p>
        </p:txBody>
      </p:sp>
    </p:spTree>
    <p:extLst>
      <p:ext uri="{BB962C8B-B14F-4D97-AF65-F5344CB8AC3E}">
        <p14:creationId xmlns:p14="http://schemas.microsoft.com/office/powerpoint/2010/main" xmlns="" val="4237905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2115" y="318655"/>
            <a:ext cx="10058400" cy="5601334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Памятка составлена </a:t>
            </a:r>
            <a:br>
              <a:rPr lang="ru-RU" alt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 с</a:t>
            </a:r>
            <a:r>
              <a:rPr lang="ru-RU" alt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alt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Постановлением Главного государственного санитарного врача РФ от 29 декабря 2010 г. N 189 "Об утверждении СанПиН 2.4.2.2821-10 "Санитарно-эпидемиологические требования к условиям и организации обучения в общеобразовательных учреждениях" </a:t>
            </a: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78047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105</TotalTime>
  <Words>415</Words>
  <Application>Microsoft Office PowerPoint</Application>
  <PresentationFormat>Произвольный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«Предметно-развивающая среда кабинета начальных классов»</vt:lpstr>
      <vt:lpstr>Предметно-развивающая среда состоит из следующих зон:</vt:lpstr>
      <vt:lpstr>Учебная зона</vt:lpstr>
      <vt:lpstr>Слайд 4</vt:lpstr>
      <vt:lpstr>Игровая зона</vt:lpstr>
      <vt:lpstr>Информационная зона</vt:lpstr>
      <vt:lpstr>Зелёная зона</vt:lpstr>
      <vt:lpstr>Санитарно-гигиеническая зона</vt:lpstr>
      <vt:lpstr>Памятка составлена  в соответствии с:   Постановлением Главного государственного санитарного врача РФ от 29 декабря 2010 г. N 189 "Об утверждении СанПиН 2.4.2.2821-10 "Санитарно-эпидемиологические требования к условиям и организации обучения в общеобразовательных учреждениях"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«Предметно-развивающая среда кабинета начальных классов»</dc:title>
  <dc:creator>КСЮНЯ-ПИСЮНЯ</dc:creator>
  <cp:lastModifiedBy>Zverdvd.org</cp:lastModifiedBy>
  <cp:revision>15</cp:revision>
  <dcterms:created xsi:type="dcterms:W3CDTF">2019-05-18T13:47:01Z</dcterms:created>
  <dcterms:modified xsi:type="dcterms:W3CDTF">2020-04-02T12:18:25Z</dcterms:modified>
</cp:coreProperties>
</file>