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8" r:id="rId23"/>
    <p:sldId id="266" r:id="rId24"/>
    <p:sldId id="267" r:id="rId25"/>
    <p:sldId id="269" r:id="rId26"/>
    <p:sldId id="270" r:id="rId27"/>
    <p:sldId id="271" r:id="rId28"/>
    <p:sldId id="272" r:id="rId29"/>
    <p:sldId id="293" r:id="rId30"/>
    <p:sldId id="27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FD337-FCC1-4ED9-A5D0-C65EF329AB1F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7967F-C4CF-48AA-A191-DD9294FBB0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229200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Comic Sans MS" pitchFamily="66" charset="0"/>
                <a:cs typeface="Aharoni" pitchFamily="2" charset="-79"/>
              </a:rPr>
              <a:t>подготовила воспитатель МБДОУ ДС «Родничок»</a:t>
            </a:r>
            <a:br>
              <a:rPr lang="ru-RU" sz="2800" b="1" dirty="0" smtClean="0">
                <a:latin typeface="Comic Sans MS" pitchFamily="66" charset="0"/>
                <a:cs typeface="Aharoni" pitchFamily="2" charset="-79"/>
              </a:rPr>
            </a:br>
            <a:r>
              <a:rPr lang="ru-RU" sz="2800" b="1" dirty="0" smtClean="0">
                <a:latin typeface="Comic Sans MS" pitchFamily="66" charset="0"/>
                <a:cs typeface="Aharoni" pitchFamily="2" charset="-79"/>
              </a:rPr>
              <a:t> </a:t>
            </a:r>
            <a:r>
              <a:rPr lang="ru-RU" sz="2800" b="1" dirty="0" err="1" smtClean="0">
                <a:latin typeface="Comic Sans MS" pitchFamily="66" charset="0"/>
                <a:cs typeface="Aharoni" pitchFamily="2" charset="-79"/>
              </a:rPr>
              <a:t>Лесняк</a:t>
            </a:r>
            <a:r>
              <a:rPr lang="ru-RU" sz="2800" b="1" dirty="0" smtClean="0">
                <a:latin typeface="Comic Sans MS" pitchFamily="66" charset="0"/>
                <a:cs typeface="Aharoni" pitchFamily="2" charset="-79"/>
              </a:rPr>
              <a:t> О.Н.</a:t>
            </a:r>
            <a:br>
              <a:rPr lang="ru-RU" sz="2800" b="1" dirty="0" smtClean="0">
                <a:latin typeface="Comic Sans MS" pitchFamily="66" charset="0"/>
                <a:cs typeface="Aharoni" pitchFamily="2" charset="-79"/>
              </a:rPr>
            </a:br>
            <a:endParaRPr lang="ru-RU" sz="2800" b="1" dirty="0">
              <a:latin typeface="Comic Sans MS" pitchFamily="66" charset="0"/>
              <a:cs typeface="Aharoni" pitchFamily="2" charset="-79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122413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Проект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" y="908720"/>
          <a:ext cx="9144000" cy="594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390"/>
                <a:gridCol w="1915032"/>
                <a:gridCol w="1795578"/>
                <a:gridCol w="1524000"/>
                <a:gridCol w="1524000"/>
                <a:gridCol w="1524000"/>
              </a:tblGrid>
              <a:tr h="2804267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 день</a:t>
                      </a:r>
                    </a:p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27.03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Знакомство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с творчеством </a:t>
                      </a:r>
                      <a:r>
                        <a:rPr lang="ru-RU" sz="1400" b="0" baseline="0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В.Г.Сутеева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. Чтение сказки «Под грибом». НОД «Мой любимый герой сказки» (Познавательная, Речевая)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Д/и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«Узнай героя по описанию».П/и «Кто быстрее под грибок»</a:t>
                      </a:r>
                    </a:p>
                    <a:p>
                      <a:pPr algn="l"/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(Физическая, Социально-коммуникативная)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Беседы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с детьми о значимости книг в жизни людей.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Оформление приёмной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по теме проекта. Условия для реализации продуктивной деятельности.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Помощь родителей в оформлении выставки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«Любимая книга </a:t>
                      </a:r>
                      <a:r>
                        <a:rPr lang="ru-RU" sz="1400" b="0" baseline="0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маминова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детства»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14501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3 день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28.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03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Знакомство с творчеством </a:t>
                      </a:r>
                      <a:r>
                        <a:rPr lang="ru-RU" sz="1400" dirty="0" err="1" smtClean="0">
                          <a:latin typeface="Comic Sans MS" pitchFamily="66" charset="0"/>
                        </a:rPr>
                        <a:t>К,И,Чуковского</a:t>
                      </a:r>
                      <a:r>
                        <a:rPr lang="ru-RU" sz="1400" dirty="0" smtClean="0">
                          <a:latin typeface="Comic Sans MS" pitchFamily="66" charset="0"/>
                        </a:rPr>
                        <a:t>. Чтение стихотворения «Доктор Айболит»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НОД «Больница для зверей». (Познавательная. Речевая. Художественно-эстетическая)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Рассматривание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иллюстраций к произведениям </a:t>
                      </a:r>
                      <a:r>
                        <a:rPr lang="ru-RU" sz="1400" baseline="0" dirty="0" err="1" smtClean="0">
                          <a:latin typeface="Comic Sans MS" pitchFamily="66" charset="0"/>
                        </a:rPr>
                        <a:t>К,И,Чуковского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.</a:t>
                      </a:r>
                    </a:p>
                    <a:p>
                      <a:pPr algn="l"/>
                      <a:r>
                        <a:rPr lang="ru-RU" sz="1400" baseline="0" dirty="0" smtClean="0">
                          <a:latin typeface="Comic Sans MS" pitchFamily="66" charset="0"/>
                        </a:rPr>
                        <a:t>Д/и «Помоги Федоре». П/и «Кто быстрее?» (Социально-коммуникативная. Физическая)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Ремонт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«заболевших» книг.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Создание условий для художественно-эстетического развития.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Совместно с детьми рисование любимых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литературных героев.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908720"/>
          <a:ext cx="91440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390"/>
                <a:gridCol w="1915032"/>
                <a:gridCol w="1795578"/>
                <a:gridCol w="1524000"/>
                <a:gridCol w="1524000"/>
                <a:gridCol w="1524000"/>
              </a:tblGrid>
              <a:tr h="2130448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4день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29.03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Знакомство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с творчеством </a:t>
                      </a:r>
                      <a:r>
                        <a:rPr lang="ru-RU" sz="1400" baseline="0" dirty="0" err="1" smtClean="0">
                          <a:latin typeface="Comic Sans MS" pitchFamily="66" charset="0"/>
                        </a:rPr>
                        <a:t>А.Л.Барто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. Чтение стихотворений. Инсценировка сказки «Колобок». (Познавательная. Речевая. Художественно-эстетическая)</a:t>
                      </a:r>
                      <a:r>
                        <a:rPr lang="ru-RU" sz="1400" dirty="0" smtClean="0">
                          <a:latin typeface="Comic Sans MS" pitchFamily="66" charset="0"/>
                        </a:rPr>
                        <a:t> </a:t>
                      </a:r>
                      <a:endParaRPr lang="ru-RU" sz="1400" baseline="0" dirty="0" smtClean="0">
                        <a:latin typeface="Comic Sans MS" pitchFamily="66" charset="0"/>
                      </a:endParaRPr>
                    </a:p>
                    <a:p>
                      <a:pPr algn="l"/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Оформление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выставки в группе «Моя любимая игрушка». Д/и «Сложи картинку». П/и «Мы весёлые ребята» (</a:t>
                      </a:r>
                      <a:r>
                        <a:rPr lang="ru-RU" sz="1400" baseline="0" dirty="0" err="1" smtClean="0">
                          <a:latin typeface="Comic Sans MS" pitchFamily="66" charset="0"/>
                        </a:rPr>
                        <a:t>Социально-коммуникатиная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. Физическая)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aseline="0" dirty="0" smtClean="0">
                          <a:latin typeface="Comic Sans MS" pitchFamily="66" charset="0"/>
                        </a:rPr>
                        <a:t>Конструирование «Грузовик». </a:t>
                      </a:r>
                      <a:r>
                        <a:rPr lang="ru-RU" sz="1400" dirty="0" smtClean="0">
                          <a:latin typeface="Comic Sans MS" pitchFamily="66" charset="0"/>
                        </a:rPr>
                        <a:t>Заучивание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стихов </a:t>
                      </a:r>
                      <a:r>
                        <a:rPr lang="ru-RU" sz="1400" baseline="0" dirty="0" err="1" smtClean="0">
                          <a:latin typeface="Comic Sans MS" pitchFamily="66" charset="0"/>
                        </a:rPr>
                        <a:t>А.Л.Барто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.</a:t>
                      </a:r>
                      <a:endParaRPr lang="ru-RU" sz="1400" dirty="0" smtClean="0">
                        <a:latin typeface="Comic Sans MS" pitchFamily="66" charset="0"/>
                      </a:endParaRPr>
                    </a:p>
                    <a:p>
                      <a:pPr algn="l"/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Строительный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материал. Оформление выставки «Волшебные сказки». Атрибуты к сказке.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Comic Sans MS" pitchFamily="66" charset="0"/>
                        </a:rPr>
                        <a:t>Консультации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для родителей в родительском уголке.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2132856"/>
            <a:ext cx="82089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Comic Sans MS" pitchFamily="66" charset="0"/>
              </a:rPr>
              <a:t>В результате проекта дети познакомились с творчеством детских писателей, научились узнавать  на репродукциях и фотографиях писателей и поэтов, познакомились с иллюстраторами детской книги. У детей повысился уровень интереса к художественной литературе. Были организованы совместные тематические  выставки детей и родителей по теме проекта. В ходе проекта  научились ремонтировать книги.</a:t>
            </a:r>
          </a:p>
          <a:p>
            <a:pPr algn="just"/>
            <a:r>
              <a:rPr lang="ru-RU" sz="2000" dirty="0" smtClean="0">
                <a:latin typeface="Comic Sans MS" pitchFamily="66" charset="0"/>
              </a:rPr>
              <a:t>Проектный метод вызвал познавательный интерес к различным областям знаний, формирует навыки сотрудничества. Технология проектирования делает дошкольников активными участниками воспитательного процесса, ведет к саморазвитию детей.</a:t>
            </a:r>
          </a:p>
          <a:p>
            <a:pPr algn="just"/>
            <a:r>
              <a:rPr lang="ru-RU" sz="2000" dirty="0" smtClean="0">
                <a:latin typeface="Comic Sans MS" pitchFamily="66" charset="0"/>
              </a:rPr>
              <a:t/>
            </a:r>
            <a:br>
              <a:rPr lang="ru-RU" sz="2000" dirty="0" smtClean="0">
                <a:latin typeface="Comic Sans MS" pitchFamily="66" charset="0"/>
              </a:rPr>
            </a:br>
            <a:endParaRPr lang="ru-RU" sz="2000" b="1" dirty="0" smtClean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1412776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Вывод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Знакомство детей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с творчеством С.Я.Маршака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s://pp.userapi.com/c855416/v855416606/14b62/DODIUTVdaSk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2276872"/>
            <a:ext cx="612068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mtClean="0"/>
              <a:t/>
            </a:r>
            <a:br>
              <a:rPr lang="ru-RU" smtClean="0"/>
            </a:br>
            <a:r>
              <a:rPr lang="ru-RU" b="1" smtClean="0"/>
              <a:t>НОД </a:t>
            </a:r>
            <a:r>
              <a:rPr lang="ru-RU" b="1" dirty="0" smtClean="0"/>
              <a:t>«Кошкин дом»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50416/v850416398/12305/SRnR5QyIFgY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3" y="3573016"/>
            <a:ext cx="417646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userapi.com/c854120/v854120398/11bf7/gvWdpcl6_wg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844825"/>
            <a:ext cx="4284241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Чтение стихотворения С.Я.Маршака «Пожар»</a:t>
            </a:r>
            <a:br>
              <a:rPr lang="ru-RU" b="1" dirty="0" smtClean="0"/>
            </a:br>
            <a:r>
              <a:rPr lang="ru-RU" b="1" dirty="0" smtClean="0"/>
              <a:t>НОД «Чтобы не было беды»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51124/v851124699/e60af/eCpFuk9rILk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7" y="2780928"/>
            <a:ext cx="626469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Знакомство с творчеством </a:t>
            </a:r>
            <a:r>
              <a:rPr lang="ru-RU" b="1" dirty="0" err="1" smtClean="0"/>
              <a:t>В.Г.Сутеева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53628/v853628704/14775/71diKtBfhJQ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2492896"/>
            <a:ext cx="633670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НОД «Мой любимый герой сказки «Под грибом»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49320/v849320554/168836/yM-P_jhF8Gc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501008"/>
            <a:ext cx="4248472" cy="2982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userapi.com/c855324/v855324704/148b6/0GSU14-tQy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2420888"/>
            <a:ext cx="413042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Знакомство с творчеством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К.И.Чуковского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53528/v853528704/165cc/Swj2vrTG7vA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1" y="2276872"/>
            <a:ext cx="655272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НОД «Больница для зверей»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56128/v856128533/e660/FxVwTTpEJaE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429000"/>
            <a:ext cx="4104456" cy="3192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userapi.com/c845520/v845520729/1e1ca5/ImdPSYbvG2g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2348880"/>
            <a:ext cx="424847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2420888"/>
            <a:ext cx="84969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Comic Sans MS" pitchFamily="66" charset="0"/>
              </a:rPr>
              <a:t>Важно прививать детям любовь к книге начиная с дошкольного возраста. Это возраст, в котором наиболее ярко проявляется способность слухом, зрением, осязанием, воображением воспринимать художественное произведение; искренне, от души сострадать, возмущаться, радоваться. Участие детей в проекте "</a:t>
            </a:r>
            <a:r>
              <a:rPr lang="ru-RU" sz="2400" dirty="0" err="1" smtClean="0">
                <a:latin typeface="Comic Sans MS" pitchFamily="66" charset="0"/>
              </a:rPr>
              <a:t>Книжкина</a:t>
            </a:r>
            <a:r>
              <a:rPr lang="ru-RU" sz="2400" dirty="0" smtClean="0">
                <a:latin typeface="Comic Sans MS" pitchFamily="66" charset="0"/>
              </a:rPr>
              <a:t> неделя" позволит максимально обогатить знания и представления о книге, её значимости, развивать связную речь, творческие способности детей, пополнит словарный запас.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196752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Пояснительная записка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Ремонт «заболевших» книг в книжном уголке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</a:t>
            </a:r>
            <a:r>
              <a:rPr lang="ru-RU" b="1" dirty="0" err="1" smtClean="0"/>
              <a:t>Книжкина</a:t>
            </a:r>
            <a:r>
              <a:rPr lang="ru-RU" b="1" dirty="0" smtClean="0"/>
              <a:t> больница»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54220/v854220699/15788/ebdJl58rksk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645024"/>
            <a:ext cx="4104456" cy="299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userapi.com/c844521/v844521554/1de244/oiuyw-HUiJk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2636912"/>
            <a:ext cx="402577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Знакомство с творчеством </a:t>
            </a:r>
            <a:r>
              <a:rPr lang="ru-RU" b="1" dirty="0" err="1" smtClean="0"/>
              <a:t>А.Л.Барто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46420/v846420729/1e216c/hFvgFUJUow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2132856"/>
            <a:ext cx="619268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Выставка любимых игрушек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«Моя любимая игрушка»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49332/v849332729/164284/h9UCUEo08dA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2276872"/>
            <a:ext cx="6264695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Выставка рисунков, нарисованных совместно с родителями «Любимый сказочный герой»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54120/v854120704/149a4/AHrWewRC4vQ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9" y="2780928"/>
            <a:ext cx="640871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Выставка «Волшебные сказки»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54216/v854216704/14f30/LgCo3kyFXi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1556792"/>
            <a:ext cx="561662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Инсценировка сказки «Колобок»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46323/v846323554/1d5ef3/z98Za_uU_yM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573016"/>
            <a:ext cx="4032448" cy="3050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userapi.com/c849036/v849036554/16049d/I18UnJ-13W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988840"/>
            <a:ext cx="3996581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«Расскажи свою любимую сказку» (рассказы детей)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50220/v850220554/10f9fc/dKntzUzUuMU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645024"/>
            <a:ext cx="432048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p.userapi.com/c851028/v851028699/edd1e/oxDuDmltjKo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2276872"/>
            <a:ext cx="4248472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Выставка любимой книги  </a:t>
            </a:r>
            <a:r>
              <a:rPr lang="ru-RU" b="1" dirty="0" err="1" smtClean="0"/>
              <a:t>маминова</a:t>
            </a:r>
            <a:r>
              <a:rPr lang="ru-RU" b="1" dirty="0" smtClean="0"/>
              <a:t> детства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pp.userapi.com/c847018/v847018729/1d32b8/oJPbPk6AwsM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7" y="2204864"/>
            <a:ext cx="626469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Консультации для родителей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:\Users\User\Desktop\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44824"/>
            <a:ext cx="280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168" y="1844824"/>
            <a:ext cx="2808311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3501008"/>
            <a:ext cx="2736303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1340768"/>
            <a:ext cx="77048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Используемая литература</a:t>
            </a:r>
          </a:p>
          <a:p>
            <a:pPr algn="ctr"/>
            <a:endParaRPr lang="ru-RU" sz="2800" b="1" dirty="0" smtClean="0">
              <a:latin typeface="Comic Sans MS" pitchFamily="66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От рождения до школы. Основная образовательная программа дошкольного образования / Под ред. Н.Е. </a:t>
            </a:r>
            <a:r>
              <a:rPr lang="ru-RU" sz="2400" dirty="0" err="1" smtClean="0">
                <a:latin typeface="Comic Sans MS" pitchFamily="66" charset="0"/>
              </a:rPr>
              <a:t>Вераксы</a:t>
            </a:r>
            <a:r>
              <a:rPr lang="ru-RU" sz="2400" dirty="0" smtClean="0">
                <a:latin typeface="Comic Sans MS" pitchFamily="66" charset="0"/>
              </a:rPr>
              <a:t>, Т.С. Комаровой, М.А. Васильевой. - 4-е изд., </a:t>
            </a:r>
            <a:r>
              <a:rPr lang="ru-RU" sz="2400" dirty="0" err="1" smtClean="0">
                <a:latin typeface="Comic Sans MS" pitchFamily="66" charset="0"/>
              </a:rPr>
              <a:t>перераб</a:t>
            </a:r>
            <a:r>
              <a:rPr lang="ru-RU" sz="2400" dirty="0" smtClean="0">
                <a:latin typeface="Comic Sans MS" pitchFamily="66" charset="0"/>
              </a:rPr>
              <a:t>. – М.: МОЗАИКА-СИНТЕЗ, 2016.-352 с</a:t>
            </a:r>
            <a:r>
              <a:rPr lang="ru-RU" sz="2800" dirty="0" smtClean="0">
                <a:latin typeface="Comic Sans MS" pitchFamily="66" charset="0"/>
              </a:rPr>
              <a:t>.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А.К. Бондаренко Дидактические игры в детском саду. – М.: Просвещение, 1991</a:t>
            </a:r>
          </a:p>
          <a:p>
            <a:pPr algn="just"/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2204864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340768"/>
            <a:ext cx="81369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Цель проекта</a:t>
            </a:r>
          </a:p>
          <a:p>
            <a:pPr algn="just"/>
            <a:r>
              <a:rPr lang="ru-RU" sz="2800" dirty="0" smtClean="0">
                <a:latin typeface="Comic Sans MS" pitchFamily="66" charset="0"/>
              </a:rPr>
              <a:t>-приобщение детей и их родителей к чтению детской художественной литературе.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Вид проекта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Comic Sans MS" pitchFamily="66" charset="0"/>
              </a:rPr>
              <a:t>познавательный, творческий.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Продолжительность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Comic Sans MS" pitchFamily="66" charset="0"/>
              </a:rPr>
              <a:t>Краткосрочный (1 неделя)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Состав участников проекта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Comic Sans MS" pitchFamily="66" charset="0"/>
              </a:rPr>
              <a:t> дети, родители, воспитатели.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По характеру контактов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Comic Sans MS" pitchFamily="66" charset="0"/>
              </a:rPr>
              <a:t> с воспитанниками одной группы.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1988840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latin typeface="Comic Sans MS" pitchFamily="66" charset="0"/>
            </a:endParaRPr>
          </a:p>
          <a:p>
            <a:pPr algn="ctr"/>
            <a:endParaRPr lang="ru-RU" sz="3600" b="1" dirty="0" smtClean="0">
              <a:latin typeface="Comic Sans MS" pitchFamily="66" charset="0"/>
            </a:endParaRPr>
          </a:p>
          <a:p>
            <a:pPr algn="ctr"/>
            <a:r>
              <a:rPr lang="ru-RU" sz="4000" b="1" dirty="0" smtClean="0">
                <a:latin typeface="Comic Sans MS" pitchFamily="66" charset="0"/>
              </a:rPr>
              <a:t>Спасибо за внимание!</a:t>
            </a:r>
            <a:endParaRPr lang="ru-RU" sz="40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1268760"/>
            <a:ext cx="80648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Продукт проекта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Comic Sans MS" pitchFamily="66" charset="0"/>
              </a:rPr>
              <a:t> выставка книг;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Comic Sans MS" pitchFamily="66" charset="0"/>
              </a:rPr>
              <a:t>выставка работ по художественно-эстетическому развитию (лепка, рисование, аппликация).</a:t>
            </a:r>
          </a:p>
          <a:p>
            <a:pPr>
              <a:buFontTx/>
              <a:buChar char="-"/>
            </a:pPr>
            <a:endParaRPr lang="ru-RU" sz="2800" dirty="0" smtClean="0"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Проблемная ситуация</a:t>
            </a:r>
          </a:p>
          <a:p>
            <a:pPr algn="just"/>
            <a:r>
              <a:rPr lang="ru-RU" sz="2800" dirty="0" smtClean="0">
                <a:latin typeface="Comic Sans MS" pitchFamily="66" charset="0"/>
              </a:rPr>
              <a:t>- незаинтересованность детей к постоянному общению с книгой и бережному отношению к ней.</a:t>
            </a:r>
          </a:p>
          <a:p>
            <a:pPr algn="just"/>
            <a:endParaRPr lang="ru-RU" sz="2800" dirty="0" smtClean="0">
              <a:latin typeface="Comic Sans MS" pitchFamily="66" charset="0"/>
            </a:endParaRPr>
          </a:p>
          <a:p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1052736"/>
            <a:ext cx="806489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Задачи проекта</a:t>
            </a:r>
          </a:p>
          <a:p>
            <a:pPr algn="just"/>
            <a:r>
              <a:rPr lang="ru-RU" sz="2200" b="1" dirty="0" smtClean="0">
                <a:latin typeface="Comic Sans MS" pitchFamily="66" charset="0"/>
              </a:rPr>
              <a:t>Образовательные:</a:t>
            </a:r>
          </a:p>
          <a:p>
            <a:pPr algn="just">
              <a:buFontTx/>
              <a:buChar char="-"/>
            </a:pPr>
            <a:r>
              <a:rPr lang="ru-RU" sz="2200" dirty="0" smtClean="0">
                <a:latin typeface="Comic Sans MS" pitchFamily="66" charset="0"/>
              </a:rPr>
              <a:t> формирование интереса и потребности в чтении книг;</a:t>
            </a:r>
          </a:p>
          <a:p>
            <a:pPr algn="just">
              <a:buFontTx/>
              <a:buChar char="-"/>
            </a:pPr>
            <a:r>
              <a:rPr lang="ru-RU" sz="2200" dirty="0" smtClean="0">
                <a:latin typeface="Comic Sans MS" pitchFamily="66" charset="0"/>
              </a:rPr>
              <a:t> учить внимательно слушать и слышать произведение;</a:t>
            </a:r>
          </a:p>
          <a:p>
            <a:pPr algn="just">
              <a:buFontTx/>
              <a:buChar char="-"/>
            </a:pPr>
            <a:r>
              <a:rPr lang="ru-RU" sz="2200" dirty="0" smtClean="0">
                <a:latin typeface="Comic Sans MS" pitchFamily="66" charset="0"/>
              </a:rPr>
              <a:t>уточнить знания детских сказок через различные виды деятельности.</a:t>
            </a:r>
          </a:p>
          <a:p>
            <a:pPr algn="just"/>
            <a:r>
              <a:rPr lang="ru-RU" sz="2200" b="1" dirty="0" smtClean="0">
                <a:latin typeface="Comic Sans MS" pitchFamily="66" charset="0"/>
              </a:rPr>
              <a:t>Развивающие:</a:t>
            </a:r>
          </a:p>
          <a:p>
            <a:pPr algn="just"/>
            <a:r>
              <a:rPr lang="ru-RU" sz="2200" dirty="0" smtClean="0">
                <a:latin typeface="Comic Sans MS" pitchFamily="66" charset="0"/>
              </a:rPr>
              <a:t>-развивать познавательные и творческие  способности детей; </a:t>
            </a:r>
          </a:p>
          <a:p>
            <a:pPr algn="just">
              <a:buFontTx/>
              <a:buChar char="-"/>
            </a:pPr>
            <a:r>
              <a:rPr lang="ru-RU" sz="2200" dirty="0" smtClean="0">
                <a:latin typeface="Comic Sans MS" pitchFamily="66" charset="0"/>
              </a:rPr>
              <a:t>развитие эмоциональной активности детей.</a:t>
            </a:r>
          </a:p>
          <a:p>
            <a:pPr algn="just"/>
            <a:r>
              <a:rPr lang="ru-RU" sz="2200" b="1" dirty="0" smtClean="0">
                <a:latin typeface="Comic Sans MS" pitchFamily="66" charset="0"/>
              </a:rPr>
              <a:t>Воспитывающие:</a:t>
            </a:r>
          </a:p>
          <a:p>
            <a:pPr algn="just">
              <a:buFontTx/>
              <a:buChar char="-"/>
            </a:pPr>
            <a:r>
              <a:rPr lang="ru-RU" sz="2200" dirty="0" smtClean="0">
                <a:latin typeface="Comic Sans MS" pitchFamily="66" charset="0"/>
              </a:rPr>
              <a:t>воспитывать партнёрские отношения между детьми, родителями, педагогами;</a:t>
            </a:r>
          </a:p>
          <a:p>
            <a:pPr algn="just"/>
            <a:r>
              <a:rPr lang="ru-RU" sz="2200" dirty="0" smtClean="0">
                <a:latin typeface="Comic Sans MS" pitchFamily="66" charset="0"/>
              </a:rPr>
              <a:t>- Воспитывать любовь и бережное отношение к книге.</a:t>
            </a:r>
          </a:p>
          <a:p>
            <a:pPr algn="just">
              <a:buFontTx/>
              <a:buChar char="-"/>
            </a:pPr>
            <a:endParaRPr lang="ru-RU" sz="2400" dirty="0" smtClean="0">
              <a:latin typeface="Comic Sans MS" pitchFamily="66" charset="0"/>
            </a:endParaRPr>
          </a:p>
          <a:p>
            <a:pPr algn="just">
              <a:buFontTx/>
              <a:buChar char="-"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1124744"/>
            <a:ext cx="813690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Предполагаемый результат</a:t>
            </a:r>
          </a:p>
          <a:p>
            <a:pPr algn="just"/>
            <a:r>
              <a:rPr lang="ru-RU" sz="2400" b="1" dirty="0" smtClean="0">
                <a:latin typeface="Comic Sans MS" pitchFamily="66" charset="0"/>
              </a:rPr>
              <a:t>Для детей:</a:t>
            </a:r>
          </a:p>
          <a:p>
            <a:pPr algn="just"/>
            <a:r>
              <a:rPr lang="ru-RU" sz="2400" dirty="0" smtClean="0">
                <a:latin typeface="Comic Sans MS" pitchFamily="66" charset="0"/>
              </a:rPr>
              <a:t>-формируется интерес к книгам;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знания правильного и бережного отношения к книгам.</a:t>
            </a:r>
          </a:p>
          <a:p>
            <a:pPr algn="just"/>
            <a:r>
              <a:rPr lang="ru-RU" sz="2400" b="1" dirty="0" smtClean="0">
                <a:latin typeface="Comic Sans MS" pitchFamily="66" charset="0"/>
              </a:rPr>
              <a:t>Для родителей: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укрепятся детско-родительские отношения;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 знания к созданию условий для развития интереса детей к книгам.</a:t>
            </a:r>
          </a:p>
          <a:p>
            <a:pPr algn="just"/>
            <a:r>
              <a:rPr lang="ru-RU" sz="2400" b="1" dirty="0" smtClean="0">
                <a:latin typeface="Comic Sans MS" pitchFamily="66" charset="0"/>
              </a:rPr>
              <a:t>Для воспитателей:</a:t>
            </a:r>
          </a:p>
          <a:p>
            <a:pPr algn="just"/>
            <a:r>
              <a:rPr lang="ru-RU" sz="2400" dirty="0" smtClean="0">
                <a:latin typeface="Comic Sans MS" pitchFamily="66" charset="0"/>
              </a:rPr>
              <a:t>-повысится уровень педагогической компетентности по данной проблеме.</a:t>
            </a:r>
          </a:p>
          <a:p>
            <a:pPr algn="just"/>
            <a:r>
              <a:rPr lang="ru-RU" sz="2400" b="1" dirty="0" smtClean="0">
                <a:latin typeface="Comic Sans MS" pitchFamily="66" charset="0"/>
              </a:rPr>
              <a:t>Общий:</a:t>
            </a:r>
          </a:p>
          <a:p>
            <a:pPr algn="just"/>
            <a:r>
              <a:rPr lang="ru-RU" sz="2400" dirty="0" smtClean="0">
                <a:latin typeface="Comic Sans MS" pitchFamily="66" charset="0"/>
              </a:rPr>
              <a:t>-расширение взаимодействия дошкольного учреждения и семьи. </a:t>
            </a:r>
          </a:p>
          <a:p>
            <a:pPr algn="just">
              <a:buFontTx/>
              <a:buChar char="-"/>
            </a:pPr>
            <a:endParaRPr lang="ru-RU" sz="2800" dirty="0" smtClean="0">
              <a:latin typeface="Comic Sans MS" pitchFamily="66" charset="0"/>
            </a:endParaRPr>
          </a:p>
          <a:p>
            <a:pPr algn="just"/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980728"/>
            <a:ext cx="8208912" cy="7705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Интеграция образовательных областей</a:t>
            </a:r>
          </a:p>
          <a:p>
            <a:pPr algn="just"/>
            <a:r>
              <a:rPr lang="ru-RU" sz="2800" dirty="0" smtClean="0">
                <a:latin typeface="Comic Sans MS" pitchFamily="66" charset="0"/>
              </a:rPr>
              <a:t>-речевое развитие, социально-коммуникативное развитие, художественно-эстетическое развитие, познавательное развитие.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Средства и оборудование</a:t>
            </a:r>
          </a:p>
          <a:p>
            <a:pPr algn="just"/>
            <a:r>
              <a:rPr lang="ru-RU" sz="2800" b="1" dirty="0" smtClean="0">
                <a:latin typeface="Comic Sans MS" pitchFamily="66" charset="0"/>
              </a:rPr>
              <a:t>Методические:</a:t>
            </a:r>
          </a:p>
          <a:p>
            <a:pPr algn="just"/>
            <a:r>
              <a:rPr lang="ru-RU" sz="2800" dirty="0" smtClean="0">
                <a:latin typeface="Comic Sans MS" pitchFamily="66" charset="0"/>
              </a:rPr>
              <a:t>-тематические подборки детских произведений, иллюстрации по сказкам, портреты писателей, дидактические игры.</a:t>
            </a:r>
          </a:p>
          <a:p>
            <a:pPr algn="just"/>
            <a:r>
              <a:rPr lang="ru-RU" sz="2800" b="1" dirty="0" smtClean="0">
                <a:latin typeface="Comic Sans MS" pitchFamily="66" charset="0"/>
              </a:rPr>
              <a:t>Организационные:</a:t>
            </a:r>
          </a:p>
          <a:p>
            <a:pPr algn="just"/>
            <a:r>
              <a:rPr lang="ru-RU" sz="2800" dirty="0" smtClean="0">
                <a:latin typeface="Comic Sans MS" pitchFamily="66" charset="0"/>
              </a:rPr>
              <a:t>- маски для игр, бумага, клей, кисти, карандаши, пластилин.</a:t>
            </a:r>
          </a:p>
          <a:p>
            <a:pPr algn="just"/>
            <a:endParaRPr lang="ru-RU" sz="2800" dirty="0" smtClean="0">
              <a:latin typeface="Comic Sans MS" pitchFamily="66" charset="0"/>
            </a:endParaRPr>
          </a:p>
          <a:p>
            <a:pPr algn="just"/>
            <a:endParaRPr lang="ru-RU" sz="2800" dirty="0" smtClean="0">
              <a:latin typeface="Comic Sans MS" pitchFamily="66" charset="0"/>
            </a:endParaRPr>
          </a:p>
          <a:p>
            <a:pPr algn="ctr"/>
            <a:endParaRPr lang="ru-RU" sz="2800" b="1" dirty="0" smtClean="0">
              <a:latin typeface="Comic Sans MS" pitchFamily="66" charset="0"/>
            </a:endParaRPr>
          </a:p>
          <a:p>
            <a:pPr algn="ctr"/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836712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Этапы проекта</a:t>
            </a:r>
            <a:endParaRPr lang="ru-RU" sz="2800" b="1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628800"/>
          <a:ext cx="9144000" cy="52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906"/>
                <a:gridCol w="3862855"/>
                <a:gridCol w="2945239"/>
              </a:tblGrid>
              <a:tr h="33642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Этапы проекта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Деятельность воспитателя группы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Деятельность детей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80742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1 этап 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Поисковый 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(один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день 25.03)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Создать условия для вхождения в проблемную ситуацию: для детей, родителей, педагогов.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Принимают задачу проекта.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63251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2 этап аналитический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(один день 25.03)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Сбор информации: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Изучение теоретической и методической литературы по подготовке к работе над проектом.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Подбор материалов для реализации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проекта: дидактического, наглядного.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Планируют с педагогом, как будут воплощать проект в жизнь.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04292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3 этап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практический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(три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дня 26.03 27.03 28.03)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Проектирование текущей работы по проектной деятельности: смотрим перспективный план.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40990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4 этап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презентационный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(один день 29.03)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Анализ достижения цели и полученных результатов.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Продукт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проекта: Организовать выставку книг и выставку работ по художественно-эстетическому развитию.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Создание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творческих работ.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90872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Перспективный план по проекту</a:t>
            </a:r>
            <a:endParaRPr lang="ru-RU" sz="2800" b="1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1" y="1484784"/>
          <a:ext cx="9144001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973"/>
                <a:gridCol w="1814358"/>
                <a:gridCol w="1746658"/>
                <a:gridCol w="1671952"/>
                <a:gridCol w="1641632"/>
                <a:gridCol w="1601428"/>
              </a:tblGrid>
              <a:tr h="2011680">
                <a:tc>
                  <a:txBody>
                    <a:bodyPr/>
                    <a:lstStyle/>
                    <a:p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Comic Sans MS" pitchFamily="66" charset="0"/>
                        </a:rPr>
                        <a:t>Совместная деятельность взрослого и детей с учётом интеграции образовательных областей</a:t>
                      </a:r>
                      <a:endParaRPr lang="ru-RU" sz="14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Индивидуальная деятельность с детьми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Образовательная деятельность в режимных моментах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Организация развивающей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среды для самостоятельной деятельности детей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Взаимодействие с родителями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93192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1день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26.03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Знакомство детей с творчеством С.Я.Маршака. Чтение стихотворения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С.Я.Маршака «Пожар»</a:t>
                      </a:r>
                    </a:p>
                    <a:p>
                      <a:r>
                        <a:rPr lang="ru-RU" sz="1400" baseline="0" dirty="0" smtClean="0">
                          <a:latin typeface="Comic Sans MS" pitchFamily="66" charset="0"/>
                        </a:rPr>
                        <a:t>НОД «Чтобы не было беды»</a:t>
                      </a:r>
                      <a:endParaRPr lang="ru-RU" sz="1400" dirty="0" smtClean="0">
                        <a:latin typeface="Comic Sans MS" pitchFamily="66" charset="0"/>
                      </a:endParaRP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(Речевая. Познавательная)</a:t>
                      </a:r>
                    </a:p>
                    <a:p>
                      <a:endParaRPr lang="ru-RU" sz="1400" dirty="0" smtClean="0">
                        <a:latin typeface="Comic Sans MS" pitchFamily="66" charset="0"/>
                      </a:endParaRP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Рассматривание иллюстраций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.</a:t>
                      </a:r>
                      <a:endParaRPr lang="ru-RU" sz="1400" dirty="0" smtClean="0">
                        <a:latin typeface="Comic Sans MS" pitchFamily="66" charset="0"/>
                      </a:endParaRPr>
                    </a:p>
                    <a:p>
                      <a:endParaRPr lang="ru-RU" sz="1400" dirty="0" smtClean="0">
                        <a:latin typeface="Comic Sans MS" pitchFamily="66" charset="0"/>
                      </a:endParaRPr>
                    </a:p>
                    <a:p>
                      <a:endParaRPr lang="ru-RU" sz="1400" dirty="0" smtClean="0">
                        <a:latin typeface="Comic Sans MS" pitchFamily="66" charset="0"/>
                      </a:endParaRPr>
                    </a:p>
                    <a:p>
                      <a:endParaRPr lang="ru-RU" sz="1400" dirty="0" smtClean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Сюжетно-ролевая игра «Мы пожарные». Д/и «Можно нельзя». П/и «Найди свой домик»</a:t>
                      </a:r>
                    </a:p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Рассматривание иллюстраций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по пожарной безопасности. (Социально-коммуникативная. Физическая)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Беседа «Если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б я был пожарным». Аппликация «Кошкин дом»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Книги с иллюстрациями, атрибуты к сюжетно</a:t>
                      </a:r>
                      <a:r>
                        <a:rPr lang="ru-RU" sz="1400" baseline="0" dirty="0" smtClean="0">
                          <a:latin typeface="Comic Sans MS" pitchFamily="66" charset="0"/>
                        </a:rPr>
                        <a:t> ролевым играм(каски, машины) Альбомы с иллюстрациями транспорта.  Создание условий для художественно-эстетического развития.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Comic Sans MS" pitchFamily="66" charset="0"/>
                        </a:rPr>
                        <a:t>Пополнение библиотеки группы.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991</Words>
  <Application>Microsoft Office PowerPoint</Application>
  <PresentationFormat>Экран (4:3)</PresentationFormat>
  <Paragraphs>147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подготовила воспитатель МБДОУ ДС «Родничок»  Лесняк О.Н.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Знакомство детей  с творчеством С.Я.Маршака </vt:lpstr>
      <vt:lpstr>  НОД «Кошкин дом» </vt:lpstr>
      <vt:lpstr>Чтение стихотворения С.Я.Маршака «Пожар» НОД «Чтобы не было беды» </vt:lpstr>
      <vt:lpstr>Знакомство с творчеством В.Г.Сутеева  </vt:lpstr>
      <vt:lpstr>НОД «Мой любимый герой сказки «Под грибом» </vt:lpstr>
      <vt:lpstr>Знакомство с творчеством  К.И.Чуковского </vt:lpstr>
      <vt:lpstr>НОД «Больница для зверей» </vt:lpstr>
      <vt:lpstr>Ремонт «заболевших» книг в книжном уголке  «Книжкина больница» </vt:lpstr>
      <vt:lpstr>Знакомство с творчеством А.Л.Барто </vt:lpstr>
      <vt:lpstr>Выставка любимых игрушек  «Моя любимая игрушка» </vt:lpstr>
      <vt:lpstr>Выставка рисунков, нарисованных совместно с родителями «Любимый сказочный герой» </vt:lpstr>
      <vt:lpstr>Выставка «Волшебные сказки»  </vt:lpstr>
      <vt:lpstr>Инсценировка сказки «Колобок» </vt:lpstr>
      <vt:lpstr>«Расскажи свою любимую сказку» (рассказы детей) </vt:lpstr>
      <vt:lpstr>Выставка любимой книги  маминова детства </vt:lpstr>
      <vt:lpstr>Консультации для родителей 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Подготовили воспитатели:  Лесняк О.Н. Венгловская Н.А.</dc:title>
  <dc:creator>User</dc:creator>
  <cp:lastModifiedBy>User</cp:lastModifiedBy>
  <cp:revision>64</cp:revision>
  <dcterms:created xsi:type="dcterms:W3CDTF">2019-03-31T16:32:22Z</dcterms:created>
  <dcterms:modified xsi:type="dcterms:W3CDTF">2020-04-02T12:59:08Z</dcterms:modified>
</cp:coreProperties>
</file>