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82" r:id="rId2"/>
    <p:sldId id="269" r:id="rId3"/>
    <p:sldId id="285" r:id="rId4"/>
    <p:sldId id="258" r:id="rId5"/>
    <p:sldId id="273" r:id="rId6"/>
    <p:sldId id="272" r:id="rId7"/>
    <p:sldId id="274" r:id="rId8"/>
    <p:sldId id="275" r:id="rId9"/>
    <p:sldId id="276" r:id="rId10"/>
    <p:sldId id="277" r:id="rId11"/>
    <p:sldId id="278" r:id="rId12"/>
    <p:sldId id="270" r:id="rId13"/>
    <p:sldId id="260" r:id="rId14"/>
    <p:sldId id="279" r:id="rId15"/>
    <p:sldId id="280" r:id="rId16"/>
    <p:sldId id="288" r:id="rId17"/>
    <p:sldId id="286" r:id="rId18"/>
    <p:sldId id="287" r:id="rId19"/>
    <p:sldId id="289" r:id="rId20"/>
    <p:sldId id="290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4660"/>
  </p:normalViewPr>
  <p:slideViewPr>
    <p:cSldViewPr>
      <p:cViewPr>
        <p:scale>
          <a:sx n="54" d="100"/>
          <a:sy n="54" d="100"/>
        </p:scale>
        <p:origin x="-1848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6955182-E9C3-4FA6-B3BB-FBC8BA419ABA}" type="datetimeFigureOut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4A7A399-3807-4A1B-9512-FC756F554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0115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C181F-4F17-4A22-B11C-57C93FFC6793}" type="datetime1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579DE-7509-4985-A33E-F97FE7A970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9AB9B-C237-4DAF-9BFA-F62D1648A95F}" type="datetime1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388EA-35E6-4AB4-B92E-2AEB070052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47D31-DB6D-4419-8B01-B81B8DB96B90}" type="datetime1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7E840-B813-4A06-9748-39D89377E7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B4174-C65B-426E-99D5-97FA45D54CCA}" type="datetime1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35924-ACD8-498F-B88C-891E97F1E3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D5F4B-380C-4678-89EC-F858B351007E}" type="datetime1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51521-42CC-47D1-B733-D8C81D91B8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CBA42-FD6A-4AE4-8ACB-E7316E9AB02E}" type="datetime1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DCCD2-BE28-43E0-9993-A03CFA324E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DC859-5636-41F6-8734-33A17873376B}" type="datetime1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35AC2-F788-44E4-B9CF-5CF6A33771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EF226-32C4-442F-BCBD-9AB4305377A3}" type="datetime1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87E46-08DA-4529-A48B-E87053E2D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A1E06-B906-4141-9CFF-FCD8DADDC28A}" type="datetime1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30F44-D82A-4471-9CE3-DC2A13C35C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A5F9D-9E7D-44C5-B07C-6DC70A6DEB60}" type="datetime1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552FD-8663-46E9-9011-22B4CC46D1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FED49-24DE-40E9-A94E-2A4FF35572E7}" type="datetime1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728DD-F6A2-4B6C-BF5A-5AA46746A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7AE3D7-FCBB-4810-B460-AE17BB9A155D}" type="datetime1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8979BA-6D88-49CA-9DB2-0FD23CFE2F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5219554"/>
            <a:ext cx="2133600" cy="1501921"/>
          </a:xfrm>
        </p:spPr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03.04.2020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1844824"/>
            <a:ext cx="67687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связной  речи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через  обучение 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составлению 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рассказов</a:t>
            </a:r>
            <a:b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 картине  и </a:t>
            </a:r>
          </a:p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серии  сюжетных  картинок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544522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Воспитатели гр. Вишенка: 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Урбанова И.Ю.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Урбанова И.Г.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7975" y="-2619671"/>
            <a:ext cx="6136233" cy="201622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9" name="AutoShape 2" descr="http://nevredimka.ru/published/publicdata/LIRA069IWASYST/attachments/SC/products_pictures/7143256kr_enlx5_en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4707146"/>
            <a:ext cx="1620213" cy="1877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62076"/>
            <a:ext cx="1678732" cy="18987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981" y="0"/>
            <a:ext cx="2833937" cy="19431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4641423"/>
            <a:ext cx="2088232" cy="18935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79" y="3501008"/>
            <a:ext cx="1985621" cy="19407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3930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ОТБОРУ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КАРТИН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Содержание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картины должно быть интересным, понятным, воспитывающим положительное отношение к окружающему; 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картина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должна быть высокохудожественной: изображения персонажей, животных и других объектов должны быть реалистическими; 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картина должна быть доступна не только по содержанию, но и по изображению. 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должно быть картин с чрезмерным нагромождением деталей, иначе дети отвлекаются от главного. 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24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   РАССКАЗЫВАНИЯ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ПО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КАРТИНЕ :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1</a:t>
            </a:r>
            <a:r>
              <a:rPr lang="ru-RU" sz="2400" dirty="0">
                <a:solidFill>
                  <a:srgbClr val="002060"/>
                </a:solidFill>
              </a:rPr>
              <a:t>. </a:t>
            </a:r>
            <a:r>
              <a:rPr lang="ru-RU" sz="24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 предметных картин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связное последовательное описание изображенных на картине предметов или животных, их качеств, свойств,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действий 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 сюжетной картины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описание изображенной на картине ситуации, не выходящей за пределы содержания картины.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Рассказ по последовательной сюжетной серии картин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ребенок рассказывает о содержании каждой сюжетной картинки из серии, связывая их в один рассказ. 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24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учат рассматривать и описывать </a:t>
            </a:r>
            <a:r>
              <a:rPr lang="ru-RU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предметные и сюжетные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картины сначала по вопросам воспитателя, а затем по его образцу. Используется прием сравнения двух персонажей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Проводятся беседы по сюжетным картинам, заканчивающиеся обобщением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которое делает воспитатель или дети. 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0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171400"/>
            <a:ext cx="8229600" cy="1143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   </a:t>
            </a:r>
            <a:endParaRPr lang="ru-RU" sz="3600" b="1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821" y="620688"/>
            <a:ext cx="8229600" cy="4525963"/>
          </a:xfrm>
        </p:spPr>
        <p:txBody>
          <a:bodyPr/>
          <a:lstStyle/>
          <a:p>
            <a:pPr marL="0" indent="0">
              <a:lnSpc>
                <a:spcPts val="3000"/>
              </a:lnSpc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dirty="0" smtClean="0"/>
              <a:t>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 Дети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молча рассматривают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картину.</a:t>
            </a:r>
          </a:p>
          <a:p>
            <a:pPr marL="0" indent="0">
              <a:lnSpc>
                <a:spcPts val="3000"/>
              </a:lnSpc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Проводится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беседа, уточняющая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детали.</a:t>
            </a:r>
          </a:p>
          <a:p>
            <a:pPr marL="0" indent="0">
              <a:lnSpc>
                <a:spcPts val="3000"/>
              </a:lnSpc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Дается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образец (короткий, живой,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эмоциональный).</a:t>
            </a:r>
          </a:p>
          <a:p>
            <a:pPr marL="0" indent="0">
              <a:lnSpc>
                <a:spcPts val="3000"/>
              </a:lnSpc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Дети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воспроизводят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образец.</a:t>
            </a:r>
          </a:p>
          <a:p>
            <a:pPr marL="0" indent="0">
              <a:lnSpc>
                <a:spcPts val="3000"/>
              </a:lnSpc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5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Рассказывают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самостоятельно,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внося в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рассказ свое творчество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lnSpc>
                <a:spcPts val="3000"/>
              </a:lnSpc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03.04.2020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475656" y="2507411"/>
            <a:ext cx="2683383" cy="2012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377" y="4453532"/>
            <a:ext cx="3096344" cy="2322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481013"/>
            <a:ext cx="2736304" cy="2052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4509619"/>
            <a:ext cx="2926285" cy="2194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РАССКАЗЫВАНИЕ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СЕРИИ СЮЖЕТНЫХ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КАРТИНОК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РАССМАТРИВАЕТСЯ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ОПИСЫВАЕТСЯ КАЖДАЯ КАРТИНА ИЗ СЕРИИ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ЗАТЕМ ВЫСКАЗЫВАНИЯ ДЕТЕЙ ОБЪЕДИНЯЮТСЯ В ОДИН СЮЖЕТ ВОСПИТАТЕЛЕМ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ДЕТЬМИ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5" y="3789040"/>
            <a:ext cx="3983219" cy="2987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789040"/>
            <a:ext cx="3983219" cy="2987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2229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Так же развитие связной речи совершенствуется при работе с книжками- малышками по лексическим темам недели, которые дети изготавливают сами или совместно с родителями.</a:t>
            </a:r>
            <a:endParaRPr lang="ru-RU" sz="2400" b="1" dirty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2132856"/>
            <a:ext cx="6142326" cy="46067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66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80928"/>
            <a:ext cx="8229600" cy="1143000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rgbClr val="002060"/>
                </a:solidFill>
              </a:rPr>
              <a:t>Сначала ребёнок представляет свою книжку, пересказывает, рассказывает, читает, показывает все иллюстрации детям самостоятельно. Далее проводится беседа-диалог  по  содержанию рассказа, пересказа, чтения. Дети задают вопросы, автор отвечает, даёт полный развернутый  ответ</a:t>
            </a:r>
            <a:endParaRPr lang="ru-RU" sz="28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7EF226-32C4-442F-BCBD-9AB4305377A3}" type="datetime1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A87E46-08DA-4529-A48B-E87053E2D7D6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426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7EF226-32C4-442F-BCBD-9AB4305377A3}" type="datetime1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A87E46-08DA-4529-A48B-E87053E2D7D6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548680"/>
            <a:ext cx="8326328" cy="6287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921339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7EF226-32C4-442F-BCBD-9AB4305377A3}" type="datetime1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A87E46-08DA-4529-A48B-E87053E2D7D6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65595"/>
            <a:ext cx="8492427" cy="6369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324068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645024"/>
            <a:ext cx="8229600" cy="1143000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</a:rPr>
              <a:t>В заключении хочется напомнить, о том, что речь не передаётся по наследству! </a:t>
            </a:r>
            <a:r>
              <a:rPr lang="ru-RU" sz="2800" b="1" dirty="0" smtClean="0">
                <a:solidFill>
                  <a:srgbClr val="002060"/>
                </a:solidFill>
              </a:rPr>
              <a:t>Ребёнок перенимает  опыт речевого общения от окружающих, </a:t>
            </a:r>
            <a:r>
              <a:rPr lang="ru-RU" sz="2800" b="1" dirty="0" err="1" smtClean="0">
                <a:solidFill>
                  <a:srgbClr val="002060"/>
                </a:solidFill>
              </a:rPr>
              <a:t>т.е</a:t>
            </a:r>
            <a:r>
              <a:rPr lang="ru-RU" sz="2800" b="1" dirty="0" smtClean="0">
                <a:solidFill>
                  <a:srgbClr val="002060"/>
                </a:solidFill>
              </a:rPr>
              <a:t> овладение связной, грамотной речью находится в прямой зависимости от окружающей речевой среды.              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Поэтому важно, чтобы взрослые ( родители и педагоги) создавали такую речевую среду для постоянного общения с ребёнком!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7EF226-32C4-442F-BCBD-9AB4305377A3}" type="datetime1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A87E46-08DA-4529-A48B-E87053E2D7D6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626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8229600" cy="5328592"/>
          </a:xfrm>
        </p:spPr>
        <p:txBody>
          <a:bodyPr/>
          <a:lstStyle/>
          <a:p>
            <a:pPr algn="l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«Если вы работаете с детьми, от которых трудно добиться слова… - начните показывать картинки, и они заговорят свободно, непринужденно…»</a:t>
            </a:r>
            <a:b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К. Д. Ушинский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03.04.2020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82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645024"/>
            <a:ext cx="8229600" cy="1143000"/>
          </a:xfrm>
        </p:spPr>
        <p:txBody>
          <a:bodyPr/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Благодарим  за внимание! 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7EF226-32C4-442F-BCBD-9AB4305377A3}" type="datetime1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A87E46-08DA-4529-A48B-E87053E2D7D6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711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564904"/>
            <a:ext cx="8229600" cy="1143000"/>
          </a:xfrm>
        </p:spPr>
        <p:txBody>
          <a:bodyPr/>
          <a:lstStyle/>
          <a:p>
            <a:r>
              <a:rPr lang="ru-RU" sz="1800" b="1" i="1" dirty="0">
                <a:solidFill>
                  <a:srgbClr val="002060"/>
                </a:solidFill>
                <a:cs typeface="Aparajita" pitchFamily="34" charset="0"/>
              </a:rPr>
              <a:t>Связная речь - смысловое развернутое высказывание  ряд логически сочетающихся предложений, обеспечивающее общение и взаимопонимание детей. Развитие связанной речи детей – одна из главных задач детского сада.</a:t>
            </a:r>
            <a:br>
              <a:rPr lang="ru-RU" sz="1800" b="1" i="1" dirty="0">
                <a:solidFill>
                  <a:srgbClr val="002060"/>
                </a:solidFill>
                <a:cs typeface="Aparajita" pitchFamily="34" charset="0"/>
              </a:rPr>
            </a:br>
            <a:r>
              <a:rPr lang="ru-RU" sz="1600" b="1" i="1" dirty="0">
                <a:solidFill>
                  <a:srgbClr val="002060"/>
                </a:solidFill>
                <a:cs typeface="Aparajita" pitchFamily="34" charset="0"/>
              </a:rPr>
              <a:t/>
            </a:r>
            <a:br>
              <a:rPr lang="ru-RU" sz="1600" b="1" i="1" dirty="0">
                <a:solidFill>
                  <a:srgbClr val="002060"/>
                </a:solidFill>
                <a:cs typeface="Aparajita" pitchFamily="34" charset="0"/>
              </a:rPr>
            </a:b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parajita" pitchFamily="34" charset="0"/>
              </a:rPr>
              <a:t>Актуальность:</a:t>
            </a:r>
            <a:r>
              <a:rPr lang="ru-RU" sz="1600" dirty="0">
                <a:cs typeface="Aparajita" pitchFamily="34" charset="0"/>
              </a:rPr>
              <a:t/>
            </a:r>
            <a:br>
              <a:rPr lang="ru-RU" sz="1600" dirty="0">
                <a:cs typeface="Aparajita" pitchFamily="34" charset="0"/>
              </a:rPr>
            </a:br>
            <a:r>
              <a:rPr lang="ru-RU" sz="1600" dirty="0">
                <a:cs typeface="Aparajita" pitchFamily="34" charset="0"/>
              </a:rPr>
              <a:t/>
            </a:r>
            <a:br>
              <a:rPr lang="ru-RU" sz="1600" dirty="0">
                <a:cs typeface="Aparajita" pitchFamily="34" charset="0"/>
              </a:rPr>
            </a:br>
            <a:r>
              <a:rPr lang="ru-RU" sz="2000" b="1" dirty="0">
                <a:solidFill>
                  <a:srgbClr val="002060"/>
                </a:solidFill>
                <a:cs typeface="Aparajita" pitchFamily="34" charset="0"/>
              </a:rPr>
              <a:t>Проблема развития связной речи детей хорошо известна широкому кругу педагогических работников: воспитателям, узким специалистам, психологам.  Дети испытывают значительные затруднения при составлении рассказа по серии сюжетных картин. Отмечается  нарушение связности и последовательности рассказа, смысловые пропуски существенных элементов сюжетной линии, заметная фрагментарность изложения, нарушение логико-временных и причинно-следственных связей в тексте. Все эти специфические особенности сопряжены с низкой степенью самостоятельной активности ребенка при составлении рассказа, с неумением выделить главные и второстепенные элементы его замысла и связей между ними, с невозможностью четкого построения целостной композиции текста. Вот почему проблема исследования особенностей связной речи у дошкольников является одной из наиболее актуальных проблем. 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7EF226-32C4-442F-BCBD-9AB4305377A3}" type="datetime1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A87E46-08DA-4529-A48B-E87053E2D7D6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883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85728"/>
            <a:ext cx="8286808" cy="60956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buNone/>
            </a:pPr>
            <a:endParaRPr lang="ru-RU" sz="2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  <a:p>
            <a:pPr>
              <a:buNone/>
            </a:pPr>
            <a:r>
              <a:rPr lang="ru-RU" sz="24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400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:      </a:t>
            </a:r>
            <a:r>
              <a:rPr lang="ru-RU" sz="20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редставить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систему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работы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по развитию связной речи детей среднего </a:t>
            </a:r>
          </a:p>
          <a:p>
            <a:pPr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дошкольного возраста через обучение 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составлению рассказа по картине и серии </a:t>
            </a:r>
          </a:p>
          <a:p>
            <a:pPr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сюжетных картинок.</a:t>
            </a:r>
          </a:p>
          <a:p>
            <a:pPr>
              <a:buNone/>
            </a:pPr>
            <a:r>
              <a:rPr lang="ru-RU" sz="24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/>
              <a:t>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>
                <a:sym typeface="Wingdings"/>
              </a:rPr>
              <a:t> </a:t>
            </a:r>
            <a:r>
              <a:rPr lang="ru-RU" sz="2400" dirty="0" smtClean="0"/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Научить детей выкладывать серию сюжетных картин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логической последовательности;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sym typeface="Wingdings"/>
              </a:rPr>
              <a:t>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Упражнять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составлении рассказов по картине.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sym typeface="Wingdings"/>
              </a:rPr>
              <a:t>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Пополнять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активизировать словарь на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основе  углубления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знаний о ближайшем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окружении.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sym typeface="Wingdings"/>
              </a:rPr>
              <a:t>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Упражнять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составлении рассказов по картине.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sym typeface="Wingdings"/>
              </a:rPr>
              <a:t>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словотворчество,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фантазию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sym typeface="Wingdings"/>
              </a:rPr>
              <a:t>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Продолжать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помогать детям согласовывать слова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  предложении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endParaRPr lang="ru-RU" sz="2000" b="1" cap="all" dirty="0" smtClean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5472608"/>
          </a:xfrm>
        </p:spPr>
        <p:txBody>
          <a:bodyPr/>
          <a:lstStyle/>
          <a:p>
            <a:pPr algn="l"/>
            <a:r>
              <a:rPr lang="ru-RU" sz="40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педагогов и </a:t>
            </a:r>
            <a:r>
              <a:rPr lang="ru-RU" sz="40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родителей… </a:t>
            </a:r>
            <a:br>
              <a:rPr lang="ru-RU" sz="40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заключается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том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помочь детям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научиться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излагать собственные мысли связно и достаточно полно,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понимать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речь собеседника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т.е. вести содержательный диалог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69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564904"/>
            <a:ext cx="8229600" cy="5865515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Одним из необходимых условий развития грамотной связной речи ребенка, которая развивается с момента рождения на протяжении всего дошкольного периода, а затем и школьного возраста,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является наглядность. 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79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48680"/>
            <a:ext cx="81369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Сначала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дошкольники овладевают преимущественно 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диалогической </a:t>
            </a:r>
            <a:r>
              <a:rPr lang="ru-RU" sz="32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речью: </a:t>
            </a:r>
            <a:endParaRPr lang="ru-RU" sz="32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учатся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выслушивать вопросы педагога, 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отвечать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них, спрашивать. 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дальнейшем дети приобретают навыки составления рассказа, в котором все части связаны друг с другом, логически объединены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т.е. идет развитие </a:t>
            </a:r>
            <a:r>
              <a:rPr lang="ru-RU" sz="32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монологической речи</a:t>
            </a:r>
          </a:p>
        </p:txBody>
      </p:sp>
    </p:spTree>
    <p:extLst>
      <p:ext uri="{BB962C8B-B14F-4D97-AF65-F5344CB8AC3E}">
        <p14:creationId xmlns:p14="http://schemas.microsoft.com/office/powerpoint/2010/main" val="112926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143000"/>
          </a:xfrm>
        </p:spPr>
        <p:txBody>
          <a:bodyPr/>
          <a:lstStyle/>
          <a:p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обучении детей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рассказыванию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картине принято выделять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несколько </a:t>
            </a:r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этапов: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52528"/>
          </a:xfrm>
        </p:spPr>
        <p:txBody>
          <a:bodyPr/>
          <a:lstStyle/>
          <a:p>
            <a:pPr>
              <a:buFont typeface="Wingdings"/>
              <a:buChar char="¬"/>
            </a:pP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младшем возрасте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осуществляется подготовительный этап, который имеет своей целью обогатить словарь, активизировать речь детей, научить их рассматривать картину и отвечать на вопросы.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/>
              <a:buChar char="¬"/>
            </a:pP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среднем дошкольном возрасте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учат составлять рассказы сначала по вопросам, а затем самостоятельно. Вопросы должны быть сформулированы так, чтобы, отвечая на них, ребенок учился строить развернутые связные высказывания. Чрезмерно дробные вопросы приучают детей к однословным ответам. Нечетко поставленные вопросы также тормозят развитие у детей речевых навыков.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/>
              <a:buChar char="¬"/>
            </a:pPr>
            <a:r>
              <a:rPr lang="ru-RU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Старший </a:t>
            </a:r>
            <a:r>
              <a:rPr lang="ru-RU" sz="2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дошкольный возраст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характеризуется возросшей речевой и мыслительной активностью детей, поэтому ребенок может самостоятельно или с небольшой помощью взрослого составлять не только описательные рассказы, но и повествовательные рассказы, придумывать начало и конец сюжета картины.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67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marL="0" indent="0">
              <a:buNone/>
            </a:pP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основе </a:t>
            </a:r>
            <a:r>
              <a:rPr lang="ru-RU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рассказывания по картине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лежит восприятие детьми окружающей жизни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Картина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 только расширяет и углубляет детские представления об общественных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природных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явлениях,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воздействует на эмоции детей, вызывает интерес к рассказыванию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побуждает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говорить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даже молчаливых и застенчивых.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B4174-C65B-426E-99D5-97FA45D54CCA}" type="datetime1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135924-ACD8-498F-B88C-891E97F1E3A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97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здник детский 1">
  <a:themeElements>
    <a:clrScheme name="Другая 50">
      <a:dk1>
        <a:srgbClr val="99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детский 1</Template>
  <TotalTime>814</TotalTime>
  <Words>702</Words>
  <Application>Microsoft Office PowerPoint</Application>
  <PresentationFormat>Экран (4:3)</PresentationFormat>
  <Paragraphs>105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Праздник детский 1</vt:lpstr>
      <vt:lpstr>Презентация PowerPoint</vt:lpstr>
      <vt:lpstr> «Если вы работаете с детьми, от которых трудно добиться слова… - начните показывать картинки, и они заговорят свободно, непринужденно…»  К. Д. Ушинский</vt:lpstr>
      <vt:lpstr>Связная речь - смысловое развернутое высказывание  ряд логически сочетающихся предложений, обеспечивающее общение и взаимопонимание детей. Развитие связанной речи детей – одна из главных задач детского сада.  Актуальность:  Проблема развития связной речи детей хорошо известна широкому кругу педагогических работников: воспитателям, узким специалистам, психологам.  Дети испытывают значительные затруднения при составлении рассказа по серии сюжетных картин. Отмечается  нарушение связности и последовательности рассказа, смысловые пропуски существенных элементов сюжетной линии, заметная фрагментарность изложения, нарушение логико-временных и причинно-следственных связей в тексте. Все эти специфические особенности сопряжены с низкой степенью самостоятельной активности ребенка при составлении рассказа, с неумением выделить главные и второстепенные элементы его замысла и связей между ними, с невозможностью четкого построения целостной композиции текста. Вот почему проблема исследования особенностей связной речи у дошкольников является одной из наиболее актуальных проблем. </vt:lpstr>
      <vt:lpstr>Презентация PowerPoint</vt:lpstr>
      <vt:lpstr>Задача педагогов и родителей…    …заключается в том,  чтобы помочь детям  научиться излагать собственные мысли связно и достаточно полно,  понимать речь собеседника,  т.е. вести содержательный диалог</vt:lpstr>
      <vt:lpstr>Презентация PowerPoint</vt:lpstr>
      <vt:lpstr>Презентация PowerPoint</vt:lpstr>
      <vt:lpstr>В обучении детей рассказыванию  по картине принято выделять  несколько этапов: </vt:lpstr>
      <vt:lpstr>Презентация PowerPoint</vt:lpstr>
      <vt:lpstr>ТРЕБОВАНИЯ К ОТБОРУ  КАРТИН </vt:lpstr>
      <vt:lpstr> ВИДЫ    РАССКАЗЫВАНИЯ    ПО КАРТИНЕ : </vt:lpstr>
      <vt:lpstr>Презентация PowerPoint</vt:lpstr>
      <vt:lpstr>СТРУКТУРА    </vt:lpstr>
      <vt:lpstr>Презентация PowerPoint</vt:lpstr>
      <vt:lpstr>Так же развитие связной речи совершенствуется при работе с книжками- малышками по лексическим темам недели, которые дети изготавливают сами или совместно с родителями.</vt:lpstr>
      <vt:lpstr>Сначала ребёнок представляет свою книжку, пересказывает, рассказывает, читает, показывает все иллюстрации детям самостоятельно. Далее проводится беседа-диалог  по  содержанию рассказа, пересказа, чтения. Дети задают вопросы, автор отвечает, даёт полный развернутый  ответ</vt:lpstr>
      <vt:lpstr>Презентация PowerPoint</vt:lpstr>
      <vt:lpstr>Презентация PowerPoint</vt:lpstr>
      <vt:lpstr>В заключении хочется напомнить, о том, что речь не передаётся по наследству! Ребёнок перенимает  опыт речевого общения от окружающих, т.е овладение связной, грамотной речью находится в прямой зависимости от окружающей речевой среды.                 Поэтому важно, чтобы взрослые ( родители и педагоги) создавали такую речевую среду для постоянного общения с ребёнком!</vt:lpstr>
      <vt:lpstr>Благодарим  за внимание! 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Valued Acer Customer</dc:creator>
  <dc:description>http://aida.ucoz.ru</dc:description>
  <cp:lastModifiedBy>user</cp:lastModifiedBy>
  <cp:revision>58</cp:revision>
  <dcterms:created xsi:type="dcterms:W3CDTF">2013-10-24T08:40:01Z</dcterms:created>
  <dcterms:modified xsi:type="dcterms:W3CDTF">2020-04-02T18:07:20Z</dcterms:modified>
  <cp:category>шаблоны к Powerpoint</cp:category>
</cp:coreProperties>
</file>