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6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7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701" r:id="rId2"/>
    <p:sldMasterId id="2147483793" r:id="rId3"/>
    <p:sldMasterId id="2147483799" r:id="rId4"/>
    <p:sldMasterId id="2147483811" r:id="rId5"/>
    <p:sldMasterId id="2147483817" r:id="rId6"/>
    <p:sldMasterId id="2147483853" r:id="rId7"/>
  </p:sld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6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53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ru-RU"/>
  <c:roundedCorners val="1"/>
  <c:style val="26"/>
  <c:chart>
    <c:autoTitleDeleted val="1"/>
    <c:view3D>
      <c:rotX val="3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0">
                    <a:solidFill>
                      <a:srgbClr val="00060C"/>
                    </a:solidFill>
                  </a:defRPr>
                </a:pPr>
                <a:endParaRPr lang="ru-RU"/>
              </a:p>
            </c:txPr>
            <c:dLblPos val="outEnd"/>
            <c:showLegendKey val="1"/>
            <c:showVal val="1"/>
            <c:showCatName val="1"/>
            <c:showSerName val="1"/>
            <c:showPercent val="1"/>
            <c:showBubbleSize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образ жизни</c:v>
                </c:pt>
                <c:pt idx="1">
                  <c:v>состояние внешней среды</c:v>
                </c:pt>
                <c:pt idx="2">
                  <c:v>наследственность</c:v>
                </c:pt>
                <c:pt idx="3">
                  <c:v>уровень организации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0.5</c:v>
                </c:pt>
                <c:pt idx="1">
                  <c:v>0.2</c:v>
                </c:pt>
                <c:pt idx="2">
                  <c:v>0.2</c:v>
                </c:pt>
                <c:pt idx="3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227-44D5-ACB7-5E86BC27BD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0"/>
        <c:txPr>
          <a:bodyPr/>
          <a:lstStyle/>
          <a:p>
            <a:pPr>
              <a:defRPr>
                <a:solidFill>
                  <a:srgbClr val="00060C"/>
                </a:solidFill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>
                <a:solidFill>
                  <a:srgbClr val="00060C"/>
                </a:solidFill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>
                <a:solidFill>
                  <a:srgbClr val="00060C"/>
                </a:solidFill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>
                <a:solidFill>
                  <a:srgbClr val="00060C"/>
                </a:solidFill>
              </a:defRPr>
            </a:pPr>
            <a:endParaRPr lang="ru-RU"/>
          </a:p>
        </c:txPr>
      </c:legendEntry>
      <c:overlay val="1"/>
    </c:legend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43213" y="2295525"/>
            <a:ext cx="6202362" cy="1470025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72313" y="115888"/>
            <a:ext cx="2071687" cy="57610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52488" y="115888"/>
            <a:ext cx="6067425" cy="57610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158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52488" y="1949450"/>
            <a:ext cx="3846512" cy="18875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851400" y="1949450"/>
            <a:ext cx="3846513" cy="18875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852488" y="3989388"/>
            <a:ext cx="7845425" cy="18875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852488" y="115888"/>
            <a:ext cx="8291512" cy="57610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158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852488" y="1949450"/>
            <a:ext cx="7845425" cy="3927475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158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52488" y="1949450"/>
            <a:ext cx="3846512" cy="39274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51400" y="1949450"/>
            <a:ext cx="3846513" cy="39274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ru-RU"/>
          </a:p>
        </p:txBody>
      </p:sp>
    </p:spTree>
  </p:cSld>
  <p:clrMapOvr>
    <a:masterClrMapping/>
  </p:clrMapOvr>
  <p:transition>
    <p:cover dir="r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43213" y="2295525"/>
            <a:ext cx="6202362" cy="1470025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52488" y="1949450"/>
            <a:ext cx="3846512" cy="39274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51400" y="1949450"/>
            <a:ext cx="3846513" cy="39274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72313" y="115888"/>
            <a:ext cx="2071687" cy="57610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52488" y="115888"/>
            <a:ext cx="6067425" cy="57610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158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52488" y="1949450"/>
            <a:ext cx="3846512" cy="18875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851400" y="1949450"/>
            <a:ext cx="3846513" cy="18875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852488" y="3989388"/>
            <a:ext cx="7845425" cy="18875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852488" y="115888"/>
            <a:ext cx="8291512" cy="57610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158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852488" y="1949450"/>
            <a:ext cx="7845425" cy="3927475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158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52488" y="1949450"/>
            <a:ext cx="3846512" cy="39274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51400" y="1949450"/>
            <a:ext cx="3846513" cy="39274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ru-RU"/>
          </a:p>
        </p:txBody>
      </p:sp>
    </p:spTree>
  </p:cSld>
  <p:clrMapOvr>
    <a:masterClrMapping/>
  </p:clrMapOvr>
  <p:transition>
    <p:cover dir="rd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Free PPT _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ru-RU" altLang="ko-KR" smtClean="0"/>
              <a:t>Образец текста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7544" y="2161455"/>
            <a:ext cx="82296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ru-RU" altLang="ko-KR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69401571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Free PPT _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ru-RU" altLang="ko-KR" smtClean="0"/>
              <a:t>Образец текста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ru-RU" altLang="ko-KR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32681852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>
  <p:cSld name="1_Титульный слайд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201613" y="5181600"/>
            <a:ext cx="8688387" cy="1066800"/>
          </a:xfrm>
          <a:prstGeom prst="rect">
            <a:avLst/>
          </a:prstGeom>
        </p:spPr>
        <p:txBody>
          <a:bodyPr/>
          <a:lstStyle>
            <a:lvl1pPr algn="r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86200" y="6210300"/>
            <a:ext cx="5003800" cy="533400"/>
          </a:xfrm>
          <a:prstGeom prst="rect">
            <a:avLst/>
          </a:prstGeom>
        </p:spPr>
        <p:txBody>
          <a:bodyPr/>
          <a:lstStyle>
            <a:lvl1pPr marL="0" indent="0" algn="r">
              <a:buFontTx/>
              <a:buNone/>
              <a:defRPr sz="1600" i="1">
                <a:latin typeface="Times New Roman" pitchFamily="18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89688"/>
            <a:ext cx="1600200" cy="331787"/>
          </a:xfrm>
          <a:prstGeom prst="rect">
            <a:avLst/>
          </a:prstGeo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fld id="{1DBD9794-A4CC-42D0-9A65-24C6B9EF4076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1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262188" y="6389688"/>
            <a:ext cx="1828800" cy="331787"/>
          </a:xfrm>
          <a:prstGeom prst="rect">
            <a:avLst/>
          </a:prstGeo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343400" y="6389688"/>
            <a:ext cx="1447800" cy="331787"/>
          </a:xfrm>
          <a:prstGeom prst="rect">
            <a:avLst/>
          </a:prstGeo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7650"/>
            <a:ext cx="5943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1DBD9794-A4CC-42D0-9A65-24C6B9EF4076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8693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86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52488" y="1949450"/>
            <a:ext cx="3846512" cy="39274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51400" y="1949450"/>
            <a:ext cx="3846513" cy="39274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3322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9046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1148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11987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18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8842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3500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746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5722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Free PPT _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ru-RU" altLang="ko-KR" smtClean="0"/>
              <a:t>Образец текста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7544" y="2161455"/>
            <a:ext cx="82296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ru-RU" altLang="ko-KR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69401571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Free PPT _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ru-RU" altLang="ko-KR" smtClean="0"/>
              <a:t>Образец текста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ru-RU" altLang="ko-KR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32681852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>
  <p:cSld name="1_Титульный слайд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201613" y="5181600"/>
            <a:ext cx="8688387" cy="1066800"/>
          </a:xfrm>
          <a:prstGeom prst="rect">
            <a:avLst/>
          </a:prstGeom>
        </p:spPr>
        <p:txBody>
          <a:bodyPr/>
          <a:lstStyle>
            <a:lvl1pPr algn="r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86200" y="6210300"/>
            <a:ext cx="5003800" cy="533400"/>
          </a:xfrm>
          <a:prstGeom prst="rect">
            <a:avLst/>
          </a:prstGeom>
        </p:spPr>
        <p:txBody>
          <a:bodyPr/>
          <a:lstStyle>
            <a:lvl1pPr marL="0" indent="0" algn="r">
              <a:buFontTx/>
              <a:buNone/>
              <a:defRPr sz="1600" i="1">
                <a:latin typeface="Times New Roman" pitchFamily="18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89688"/>
            <a:ext cx="1600200" cy="331787"/>
          </a:xfrm>
          <a:prstGeom prst="rect">
            <a:avLst/>
          </a:prstGeo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fld id="{1DBD9794-A4CC-42D0-9A65-24C6B9EF4076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1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262188" y="6389688"/>
            <a:ext cx="1828800" cy="331787"/>
          </a:xfrm>
          <a:prstGeom prst="rect">
            <a:avLst/>
          </a:prstGeo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343400" y="6389688"/>
            <a:ext cx="1447800" cy="331787"/>
          </a:xfrm>
          <a:prstGeom prst="rect">
            <a:avLst/>
          </a:prstGeo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7650"/>
            <a:ext cx="5943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1DBD9794-A4CC-42D0-9A65-24C6B9EF4076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8693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8665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3322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9046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1148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119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187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8842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3500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746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5722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9"/>
          <p:cNvSpPr>
            <a:spLocks noChangeArrowheads="1"/>
          </p:cNvSpPr>
          <p:nvPr/>
        </p:nvSpPr>
        <p:spPr bwMode="hidden">
          <a:xfrm>
            <a:off x="0" y="4830763"/>
            <a:ext cx="9170988" cy="1809750"/>
          </a:xfrm>
          <a:prstGeom prst="rect">
            <a:avLst/>
          </a:prstGeom>
          <a:gradFill rotWithShape="1">
            <a:gsLst>
              <a:gs pos="0">
                <a:srgbClr val="000066">
                  <a:gamma/>
                  <a:tint val="0"/>
                  <a:invGamma/>
                  <a:alpha val="0"/>
                </a:srgbClr>
              </a:gs>
              <a:gs pos="50000">
                <a:srgbClr val="000066">
                  <a:alpha val="50000"/>
                </a:srgbClr>
              </a:gs>
              <a:gs pos="100000">
                <a:srgbClr val="000066">
                  <a:gamma/>
                  <a:tint val="0"/>
                  <a:invGamma/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" name="Rectangle 30"/>
          <p:cNvSpPr>
            <a:spLocks noChangeArrowheads="1"/>
          </p:cNvSpPr>
          <p:nvPr/>
        </p:nvSpPr>
        <p:spPr bwMode="gray">
          <a:xfrm>
            <a:off x="0" y="5291138"/>
            <a:ext cx="9144000" cy="876300"/>
          </a:xfrm>
          <a:prstGeom prst="rect">
            <a:avLst/>
          </a:prstGeom>
          <a:gradFill rotWithShape="1">
            <a:gsLst>
              <a:gs pos="0">
                <a:schemeClr val="tx1">
                  <a:alpha val="27000"/>
                </a:schemeClr>
              </a:gs>
              <a:gs pos="100000">
                <a:schemeClr val="tx1">
                  <a:gamma/>
                  <a:shade val="72941"/>
                  <a:invGamma/>
                  <a:alpha val="89999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" name="Oval 32"/>
          <p:cNvSpPr>
            <a:spLocks noChangeArrowheads="1"/>
          </p:cNvSpPr>
          <p:nvPr/>
        </p:nvSpPr>
        <p:spPr bwMode="gray">
          <a:xfrm>
            <a:off x="201613" y="4481513"/>
            <a:ext cx="1133475" cy="1157287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38100">
            <a:solidFill>
              <a:srgbClr val="FFFFFF"/>
            </a:solidFill>
            <a:round/>
            <a:headEnd/>
            <a:tailEnd/>
          </a:ln>
          <a:effectLst>
            <a:outerShdw dist="7184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7" name="Oval 33"/>
          <p:cNvSpPr>
            <a:spLocks noChangeArrowheads="1"/>
          </p:cNvSpPr>
          <p:nvPr/>
        </p:nvSpPr>
        <p:spPr bwMode="gray">
          <a:xfrm>
            <a:off x="1562100" y="4481513"/>
            <a:ext cx="1133475" cy="1157287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38100">
            <a:solidFill>
              <a:srgbClr val="FFFFFF"/>
            </a:solidFill>
            <a:round/>
            <a:headEnd/>
            <a:tailEnd/>
          </a:ln>
          <a:effectLst>
            <a:outerShdw dist="7184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8" name="Picture 34" descr="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gray">
          <a:xfrm>
            <a:off x="-2184400" y="2366963"/>
            <a:ext cx="11312525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5" descr="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gray">
          <a:xfrm>
            <a:off x="-1909763" y="2227263"/>
            <a:ext cx="12458701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6" descr="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gray">
          <a:xfrm>
            <a:off x="-1981200" y="2257425"/>
            <a:ext cx="13104813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8" descr="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gray">
          <a:xfrm>
            <a:off x="1371600" y="381000"/>
            <a:ext cx="6019800" cy="456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41"/>
          <p:cNvSpPr txBox="1">
            <a:spLocks noChangeArrowheads="1"/>
          </p:cNvSpPr>
          <p:nvPr/>
        </p:nvSpPr>
        <p:spPr bwMode="black">
          <a:xfrm>
            <a:off x="76200" y="95250"/>
            <a:ext cx="13033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200">
                <a:solidFill>
                  <a:srgbClr val="FFFFFF"/>
                </a:solidFill>
                <a:latin typeface="Arial Black" pitchFamily="34" charset="0"/>
              </a:rPr>
              <a:t>L/O/G/O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201613" y="5181600"/>
            <a:ext cx="8688387" cy="1066800"/>
          </a:xfrm>
        </p:spPr>
        <p:txBody>
          <a:bodyPr/>
          <a:lstStyle>
            <a:lvl1pPr algn="r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86200" y="6210300"/>
            <a:ext cx="5003800" cy="533400"/>
          </a:xfrm>
        </p:spPr>
        <p:txBody>
          <a:bodyPr/>
          <a:lstStyle>
            <a:lvl1pPr marL="0" indent="0" algn="r">
              <a:buFontTx/>
              <a:buNone/>
              <a:defRPr sz="1600" i="1">
                <a:latin typeface="Times New Roman" pitchFamily="18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89688"/>
            <a:ext cx="1600200" cy="331787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fld id="{1DBD9794-A4CC-42D0-9A65-24C6B9EF4076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1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262188" y="6389688"/>
            <a:ext cx="1828800" cy="331787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343400" y="6389688"/>
            <a:ext cx="1447800" cy="331787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path" presetSubtype="0" repeatCount="indefinite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5E-6 -0.01389 C 0.00209 -0.01713 0.01198 -0.05301 0.03698 -0.05069 C 0.07501 -0.04722 0.08994 -0.02176 0.12501 -0.04722 C 0.14705 -0.06204 0.17292 -0.1 0.19202 -0.09907 C 0.23507 -0.09792 0.24393 -0.0588 0.24393 -0.02292 C 0.24497 0.02778 0.18907 0.07037 0.12101 0.075 C 0.05209 0.07847 -0.00503 0.02431 5E-6 -0.01389 Z " pathEditMode="relative" rAng="0" ptsTypes="fffffff">
                                      <p:cBhvr>
                                        <p:cTn id="9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" y="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9" presetClass="path" presetSubtype="0" repeatCount="indefinite" accel="50000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3.61111E-6 -4.81481E-6 C -0.01198 0.01413 -0.03299 0.03426 -0.05799 0.03426 C -0.09497 0.03426 -0.125 0.01343 -0.125 -0.01319 C -0.125 -0.02199 -0.12205 -0.02986 -0.11598 -0.0368 C -0.11702 -0.0368 3.61111E-6 -0.14259 3.61111E-6 -0.14375 C 3.61111E-6 -0.14259 0.11701 -0.0368 0.11597 -0.0368 C 0.12205 -0.02986 0.125 -0.02199 0.125 -0.01319 C 0.125 0.01343 0.09496 0.03426 0.05694 0.03426 C 0.03298 0.03426 0.01198 0.01413 3.61111E-6 -4.81481E-6 Z " pathEditMode="relative" rAng="10800000" ptsTypes="fffffffff">
                                      <p:cBhvr>
                                        <p:cTn id="1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5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2" presetClass="path" presetSubtype="0" repeatCount="indefinite" accel="50000" decel="5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0.18923 -0.00463 C 0.16666 0.04329 0.13246 0.07338 0.09461 0.07338 C 0.05677 0.07338 0.02274 0.04329 3.61111E-6 -0.00463 C 0.02274 -0.05254 0.05677 -0.08287 0.09461 -0.08287 C 0.13246 -0.08287 0.16666 -0.05254 0.18923 -0.00463 Z " pathEditMode="relative" rAng="10800000" ptsTypes="fffff">
                                      <p:cBhvr>
                                        <p:cTn id="13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7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8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8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BD9794-A4CC-42D0-9A65-24C6B9EF4076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BD9794-A4CC-42D0-9A65-24C6B9EF4076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BD9794-A4CC-42D0-9A65-24C6B9EF4076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BD9794-A4CC-42D0-9A65-24C6B9EF4076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BD9794-A4CC-42D0-9A65-24C6B9EF4076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BD9794-A4CC-42D0-9A65-24C6B9EF4076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BD9794-A4CC-42D0-9A65-24C6B9EF4076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BD9794-A4CC-42D0-9A65-24C6B9EF4076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BD9794-A4CC-42D0-9A65-24C6B9EF4076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47650"/>
            <a:ext cx="2057400" cy="58785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7650"/>
            <a:ext cx="6019800" cy="58785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BD9794-A4CC-42D0-9A65-24C6B9EF4076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7650"/>
            <a:ext cx="5943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BD9794-A4CC-42D0-9A65-24C6B9EF4076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7650"/>
            <a:ext cx="5943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BD9794-A4CC-42D0-9A65-24C6B9EF4076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7650"/>
            <a:ext cx="5943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ru-RU" noProof="0" smtClean="0"/>
              <a:t>Вставка диаграммы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BD9794-A4CC-42D0-9A65-24C6B9EF4076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1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53.xml"/><Relationship Id="rId4" Type="http://schemas.openxmlformats.org/officeDocument/2006/relationships/slideLayout" Target="../slideLayouts/slideLayout5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13" Type="http://schemas.openxmlformats.org/officeDocument/2006/relationships/slideLayout" Target="../slideLayouts/slideLayout77.xml"/><Relationship Id="rId18" Type="http://schemas.openxmlformats.org/officeDocument/2006/relationships/image" Target="../media/image10.jpeg"/><Relationship Id="rId3" Type="http://schemas.openxmlformats.org/officeDocument/2006/relationships/slideLayout" Target="../slideLayouts/slideLayout67.xml"/><Relationship Id="rId21" Type="http://schemas.openxmlformats.org/officeDocument/2006/relationships/image" Target="../media/image13.png"/><Relationship Id="rId7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76.xml"/><Relationship Id="rId17" Type="http://schemas.openxmlformats.org/officeDocument/2006/relationships/image" Target="../media/image9.jpeg"/><Relationship Id="rId2" Type="http://schemas.openxmlformats.org/officeDocument/2006/relationships/slideLayout" Target="../slideLayouts/slideLayout66.xml"/><Relationship Id="rId16" Type="http://schemas.openxmlformats.org/officeDocument/2006/relationships/image" Target="../media/image8.jpeg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5" Type="http://schemas.openxmlformats.org/officeDocument/2006/relationships/slideLayout" Target="../slideLayouts/slideLayout69.xml"/><Relationship Id="rId15" Type="http://schemas.openxmlformats.org/officeDocument/2006/relationships/theme" Target="../theme/theme7.xml"/><Relationship Id="rId10" Type="http://schemas.openxmlformats.org/officeDocument/2006/relationships/slideLayout" Target="../slideLayouts/slideLayout74.xml"/><Relationship Id="rId19" Type="http://schemas.openxmlformats.org/officeDocument/2006/relationships/image" Target="../media/image11.png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Relationship Id="rId14" Type="http://schemas.openxmlformats.org/officeDocument/2006/relationships/slideLayout" Target="../slideLayouts/slideLayout7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8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1588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Заголовок</a:t>
            </a:r>
            <a:br>
              <a:rPr lang="ru-RU" smtClean="0"/>
            </a:br>
            <a:r>
              <a:rPr lang="ru-RU" smtClean="0"/>
              <a:t>Можно в две строки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52488" y="1949450"/>
            <a:ext cx="7845425" cy="392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7088" y="6365875"/>
            <a:ext cx="8382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200">
                <a:solidFill>
                  <a:schemeClr val="bg1"/>
                </a:solidFill>
                <a:latin typeface="Arial" charset="0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Blip>
          <a:blip r:embed="rId19"/>
        </a:buBlip>
        <a:defRPr sz="2200">
          <a:solidFill>
            <a:srgbClr val="2C2C84"/>
          </a:solidFill>
          <a:latin typeface="+mn-lt"/>
          <a:ea typeface="+mn-ea"/>
          <a:cs typeface="+mn-cs"/>
        </a:defRPr>
      </a:lvl1pPr>
      <a:lvl2pPr marL="712788" indent="-180975" algn="l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rgbClr val="2C2C84"/>
          </a:solidFill>
          <a:latin typeface="+mn-lt"/>
        </a:defRPr>
      </a:lvl2pPr>
      <a:lvl3pPr marL="1235075" indent="-228600" algn="l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rgbClr val="2C2C84"/>
          </a:solidFill>
          <a:latin typeface="+mn-lt"/>
        </a:defRPr>
      </a:lvl3pPr>
      <a:lvl4pPr marL="1643063" indent="-228600" algn="l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rgbClr val="2C2C84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rgbClr val="2C2C84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rgbClr val="2C2C84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rgbClr val="2C2C84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rgbClr val="2C2C84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rgbClr val="2C2C84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8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1588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Заголовок</a:t>
            </a:r>
            <a:br>
              <a:rPr lang="ru-RU" smtClean="0"/>
            </a:br>
            <a:r>
              <a:rPr lang="ru-RU" smtClean="0"/>
              <a:t>Можно в две строки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52488" y="1949450"/>
            <a:ext cx="7845425" cy="392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7088" y="6365875"/>
            <a:ext cx="8382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200">
                <a:solidFill>
                  <a:schemeClr val="bg1"/>
                </a:solidFill>
                <a:latin typeface="Arial" charset="0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Blip>
          <a:blip r:embed="rId19"/>
        </a:buBlip>
        <a:defRPr sz="2200">
          <a:solidFill>
            <a:srgbClr val="2C2C84"/>
          </a:solidFill>
          <a:latin typeface="+mn-lt"/>
          <a:ea typeface="+mn-ea"/>
          <a:cs typeface="+mn-cs"/>
        </a:defRPr>
      </a:lvl1pPr>
      <a:lvl2pPr marL="712788" indent="-180975" algn="l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rgbClr val="2C2C84"/>
          </a:solidFill>
          <a:latin typeface="+mn-lt"/>
        </a:defRPr>
      </a:lvl2pPr>
      <a:lvl3pPr marL="1235075" indent="-228600" algn="l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rgbClr val="2C2C84"/>
          </a:solidFill>
          <a:latin typeface="+mn-lt"/>
        </a:defRPr>
      </a:lvl3pPr>
      <a:lvl4pPr marL="1643063" indent="-228600" algn="l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rgbClr val="2C2C84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rgbClr val="2C2C84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rgbClr val="2C2C84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rgbClr val="2C2C84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rgbClr val="2C2C84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rgbClr val="2C2C84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Rectangle 17"/>
          <p:cNvSpPr>
            <a:spLocks noChangeArrowheads="1"/>
          </p:cNvSpPr>
          <p:nvPr/>
        </p:nvSpPr>
        <p:spPr bwMode="ltGray">
          <a:xfrm>
            <a:off x="0" y="487363"/>
            <a:ext cx="9144000" cy="727075"/>
          </a:xfrm>
          <a:prstGeom prst="rect">
            <a:avLst/>
          </a:prstGeom>
          <a:gradFill rotWithShape="1">
            <a:gsLst>
              <a:gs pos="0">
                <a:schemeClr val="tx1">
                  <a:gamma/>
                  <a:shade val="72941"/>
                  <a:invGamma/>
                  <a:alpha val="67999"/>
                </a:schemeClr>
              </a:gs>
              <a:gs pos="100000">
                <a:schemeClr val="tx1">
                  <a:alpha val="2700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43" name="Oval 19"/>
          <p:cNvSpPr>
            <a:spLocks noChangeArrowheads="1"/>
          </p:cNvSpPr>
          <p:nvPr/>
        </p:nvSpPr>
        <p:spPr bwMode="gray">
          <a:xfrm>
            <a:off x="6457950" y="211138"/>
            <a:ext cx="1133475" cy="1157287"/>
          </a:xfrm>
          <a:prstGeom prst="ellipse">
            <a:avLst/>
          </a:prstGeom>
          <a:blipFill dpi="0" rotWithShape="1">
            <a:blip r:embed="rId17" cstate="print"/>
            <a:srcRect/>
            <a:stretch>
              <a:fillRect/>
            </a:stretch>
          </a:blipFill>
          <a:ln w="38100">
            <a:solidFill>
              <a:srgbClr val="FFFFFF"/>
            </a:solidFill>
            <a:round/>
            <a:headEnd/>
            <a:tailEnd/>
          </a:ln>
          <a:effectLst>
            <a:outerShdw dist="81320" dir="3080412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44" name="Oval 20"/>
          <p:cNvSpPr>
            <a:spLocks noChangeArrowheads="1"/>
          </p:cNvSpPr>
          <p:nvPr/>
        </p:nvSpPr>
        <p:spPr bwMode="gray">
          <a:xfrm>
            <a:off x="7848600" y="211138"/>
            <a:ext cx="1133475" cy="1157287"/>
          </a:xfrm>
          <a:prstGeom prst="ellipse">
            <a:avLst/>
          </a:prstGeom>
          <a:blipFill dpi="0" rotWithShape="1">
            <a:blip r:embed="rId18" cstate="print"/>
            <a:srcRect/>
            <a:stretch>
              <a:fillRect/>
            </a:stretch>
          </a:blipFill>
          <a:ln w="38100">
            <a:solidFill>
              <a:srgbClr val="FFFFFF"/>
            </a:solidFill>
            <a:round/>
            <a:headEnd/>
            <a:tailEnd/>
          </a:ln>
          <a:effectLst>
            <a:outerShdw dist="81320" dir="3080412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247650"/>
            <a:ext cx="5943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000000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46" name="Picture 22" descr="5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gray">
          <a:xfrm>
            <a:off x="-2198688" y="5727700"/>
            <a:ext cx="11341101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7" name="Picture 23" descr="6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gray">
          <a:xfrm>
            <a:off x="-1909763" y="5588000"/>
            <a:ext cx="12458701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8" name="Picture 24" descr="6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gray">
          <a:xfrm>
            <a:off x="-1981200" y="5418138"/>
            <a:ext cx="13104813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  <p:sldLayoutId id="2147483865" r:id="rId12"/>
    <p:sldLayoutId id="2147483866" r:id="rId13"/>
    <p:sldLayoutId id="2147483867" r:id="rId14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9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0.01389 C 0.00209 -0.01713 0.01198 -0.05301 0.03698 -0.05069 C 0.07501 -0.04722 0.08994 -0.02176 0.12501 -0.04722 C 0.14705 -0.06204 0.17292 -0.1 0.19202 -0.09907 C 0.23507 -0.09792 0.24393 -0.0588 0.24393 -0.02292 C 0.24497 0.02778 0.18907 0.07037 0.12101 0.075 C 0.05209 0.07847 -0.00503 0.02431 5E-6 -0.01389 Z " pathEditMode="relative" rAng="0" ptsTypes="fffffff">
                                      <p:cBhvr>
                                        <p:cTn id="17" dur="5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" y="3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9" presetClass="path" presetSubtype="0" repeatCount="36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3.61111E-6 -4.81481E-6 C -0.01198 0.01413 -0.03299 0.03426 -0.05799 0.03426 C -0.09497 0.03426 -0.125 0.01343 -0.125 -0.01319 C -0.125 -0.02199 -0.12205 -0.02986 -0.11598 -0.0368 C -0.11702 -0.0368 3.61111E-6 -0.14259 3.61111E-6 -0.14375 C 3.61111E-6 -0.14259 0.11701 -0.0368 0.11597 -0.0368 C 0.12205 -0.02986 0.125 -0.02199 0.125 -0.01319 C 0.125 0.01343 0.09496 0.03426 0.05694 0.03426 C 0.03298 0.03426 0.01198 0.01413 3.61111E-6 -4.81481E-6 Z " pathEditMode="relative" rAng="10800000" ptsTypes="fffffffff">
                                      <p:cBhvr>
                                        <p:cTn id="19" dur="5000" fill="hold"/>
                                        <p:tgtEl>
                                          <p:spTgt spid="10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5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2" presetClass="path" presetSubtype="0" repeatCount="129" accel="50000" decel="5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0.18923 -0.00463 C 0.16666 0.04329 0.13246 0.07338 0.09461 0.07338 C 0.05677 0.07338 0.02274 0.04329 3.61111E-6 -0.00463 C 0.02274 -0.05254 0.05677 -0.08287 0.09461 -0.08287 C 0.13246 -0.08287 0.16666 -0.05254 0.18923 -0.00463 Z " pathEditMode="relative" rAng="10800000" ptsTypes="fffff">
                                      <p:cBhvr>
                                        <p:cTn id="21" dur="12444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3" grpId="0" animBg="1"/>
      <p:bldP spid="1044" grpId="0" animBg="1"/>
      <p:bldP spid="1026" grpId="0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276872"/>
            <a:ext cx="8568952" cy="187220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Общественное здоровье населения как экономическая категория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7554" y="5229200"/>
            <a:ext cx="5773412" cy="1012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Основные понятия здоровья населения и факторы, определяющие здоровье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28736"/>
            <a:ext cx="8643998" cy="4697427"/>
          </a:xfrm>
        </p:spPr>
        <p:txBody>
          <a:bodyPr/>
          <a:lstStyle/>
          <a:p>
            <a:pPr marL="0" indent="360363">
              <a:spcBef>
                <a:spcPts val="0"/>
              </a:spcBef>
              <a:buNone/>
            </a:pP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Основными показателями индивидуального здоровья человека считают: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- гармоничность физического и нервно-психического развития;</a:t>
            </a:r>
          </a:p>
          <a:p>
            <a:pPr marL="0" indent="0">
              <a:spcBef>
                <a:spcPts val="0"/>
              </a:spcBef>
              <a:buFontTx/>
              <a:buChar char="-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наличие или отсутствие хронического заболевания;</a:t>
            </a:r>
          </a:p>
          <a:p>
            <a:pPr marL="0" indent="0">
              <a:spcBef>
                <a:spcPts val="0"/>
              </a:spcBef>
              <a:buFontTx/>
              <a:buChar char="-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уровень функционирования и резервные возможности органов и систем организма;</a:t>
            </a:r>
          </a:p>
          <a:p>
            <a:pPr marL="0" indent="0" algn="just">
              <a:spcBef>
                <a:spcPts val="0"/>
              </a:spcBef>
              <a:buFontTx/>
              <a:buChar char="-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уровень иммунной защиты и неспецифической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резистентности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организма.</a:t>
            </a: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Здоровье формируется под влиянием факторов:</a:t>
            </a: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- эндогенных (наследственность, внутриутробные воздействия, недоношенность, врожденные пороки);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- природно-климатических (климат, рельеф местности, наличие рек, морей, лесов);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- социально-экономических (уровень экономического развития общества, условия труда, быта, питания, отдыха, культурно-образовательный уровень, гигиенические навыки, воспитание).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360363" algn="just">
              <a:spcBef>
                <a:spcPts val="0"/>
              </a:spcBef>
              <a:buNone/>
            </a:pPr>
            <a:r>
              <a:rPr lang="ru-RU" sz="2400" dirty="0" smtClean="0">
                <a:solidFill>
                  <a:srgbClr val="00060C"/>
                </a:solidFill>
                <a:latin typeface="Times New Roman" pitchFamily="18" charset="0"/>
                <a:cs typeface="Times New Roman" pitchFamily="18" charset="0"/>
              </a:rPr>
              <a:t>При этом удельный вес различных факторов в общей структуре индивидуального образа жизни может быть неравноценен.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000100" y="2928934"/>
          <a:ext cx="7786742" cy="33575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360363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Эти факторы формируют уровень индивидуального уровня и определяют уровень общественного здоровья. Причем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самосохранительное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поведение населения имеет приоритетное значение в сохранении здоровья общественной группы (нации).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Самосохранительное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поведение предполагает следование принципам здорового образа жизни.</a:t>
            </a: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Понятие «здоровый образ жизни» охватывает основные формы деятельности людей (индивида и социальных групп) в данной общественно-экономической формации.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360363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Ю.П. Лисицын, опираясь на классификации И.В. Бестужева-Лады, выделяет в образе жизни 4 категории.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3643306" y="3786190"/>
            <a:ext cx="2428892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ОБРАЗ ЖИЗНИ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28596" y="2571744"/>
            <a:ext cx="3214710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Экономическая категория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УРОВЕНЬ ЖИЗНИ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072198" y="2500306"/>
            <a:ext cx="2857520" cy="15001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Социально-экономическая категория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УКЛАД ЖИЗНИ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42910" y="4929198"/>
            <a:ext cx="3357586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Социологическая категория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КАЧЕСТВО ЖИЗНИ</a:t>
            </a:r>
          </a:p>
        </p:txBody>
      </p:sp>
      <p:sp>
        <p:nvSpPr>
          <p:cNvPr id="9" name="Овал 8"/>
          <p:cNvSpPr/>
          <p:nvPr/>
        </p:nvSpPr>
        <p:spPr>
          <a:xfrm>
            <a:off x="5715008" y="4929198"/>
            <a:ext cx="3071834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Социально-психологическая категория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СТИЛЬ ЖИЗНИ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3428992" y="3643314"/>
            <a:ext cx="357190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0800000" flipV="1">
            <a:off x="5857884" y="3643314"/>
            <a:ext cx="357190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3571868" y="4786322"/>
            <a:ext cx="357190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6200000" flipV="1">
            <a:off x="5763881" y="4737448"/>
            <a:ext cx="352113" cy="3069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Характеристика категорий образа жизни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1" y="1600201"/>
          <a:ext cx="8715438" cy="49129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5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717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292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8536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Категория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Определение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Характеристика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2562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Уровень жизни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Степень удовлетворения материальных и духовных  потребностей  населения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Зависит от национального дохода </a:t>
                      </a:r>
                      <a:r>
                        <a:rPr lang="ru-RU" sz="20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государства, </a:t>
                      </a:r>
                      <a:r>
                        <a:rPr lang="ru-RU" sz="20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общего объема потребляемых материальных благ  и услуг на душу населения, размера оплаты  труда , реальных доходов  населения, жилищных условий  доступности и качества образования , здравоохранения  и культуры, уровня социальных  выплат и льгот. </a:t>
                      </a:r>
                      <a:endParaRPr lang="ru-RU" sz="2000" kern="12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820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Стиль  жизни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Совокупность образцов поведения индивида или группы.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Определен исторически сложившимися национальными и религиозными традициями, профессиональными потребностями, а также семейными устоями и индивидуальными привычками.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600200"/>
          <a:ext cx="8643998" cy="47899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57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762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719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160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Категория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Определение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Характеристика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854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00060C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Уклад жизни </a:t>
                      </a:r>
                      <a:endParaRPr lang="ru-RU" sz="1800" dirty="0">
                        <a:solidFill>
                          <a:srgbClr val="00060C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00060C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Установившийся порядок, устройство общественной жизни, быта, культуры </a:t>
                      </a:r>
                      <a:endParaRPr lang="ru-RU" sz="1800" dirty="0">
                        <a:solidFill>
                          <a:srgbClr val="00060C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00060C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Подразумевается удовлетворение материальных и духовных потребностей  людей, в том числе  в общении, отдыхе, развлечениях; напрямую зависит  от уровня культуры, климатических и географических условий. </a:t>
                      </a:r>
                      <a:endParaRPr lang="ru-RU" sz="1800" dirty="0">
                        <a:solidFill>
                          <a:srgbClr val="00060C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820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00060C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Качество жизни </a:t>
                      </a:r>
                      <a:endParaRPr lang="ru-RU" sz="1800" dirty="0">
                        <a:solidFill>
                          <a:srgbClr val="00060C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00060C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Восприятие  индивидами их положения в  жизни и в контексте культуры  и системы ценностей,  которых они живут, в соответствии с целями, ожиданиями, нормами и заботами. </a:t>
                      </a:r>
                      <a:endParaRPr lang="ru-RU" sz="1800" dirty="0">
                        <a:solidFill>
                          <a:srgbClr val="00060C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00060C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Определено физическими, социальными и эмоциональными факторами жизни человека, имеющими для  него большое  значение и на него влияющими (уровень комфорта, работа, собственное материальное и социальное положение, уровень работоспособности). </a:t>
                      </a:r>
                      <a:endParaRPr lang="ru-RU" sz="1800" dirty="0">
                        <a:solidFill>
                          <a:srgbClr val="00060C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643998" cy="4525963"/>
          </a:xfrm>
        </p:spPr>
        <p:txBody>
          <a:bodyPr/>
          <a:lstStyle/>
          <a:p>
            <a:pPr marL="0" indent="360363" algn="just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Необходимо заметить, что понятие «качество жизни» непосредственно связано с самооценкой уровня собственного здоровья.  В современной медицине широко используют термин «качество жизни, связанное со здоровьем».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настоящее время ВОЗ разработаны следующие критерии качества жизни, обусловленного здоровьем: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физические (сила, энергия, усталость, боль, дискомфорт, сон, отдых);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психологические (эмоции, уровень когнитивных функций, самооценка);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уровень независимости (повседневная активность, работоспособность);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общественная жизнь (личные взаимоотношения, общественная ценность);</a:t>
            </a:r>
          </a:p>
          <a:p>
            <a:pPr marL="0" indent="0" algn="just">
              <a:spcBef>
                <a:spcPts val="0"/>
              </a:spcBef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окружающая среда (безопасность, экология, обеспеченность, доступность и качество медицинской помощи, информации, возможность обучения, быт).</a:t>
            </a: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мировой практике существуют как общие, универсальные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опросники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так и узкоспециализированные для самооценки качества жизни при конкретных заболеваниях. В России наиболее часто из зарубежных русифицированных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опросников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для оценки качества жизни пациентов используют «MOS SF-36».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28736"/>
            <a:ext cx="8572560" cy="4929222"/>
          </a:xfrm>
        </p:spPr>
        <p:txBody>
          <a:bodyPr/>
          <a:lstStyle/>
          <a:p>
            <a:pPr marL="0" indent="360363" algn="just">
              <a:spcBef>
                <a:spcPts val="0"/>
              </a:spcBef>
              <a:buNone/>
            </a:pPr>
            <a:r>
              <a:rPr lang="ru-RU" sz="2200" b="1" dirty="0" smtClean="0">
                <a:solidFill>
                  <a:srgbClr val="00060C"/>
                </a:solidFill>
                <a:latin typeface="Times New Roman" pitchFamily="18" charset="0"/>
                <a:cs typeface="Times New Roman" pitchFamily="18" charset="0"/>
              </a:rPr>
              <a:t>Общественное здоровье</a:t>
            </a:r>
            <a:r>
              <a:rPr lang="ru-RU" sz="2200" dirty="0" smtClean="0">
                <a:solidFill>
                  <a:srgbClr val="00060C"/>
                </a:solidFill>
                <a:latin typeface="Times New Roman" pitchFamily="18" charset="0"/>
                <a:cs typeface="Times New Roman" pitchFamily="18" charset="0"/>
              </a:rPr>
              <a:t> - совокупное здоровье людей, проживающих на определенной территории или в государстве. Общественное здоровье рассматривают в контексте демографической ситуации, трудоспособности, активной жизнедеятельности, социального благополучия человека и семьи, затрат на лечение и предотвращение заболеваний; оно характеризует жизнеспособность общества. </a:t>
            </a: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200" dirty="0" smtClean="0">
                <a:solidFill>
                  <a:srgbClr val="00060C"/>
                </a:solidFill>
                <a:latin typeface="Times New Roman" pitchFamily="18" charset="0"/>
                <a:cs typeface="Times New Roman" pitchFamily="18" charset="0"/>
              </a:rPr>
              <a:t>Уровень общественного здоровья отражает условия жизни и одновременно зависит от них. В современный стандарт уровня жизни входят показатели, характеризующие занятость и социальную защиту населения, индивидуальный статус и свободу личности, этико-правовые и социально-медицинские нормы, уровень образования и культуры, обеспечение граждан основными материальными и духовными благами, в том числе санитарно-природоохранными. </a:t>
            </a:r>
          </a:p>
          <a:p>
            <a:pPr marL="0" indent="360363"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28736"/>
            <a:ext cx="8572560" cy="5000660"/>
          </a:xfrm>
        </p:spPr>
        <p:txBody>
          <a:bodyPr/>
          <a:lstStyle/>
          <a:p>
            <a:pPr marL="0" indent="360363" algn="just">
              <a:spcBef>
                <a:spcPts val="0"/>
              </a:spcBef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Экспертами Всемирной организации здравоохранения (ВОЗ)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при выработке стратегии «Здоровье для всех в XXI веке» выдвинуты следующие показатели общественного здоровья: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процент внутреннего валового продукта (ВВП), идущего на здравоохранение;</a:t>
            </a:r>
          </a:p>
          <a:p>
            <a:pPr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доля ВВП на душу населения;</a:t>
            </a:r>
          </a:p>
          <a:p>
            <a:pPr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доступность первичной медико-санитарной помощи;</a:t>
            </a:r>
          </a:p>
          <a:p>
            <a:pPr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обеспеченность населения безопасным водоснабжением;</a:t>
            </a:r>
          </a:p>
          <a:p>
            <a:pPr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процент лиц, подвергнутых иммунизации от инфекционных болезней;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состояние питания детей, в частности процент детей, родившихся с низкой массой тела (&lt;2,5 кг);</a:t>
            </a:r>
          </a:p>
          <a:p>
            <a:pPr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уровень детской смертности;</a:t>
            </a:r>
          </a:p>
          <a:p>
            <a:pPr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средняя продолжительность жизни;</a:t>
            </a:r>
          </a:p>
          <a:p>
            <a:pPr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уровень грамотности взрослого населения.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28736"/>
            <a:ext cx="8572560" cy="4697427"/>
          </a:xfrm>
        </p:spPr>
        <p:txBody>
          <a:bodyPr/>
          <a:lstStyle/>
          <a:p>
            <a:pPr marL="0" indent="360363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Здоровье отдельного человека зависит от множества случайных внешних процессов, поэтому показатели индивидуального здоровья не могут служить основанием для планирования мероприятий, направленных на улучшение условий жизни больших групп населения.</a:t>
            </a: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Показатели общественного здоровья,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напротив, отражают реальный уровень здоровья населения. Именно поэтому при решении экологических, социальных, экономических, политических проблем они служат не только основанием для планирования мер по оптимизации, но и показателем позитивного или негативного результата проведенных мероприятий. </a:t>
            </a: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Разница в экологических, социально-экономических и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культурно­социальных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условиях определяет различие в качестве общественного здоровья. 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643998" cy="4829196"/>
          </a:xfrm>
        </p:spPr>
        <p:txBody>
          <a:bodyPr/>
          <a:lstStyle/>
          <a:p>
            <a:pPr marL="0" indent="360363" algn="just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060C"/>
                </a:solidFill>
                <a:latin typeface="Times New Roman" pitchFamily="18" charset="0"/>
                <a:cs typeface="Times New Roman" pitchFamily="18" charset="0"/>
              </a:rPr>
              <a:t>Оценку общественного здоровья населения проводят на основании индикаторов, объединенных в четыре группы.</a:t>
            </a:r>
          </a:p>
          <a:p>
            <a:pPr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Показатели медико-демографических процессов:</a:t>
            </a:r>
          </a:p>
          <a:p>
            <a:pPr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численность и состав населения;</a:t>
            </a:r>
          </a:p>
          <a:p>
            <a:pPr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миграция населения;</a:t>
            </a:r>
          </a:p>
          <a:p>
            <a:pPr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брачность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рождаемость, плодовитость;</a:t>
            </a:r>
          </a:p>
          <a:p>
            <a:pPr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средняя продолжительность жизни;</a:t>
            </a:r>
          </a:p>
          <a:p>
            <a:pPr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смертность;</a:t>
            </a:r>
          </a:p>
          <a:p>
            <a:pPr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естественный прирост или естественная убыль населения.</a:t>
            </a:r>
          </a:p>
          <a:p>
            <a:pPr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Показатели заболеваемости и распространенности болезней.</a:t>
            </a:r>
          </a:p>
          <a:p>
            <a:pPr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Показатели инвалидности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инвалидизации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Показатели физического развития.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00174"/>
            <a:ext cx="8643998" cy="5000660"/>
          </a:xfrm>
        </p:spPr>
        <p:txBody>
          <a:bodyPr/>
          <a:lstStyle/>
          <a:p>
            <a:pPr marL="0" indent="360363"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Общественное здоровье, по сути,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это усредненный уровень здоровья. Однако разница в уровне здоровья представителей одной общественной группы порой огромна. Чем более выражено различие, тем заметнее его влияние на цели и задачи,  объем и содержание оздоровительных мероприятий. Необходимость максимальной объективности и реальности планирования оздоровительных программ привела к выделению групп здоровья населения.</a:t>
            </a:r>
          </a:p>
          <a:p>
            <a:pPr marL="0" indent="360363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результате ежегодной диспансеризации населения и последующего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дообследования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случае необходимости выделяют три диспансерные группы: здоровые, практически здоровые и больные, нуждающиеся в лечении.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00174"/>
            <a:ext cx="8643998" cy="5143536"/>
          </a:xfrm>
        </p:spPr>
        <p:txBody>
          <a:bodyPr/>
          <a:lstStyle/>
          <a:p>
            <a:pPr marL="0" indent="360363" algn="just">
              <a:spcBef>
                <a:spcPts val="0"/>
              </a:spcBef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I группа состояния здоровья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- граждане, у которых не установлены хронические неинфекционные заболевания, отсутствуют факторы риска их развития или имеются указанные факторы риска при низком или среднем суммарном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сердечно-сосудистом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риске и которые не нуждаются в диспансерном наблюдении по поводу других заболеваний (состояний).</a:t>
            </a: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Другими словами, данную группу составляют лица, не предъявляющие жалоб, не имеющие в анамнезе диагностируемых хронических заболеваний или нарушения функции отдельных систем и органов, а также пациенты с так называемыми пограничными состояниями, у которых обнаружены незначительные отклонения от установленных границ нормы в величинах артериального давления и прочих физиологических характеристик, не влияющие на функциональную деятельность организма.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43050"/>
            <a:ext cx="8501122" cy="4483113"/>
          </a:xfrm>
        </p:spPr>
        <p:txBody>
          <a:bodyPr/>
          <a:lstStyle/>
          <a:p>
            <a:pPr marL="0" indent="360363" algn="just">
              <a:spcBef>
                <a:spcPts val="0"/>
              </a:spcBef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II группа состояния здоровья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- граждане, у которых не установлены хронические неинфекционные заболевания, имеются факторы риска развития таких заболеваний при высоком или очень высоком суммарном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сердечно-сосудистом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риске. В диспансерном наблюдении по поводу других заболеваний (состояний) они не нуждаются.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00174"/>
            <a:ext cx="8572560" cy="4625989"/>
          </a:xfrm>
        </p:spPr>
        <p:txBody>
          <a:bodyPr/>
          <a:lstStyle/>
          <a:p>
            <a:pPr marL="0" indent="360363" algn="just">
              <a:spcBef>
                <a:spcPts val="0"/>
              </a:spcBef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III группа состояния здоровья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- граждане, имеющие заболевания (состояния), требующие установления диспансерного наблюдения или оказания специализированной, в том числе высокотехнологичной, медицинской помощи, а также граждане с подозрением на наличие этих заболеваний (состояний), нуждающиеся в дополнительном обследовании. </a:t>
            </a:r>
          </a:p>
          <a:p>
            <a:pPr marL="0" indent="360363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 данной группе относят пациентов с компенсированным течением заболевания, редкими обострениями, непродолжительными потерями трудоспособности, а также лиц с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субкомпенсированным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течением заболевания, частыми и продолжительными потерями трудоспособности. В эту же группу входят пациенты с некомпенсированным течением заболевания, устойчивыми патологическими изменениями, ведущими к стойкой утрате трудоспособности.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ма1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32">
  <a:themeElements>
    <a:clrScheme name="Default Design 2">
      <a:dk1>
        <a:srgbClr val="0052A4"/>
      </a:dk1>
      <a:lt1>
        <a:srgbClr val="FFFFFF"/>
      </a:lt1>
      <a:dk2>
        <a:srgbClr val="DBEFF9"/>
      </a:dk2>
      <a:lt2>
        <a:srgbClr val="808080"/>
      </a:lt2>
      <a:accent1>
        <a:srgbClr val="5A87BE"/>
      </a:accent1>
      <a:accent2>
        <a:srgbClr val="DC5270"/>
      </a:accent2>
      <a:accent3>
        <a:srgbClr val="FFFFFF"/>
      </a:accent3>
      <a:accent4>
        <a:srgbClr val="00458B"/>
      </a:accent4>
      <a:accent5>
        <a:srgbClr val="B5C3DB"/>
      </a:accent5>
      <a:accent6>
        <a:srgbClr val="C74965"/>
      </a:accent6>
      <a:hlink>
        <a:srgbClr val="53B630"/>
      </a:hlink>
      <a:folHlink>
        <a:srgbClr val="D45F48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2E3038"/>
        </a:dk1>
        <a:lt1>
          <a:srgbClr val="FFFFFF"/>
        </a:lt1>
        <a:dk2>
          <a:srgbClr val="DDDDDD"/>
        </a:dk2>
        <a:lt2>
          <a:srgbClr val="808080"/>
        </a:lt2>
        <a:accent1>
          <a:srgbClr val="5ECC4C"/>
        </a:accent1>
        <a:accent2>
          <a:srgbClr val="DE4A98"/>
        </a:accent2>
        <a:accent3>
          <a:srgbClr val="FFFFFF"/>
        </a:accent3>
        <a:accent4>
          <a:srgbClr val="26272E"/>
        </a:accent4>
        <a:accent5>
          <a:srgbClr val="B6E2B2"/>
        </a:accent5>
        <a:accent6>
          <a:srgbClr val="C94289"/>
        </a:accent6>
        <a:hlink>
          <a:srgbClr val="B89642"/>
        </a:hlink>
        <a:folHlink>
          <a:srgbClr val="4EA4C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52A4"/>
        </a:dk1>
        <a:lt1>
          <a:srgbClr val="FFFFFF"/>
        </a:lt1>
        <a:dk2>
          <a:srgbClr val="DBEFF9"/>
        </a:dk2>
        <a:lt2>
          <a:srgbClr val="808080"/>
        </a:lt2>
        <a:accent1>
          <a:srgbClr val="5A87BE"/>
        </a:accent1>
        <a:accent2>
          <a:srgbClr val="DC5270"/>
        </a:accent2>
        <a:accent3>
          <a:srgbClr val="FFFFFF"/>
        </a:accent3>
        <a:accent4>
          <a:srgbClr val="00458B"/>
        </a:accent4>
        <a:accent5>
          <a:srgbClr val="B5C3DB"/>
        </a:accent5>
        <a:accent6>
          <a:srgbClr val="C74965"/>
        </a:accent6>
        <a:hlink>
          <a:srgbClr val="53B630"/>
        </a:hlink>
        <a:folHlink>
          <a:srgbClr val="D45F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85218F"/>
        </a:dk1>
        <a:lt1>
          <a:srgbClr val="FFFFFF"/>
        </a:lt1>
        <a:dk2>
          <a:srgbClr val="F9DBF3"/>
        </a:dk2>
        <a:lt2>
          <a:srgbClr val="808080"/>
        </a:lt2>
        <a:accent1>
          <a:srgbClr val="9461CD"/>
        </a:accent1>
        <a:accent2>
          <a:srgbClr val="4E8DDA"/>
        </a:accent2>
        <a:accent3>
          <a:srgbClr val="FFFFFF"/>
        </a:accent3>
        <a:accent4>
          <a:srgbClr val="711B79"/>
        </a:accent4>
        <a:accent5>
          <a:srgbClr val="C8B7E3"/>
        </a:accent5>
        <a:accent6>
          <a:srgbClr val="467FC5"/>
        </a:accent6>
        <a:hlink>
          <a:srgbClr val="3FBB83"/>
        </a:hlink>
        <a:folHlink>
          <a:srgbClr val="C98C4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65</TotalTime>
  <Words>1271</Words>
  <Application>Microsoft Office PowerPoint</Application>
  <PresentationFormat>Экран (4:3)</PresentationFormat>
  <Paragraphs>83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7</vt:i4>
      </vt:variant>
      <vt:variant>
        <vt:lpstr>Заголовки слайдов</vt:lpstr>
      </vt:variant>
      <vt:variant>
        <vt:i4>16</vt:i4>
      </vt:variant>
    </vt:vector>
  </HeadingPairs>
  <TitlesOfParts>
    <vt:vector size="28" baseType="lpstr">
      <vt:lpstr>맑은 고딕</vt:lpstr>
      <vt:lpstr>Arial</vt:lpstr>
      <vt:lpstr>Arial Black</vt:lpstr>
      <vt:lpstr>Calibri</vt:lpstr>
      <vt:lpstr>Times New Roman</vt:lpstr>
      <vt:lpstr>Тема1</vt:lpstr>
      <vt:lpstr>1_Тема1</vt:lpstr>
      <vt:lpstr>Тема Office</vt:lpstr>
      <vt:lpstr>Custom Design</vt:lpstr>
      <vt:lpstr>1_Тема Office</vt:lpstr>
      <vt:lpstr>1_Custom Design</vt:lpstr>
      <vt:lpstr>132</vt:lpstr>
      <vt:lpstr>Общественное здоровье населения как экономическая категория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понятия здоровья населения и факторы, определяющие здоровье</vt:lpstr>
      <vt:lpstr>Презентация PowerPoint</vt:lpstr>
      <vt:lpstr>Презентация PowerPoint</vt:lpstr>
      <vt:lpstr>Презентация PowerPoint</vt:lpstr>
      <vt:lpstr>Характеристика категорий образа жизни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 Windows</cp:lastModifiedBy>
  <cp:revision>15</cp:revision>
  <dcterms:created xsi:type="dcterms:W3CDTF">2018-03-21T13:44:14Z</dcterms:created>
  <dcterms:modified xsi:type="dcterms:W3CDTF">2020-04-02T03:24:04Z</dcterms:modified>
</cp:coreProperties>
</file>