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hidden">
          <a:xfrm>
            <a:off x="0" y="4830763"/>
            <a:ext cx="9170988" cy="1809750"/>
          </a:xfrm>
          <a:prstGeom prst="rect">
            <a:avLst/>
          </a:prstGeom>
          <a:gradFill rotWithShape="1">
            <a:gsLst>
              <a:gs pos="0">
                <a:srgbClr val="000066">
                  <a:gamma/>
                  <a:tint val="0"/>
                  <a:invGamma/>
                  <a:alpha val="0"/>
                </a:srgbClr>
              </a:gs>
              <a:gs pos="50000">
                <a:srgbClr val="000066">
                  <a:alpha val="50000"/>
                </a:srgbClr>
              </a:gs>
              <a:gs pos="100000">
                <a:srgbClr val="000066">
                  <a:gamma/>
                  <a:tint val="0"/>
                  <a:invGamma/>
                  <a:alpha val="0"/>
                </a:srgbClr>
              </a:gs>
            </a:gsLst>
            <a:lin ang="5400000" scaled="1"/>
          </a:gradFill>
          <a:ln w="9525">
            <a:noFill/>
            <a:miter lim="800000"/>
            <a:headEnd/>
            <a:tailEnd/>
          </a:ln>
          <a:effectLst/>
        </p:spPr>
        <p:txBody>
          <a:bodyPr wrap="none" anchor="ctr"/>
          <a:lstStyle/>
          <a:p>
            <a:pPr>
              <a:defRPr/>
            </a:pPr>
            <a:endParaRPr lang="ru-RU"/>
          </a:p>
        </p:txBody>
      </p:sp>
      <p:sp>
        <p:nvSpPr>
          <p:cNvPr id="5" name="Rectangle 30"/>
          <p:cNvSpPr>
            <a:spLocks noChangeArrowheads="1"/>
          </p:cNvSpPr>
          <p:nvPr/>
        </p:nvSpPr>
        <p:spPr bwMode="gray">
          <a:xfrm>
            <a:off x="0" y="5291138"/>
            <a:ext cx="9144000" cy="876300"/>
          </a:xfrm>
          <a:prstGeom prst="rect">
            <a:avLst/>
          </a:prstGeom>
          <a:gradFill rotWithShape="1">
            <a:gsLst>
              <a:gs pos="0">
                <a:schemeClr val="tx1">
                  <a:alpha val="27000"/>
                </a:schemeClr>
              </a:gs>
              <a:gs pos="100000">
                <a:schemeClr val="tx1">
                  <a:gamma/>
                  <a:shade val="72941"/>
                  <a:invGamma/>
                  <a:alpha val="89999"/>
                </a:schemeClr>
              </a:gs>
            </a:gsLst>
            <a:lin ang="0" scaled="1"/>
          </a:gradFill>
          <a:ln w="9525">
            <a:noFill/>
            <a:miter lim="800000"/>
            <a:headEnd/>
            <a:tailEnd/>
          </a:ln>
          <a:effectLst/>
        </p:spPr>
        <p:txBody>
          <a:bodyPr wrap="none" anchor="ctr"/>
          <a:lstStyle/>
          <a:p>
            <a:pPr>
              <a:defRPr/>
            </a:pPr>
            <a:endParaRPr lang="ru-RU"/>
          </a:p>
        </p:txBody>
      </p:sp>
      <p:sp>
        <p:nvSpPr>
          <p:cNvPr id="6" name="Oval 32"/>
          <p:cNvSpPr>
            <a:spLocks noChangeArrowheads="1"/>
          </p:cNvSpPr>
          <p:nvPr/>
        </p:nvSpPr>
        <p:spPr bwMode="gray">
          <a:xfrm>
            <a:off x="201613" y="4481513"/>
            <a:ext cx="1133475" cy="1157287"/>
          </a:xfrm>
          <a:prstGeom prst="ellipse">
            <a:avLst/>
          </a:prstGeom>
          <a:blipFill dpi="0" rotWithShape="1">
            <a:blip r:embed="rId3"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sp>
        <p:nvSpPr>
          <p:cNvPr id="7" name="Oval 33"/>
          <p:cNvSpPr>
            <a:spLocks noChangeArrowheads="1"/>
          </p:cNvSpPr>
          <p:nvPr/>
        </p:nvSpPr>
        <p:spPr bwMode="gray">
          <a:xfrm>
            <a:off x="1562100" y="4481513"/>
            <a:ext cx="1133475" cy="1157287"/>
          </a:xfrm>
          <a:prstGeom prst="ellipse">
            <a:avLst/>
          </a:prstGeom>
          <a:blipFill dpi="0" rotWithShape="1">
            <a:blip r:embed="rId4"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pic>
        <p:nvPicPr>
          <p:cNvPr id="8" name="Picture 34" descr="5"/>
          <p:cNvPicPr>
            <a:picLocks noChangeAspect="1" noChangeArrowheads="1"/>
          </p:cNvPicPr>
          <p:nvPr/>
        </p:nvPicPr>
        <p:blipFill>
          <a:blip r:embed="rId5"/>
          <a:srcRect/>
          <a:stretch>
            <a:fillRect/>
          </a:stretch>
        </p:blipFill>
        <p:spPr bwMode="gray">
          <a:xfrm>
            <a:off x="-2184400" y="2366963"/>
            <a:ext cx="11312525" cy="1189037"/>
          </a:xfrm>
          <a:prstGeom prst="rect">
            <a:avLst/>
          </a:prstGeom>
          <a:noFill/>
          <a:ln w="9525">
            <a:noFill/>
            <a:miter lim="800000"/>
            <a:headEnd/>
            <a:tailEnd/>
          </a:ln>
        </p:spPr>
      </p:pic>
      <p:pic>
        <p:nvPicPr>
          <p:cNvPr id="9" name="Picture 35" descr="6"/>
          <p:cNvPicPr>
            <a:picLocks noChangeAspect="1" noChangeArrowheads="1"/>
          </p:cNvPicPr>
          <p:nvPr/>
        </p:nvPicPr>
        <p:blipFill>
          <a:blip r:embed="rId6"/>
          <a:srcRect/>
          <a:stretch>
            <a:fillRect/>
          </a:stretch>
        </p:blipFill>
        <p:spPr bwMode="gray">
          <a:xfrm>
            <a:off x="-1909763" y="2227263"/>
            <a:ext cx="12458701" cy="1727200"/>
          </a:xfrm>
          <a:prstGeom prst="rect">
            <a:avLst/>
          </a:prstGeom>
          <a:noFill/>
          <a:ln w="9525">
            <a:noFill/>
            <a:miter lim="800000"/>
            <a:headEnd/>
            <a:tailEnd/>
          </a:ln>
        </p:spPr>
      </p:pic>
      <p:pic>
        <p:nvPicPr>
          <p:cNvPr id="10" name="Picture 36" descr="6"/>
          <p:cNvPicPr>
            <a:picLocks noChangeAspect="1" noChangeArrowheads="1"/>
          </p:cNvPicPr>
          <p:nvPr/>
        </p:nvPicPr>
        <p:blipFill>
          <a:blip r:embed="rId7"/>
          <a:srcRect/>
          <a:stretch>
            <a:fillRect/>
          </a:stretch>
        </p:blipFill>
        <p:spPr bwMode="gray">
          <a:xfrm>
            <a:off x="-1981200" y="2257425"/>
            <a:ext cx="13104813" cy="1727200"/>
          </a:xfrm>
          <a:prstGeom prst="rect">
            <a:avLst/>
          </a:prstGeom>
          <a:noFill/>
          <a:ln w="9525">
            <a:noFill/>
            <a:miter lim="800000"/>
            <a:headEnd/>
            <a:tailEnd/>
          </a:ln>
        </p:spPr>
      </p:pic>
      <p:pic>
        <p:nvPicPr>
          <p:cNvPr id="11" name="Picture 38" descr="1"/>
          <p:cNvPicPr>
            <a:picLocks noChangeAspect="1" noChangeArrowheads="1"/>
          </p:cNvPicPr>
          <p:nvPr/>
        </p:nvPicPr>
        <p:blipFill>
          <a:blip r:embed="rId8"/>
          <a:srcRect/>
          <a:stretch>
            <a:fillRect/>
          </a:stretch>
        </p:blipFill>
        <p:spPr bwMode="gray">
          <a:xfrm>
            <a:off x="1371600" y="381000"/>
            <a:ext cx="6019800" cy="4565650"/>
          </a:xfrm>
          <a:prstGeom prst="rect">
            <a:avLst/>
          </a:prstGeom>
          <a:noFill/>
          <a:ln w="9525">
            <a:noFill/>
            <a:miter lim="800000"/>
            <a:headEnd/>
            <a:tailEnd/>
          </a:ln>
        </p:spPr>
      </p:pic>
      <p:sp>
        <p:nvSpPr>
          <p:cNvPr id="12" name="Text Box 41"/>
          <p:cNvSpPr txBox="1">
            <a:spLocks noChangeArrowheads="1"/>
          </p:cNvSpPr>
          <p:nvPr/>
        </p:nvSpPr>
        <p:spPr bwMode="black">
          <a:xfrm>
            <a:off x="76200" y="95250"/>
            <a:ext cx="1303338" cy="427038"/>
          </a:xfrm>
          <a:prstGeom prst="rect">
            <a:avLst/>
          </a:prstGeom>
          <a:noFill/>
          <a:ln w="9525">
            <a:noFill/>
            <a:miter lim="800000"/>
            <a:headEnd/>
            <a:tailEnd/>
          </a:ln>
          <a:effectLst>
            <a:outerShdw dist="17961" dir="2700000" algn="ctr" rotWithShape="0">
              <a:srgbClr val="000000">
                <a:alpha val="50000"/>
              </a:srgbClr>
            </a:outerShdw>
          </a:effectLst>
        </p:spPr>
        <p:txBody>
          <a:bodyPr wrap="none">
            <a:spAutoFit/>
          </a:bodyPr>
          <a:lstStyle/>
          <a:p>
            <a:pPr>
              <a:defRPr/>
            </a:pPr>
            <a:r>
              <a:rPr lang="en-US" sz="2200">
                <a:solidFill>
                  <a:srgbClr val="FFFFFF"/>
                </a:solidFill>
                <a:latin typeface="Arial Black" pitchFamily="34" charset="0"/>
              </a:rPr>
              <a:t>L/O/G/O</a:t>
            </a:r>
          </a:p>
        </p:txBody>
      </p:sp>
      <p:sp>
        <p:nvSpPr>
          <p:cNvPr id="3074" name="Rectangle 2"/>
          <p:cNvSpPr>
            <a:spLocks noGrp="1" noChangeArrowheads="1"/>
          </p:cNvSpPr>
          <p:nvPr>
            <p:ph type="ctrTitle"/>
          </p:nvPr>
        </p:nvSpPr>
        <p:spPr bwMode="gray">
          <a:xfrm>
            <a:off x="201613" y="5181600"/>
            <a:ext cx="8688387" cy="1066800"/>
          </a:xfrm>
        </p:spPr>
        <p:txBody>
          <a:bodyPr/>
          <a:lstStyle>
            <a:lvl1pPr algn="r">
              <a:defRPr sz="4600"/>
            </a:lvl1pPr>
          </a:lstStyle>
          <a:p>
            <a:r>
              <a:rPr lang="ru-RU" smtClean="0"/>
              <a:t>Образец заголовка</a:t>
            </a:r>
            <a:endParaRPr lang="en-US"/>
          </a:p>
        </p:txBody>
      </p:sp>
      <p:sp>
        <p:nvSpPr>
          <p:cNvPr id="3075" name="Rectangle 3"/>
          <p:cNvSpPr>
            <a:spLocks noGrp="1" noChangeArrowheads="1"/>
          </p:cNvSpPr>
          <p:nvPr>
            <p:ph type="subTitle" idx="1"/>
          </p:nvPr>
        </p:nvSpPr>
        <p:spPr>
          <a:xfrm>
            <a:off x="3886200" y="6210300"/>
            <a:ext cx="5003800" cy="533400"/>
          </a:xfrm>
        </p:spPr>
        <p:txBody>
          <a:bodyPr/>
          <a:lstStyle>
            <a:lvl1pPr marL="0" indent="0" algn="r">
              <a:buFontTx/>
              <a:buNone/>
              <a:defRPr sz="1600" i="1">
                <a:latin typeface="Times New Roman" pitchFamily="18" charset="0"/>
              </a:defRPr>
            </a:lvl1pPr>
          </a:lstStyle>
          <a:p>
            <a:r>
              <a:rPr lang="ru-RU" smtClean="0"/>
              <a:t>Образец подзаголовка</a:t>
            </a:r>
            <a:endParaRPr lang="en-US"/>
          </a:p>
        </p:txBody>
      </p:sp>
      <p:sp>
        <p:nvSpPr>
          <p:cNvPr id="13" name="Rectangle 4"/>
          <p:cNvSpPr>
            <a:spLocks noGrp="1" noChangeArrowheads="1"/>
          </p:cNvSpPr>
          <p:nvPr>
            <p:ph type="dt" sz="half" idx="10"/>
          </p:nvPr>
        </p:nvSpPr>
        <p:spPr>
          <a:xfrm>
            <a:off x="457200" y="6389688"/>
            <a:ext cx="1600200" cy="331787"/>
          </a:xfrm>
        </p:spPr>
        <p:txBody>
          <a:bodyPr/>
          <a:lstStyle>
            <a:lvl1pPr>
              <a:defRPr smtClean="0">
                <a:solidFill>
                  <a:schemeClr val="tx1"/>
                </a:solidFill>
              </a:defRPr>
            </a:lvl1pPr>
          </a:lstStyle>
          <a:p>
            <a:fld id="{5B106E36-FD25-4E2D-B0AA-010F637433A0}" type="datetimeFigureOut">
              <a:rPr lang="ru-RU" smtClean="0"/>
              <a:pPr/>
              <a:t>02.04.2020</a:t>
            </a:fld>
            <a:endParaRPr lang="ru-RU"/>
          </a:p>
        </p:txBody>
      </p:sp>
      <p:sp>
        <p:nvSpPr>
          <p:cNvPr id="14" name="Rectangle 5"/>
          <p:cNvSpPr>
            <a:spLocks noGrp="1" noChangeArrowheads="1"/>
          </p:cNvSpPr>
          <p:nvPr>
            <p:ph type="ftr" sz="quarter" idx="11"/>
          </p:nvPr>
        </p:nvSpPr>
        <p:spPr>
          <a:xfrm>
            <a:off x="2262188" y="6389688"/>
            <a:ext cx="1828800" cy="331787"/>
          </a:xfrm>
        </p:spPr>
        <p:txBody>
          <a:bodyPr/>
          <a:lstStyle>
            <a:lvl1pPr>
              <a:defRPr smtClean="0">
                <a:solidFill>
                  <a:schemeClr val="tx1"/>
                </a:solidFill>
              </a:defRPr>
            </a:lvl1pPr>
          </a:lstStyle>
          <a:p>
            <a:endParaRPr lang="ru-RU"/>
          </a:p>
        </p:txBody>
      </p:sp>
      <p:sp>
        <p:nvSpPr>
          <p:cNvPr id="15" name="Rectangle 6"/>
          <p:cNvSpPr>
            <a:spLocks noGrp="1" noChangeArrowheads="1"/>
          </p:cNvSpPr>
          <p:nvPr>
            <p:ph type="sldNum" sz="quarter" idx="12"/>
          </p:nvPr>
        </p:nvSpPr>
        <p:spPr>
          <a:xfrm>
            <a:off x="4343400" y="6389688"/>
            <a:ext cx="1447800" cy="331787"/>
          </a:xfrm>
        </p:spPr>
        <p:txBody>
          <a:bodyPr/>
          <a:lstStyle>
            <a:lvl1pPr>
              <a:defRPr smtClean="0">
                <a:solidFill>
                  <a:schemeClr val="tx1"/>
                </a:solidFill>
              </a:defRPr>
            </a:lvl1pPr>
          </a:lstStyle>
          <a:p>
            <a:fld id="{725C68B6-61C2-468F-89AB-4B9F7531AA68}" type="slidenum">
              <a:rPr lang="ru-RU" smtClean="0"/>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31" presetClass="path" presetSubtype="0" repeatCount="indefinite" accel="50000" decel="50000" fill="hold" nodeType="withEffect">
                                  <p:stCondLst>
                                    <p:cond delay="30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9" dur="5000" fill="hold"/>
                                        <p:tgtEl>
                                          <p:spTgt spid="8"/>
                                        </p:tgtEl>
                                        <p:attrNameLst>
                                          <p:attrName>ppt_x</p:attrName>
                                          <p:attrName>ppt_y</p:attrName>
                                        </p:attrNameLst>
                                      </p:cBhvr>
                                      <p:rCtr x="120" y="3"/>
                                    </p:animMotion>
                                  </p:childTnLst>
                                </p:cTn>
                              </p:par>
                              <p:par>
                                <p:cTn id="10" presetID="9" presetClass="path" presetSubtype="0" repeatCount="indefinite" accel="50000" decel="50000" fill="hold" nodeType="withEffect">
                                  <p:stCondLst>
                                    <p:cond delay="8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1" dur="5000" fill="hold"/>
                                        <p:tgtEl>
                                          <p:spTgt spid="9"/>
                                        </p:tgtEl>
                                        <p:attrNameLst>
                                          <p:attrName>ppt_x</p:attrName>
                                          <p:attrName>ppt_y</p:attrName>
                                        </p:attrNameLst>
                                      </p:cBhvr>
                                      <p:rCtr x="0" y="-55"/>
                                    </p:animMotion>
                                  </p:childTnLst>
                                </p:cTn>
                              </p:par>
                              <p:par>
                                <p:cTn id="12" presetID="12" presetClass="path" presetSubtype="0" repeatCount="indefinite" accel="50000" decel="50000" fill="hold" nodeType="withEffect">
                                  <p:stCondLst>
                                    <p:cond delay="13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13" dur="5000" fill="hold"/>
                                        <p:tgtEl>
                                          <p:spTgt spid="10"/>
                                        </p:tgtEl>
                                        <p:attrNameLst>
                                          <p:attrName>ppt_x</p:attrName>
                                          <p:attrName>ppt_y</p:attrName>
                                        </p:attrNameLst>
                                      </p:cBhvr>
                                      <p:rCtr x="-95" y="0"/>
                                    </p:animMotion>
                                  </p:childTnLst>
                                </p:cTn>
                              </p:par>
                              <p:par>
                                <p:cTn id="14" presetID="10" presetClass="entr" presetSubtype="0" fill="hold" grpId="0" nodeType="withEffect">
                                  <p:stCondLst>
                                    <p:cond delay="17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22" presetClass="entr" presetSubtype="8" fill="hold" grpId="0" nodeType="withEffect">
                                  <p:stCondLst>
                                    <p:cond delay="20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700"/>
                                        <p:tgtEl>
                                          <p:spTgt spid="5"/>
                                        </p:tgtEl>
                                      </p:cBhvr>
                                    </p:animEffect>
                                  </p:childTnLst>
                                </p:cTn>
                              </p:par>
                              <p:par>
                                <p:cTn id="20" presetID="10" presetClass="entr" presetSubtype="0" fill="hold" grpId="0" nodeType="withEffect">
                                  <p:stCondLst>
                                    <p:cond delay="37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800"/>
                                        <p:tgtEl>
                                          <p:spTgt spid="7"/>
                                        </p:tgtEl>
                                      </p:cBhvr>
                                    </p:animEffect>
                                  </p:childTnLst>
                                </p:cTn>
                              </p:par>
                              <p:par>
                                <p:cTn id="23" presetID="10" presetClass="entr" presetSubtype="0" fill="hold" grpId="0" nodeType="withEffect">
                                  <p:stCondLst>
                                    <p:cond delay="5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8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47650"/>
            <a:ext cx="2057400" cy="58785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7650"/>
            <a:ext cx="6019800" cy="58785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r>
              <a:rPr lang="ru-RU" noProof="0" smtClean="0"/>
              <a:t>Вставка таблицы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525963"/>
          </a:xfrm>
        </p:spPr>
        <p:txBody>
          <a:bodyPr/>
          <a:lstStyle/>
          <a:p>
            <a:pPr lvl="0"/>
            <a:r>
              <a:rPr lang="ru-RU" noProof="0" smtClean="0"/>
              <a:t>Вставка диаграммы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image" Target="../media/image6.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ltGray">
          <a:xfrm>
            <a:off x="0" y="487363"/>
            <a:ext cx="9144000" cy="727075"/>
          </a:xfrm>
          <a:prstGeom prst="rect">
            <a:avLst/>
          </a:prstGeom>
          <a:gradFill rotWithShape="1">
            <a:gsLst>
              <a:gs pos="0">
                <a:schemeClr val="tx1">
                  <a:gamma/>
                  <a:shade val="72941"/>
                  <a:invGamma/>
                  <a:alpha val="67999"/>
                </a:schemeClr>
              </a:gs>
              <a:gs pos="100000">
                <a:schemeClr val="tx1">
                  <a:alpha val="27000"/>
                </a:schemeClr>
              </a:gs>
            </a:gsLst>
            <a:lin ang="0" scaled="1"/>
          </a:gradFill>
          <a:ln w="9525">
            <a:noFill/>
            <a:miter lim="800000"/>
            <a:headEnd/>
            <a:tailEnd/>
          </a:ln>
          <a:effectLst/>
        </p:spPr>
        <p:txBody>
          <a:bodyPr wrap="none" anchor="ctr"/>
          <a:lstStyle/>
          <a:p>
            <a:pPr>
              <a:defRPr/>
            </a:pPr>
            <a:endParaRPr lang="ru-RU"/>
          </a:p>
        </p:txBody>
      </p:sp>
      <p:sp>
        <p:nvSpPr>
          <p:cNvPr id="1043" name="Oval 19"/>
          <p:cNvSpPr>
            <a:spLocks noChangeArrowheads="1"/>
          </p:cNvSpPr>
          <p:nvPr/>
        </p:nvSpPr>
        <p:spPr bwMode="gray">
          <a:xfrm>
            <a:off x="6457950" y="211138"/>
            <a:ext cx="1133475" cy="1157287"/>
          </a:xfrm>
          <a:prstGeom prst="ellipse">
            <a:avLst/>
          </a:prstGeom>
          <a:blipFill dpi="0" rotWithShape="1">
            <a:blip r:embed="rId17"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44" name="Oval 20"/>
          <p:cNvSpPr>
            <a:spLocks noChangeArrowheads="1"/>
          </p:cNvSpPr>
          <p:nvPr/>
        </p:nvSpPr>
        <p:spPr bwMode="gray">
          <a:xfrm>
            <a:off x="7848600" y="211138"/>
            <a:ext cx="1133475" cy="1157287"/>
          </a:xfrm>
          <a:prstGeom prst="ellipse">
            <a:avLst/>
          </a:prstGeom>
          <a:blipFill dpi="0" rotWithShape="1">
            <a:blip r:embed="rId18"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26" name="Rectangle 2"/>
          <p:cNvSpPr>
            <a:spLocks noGrp="1" noChangeArrowheads="1"/>
          </p:cNvSpPr>
          <p:nvPr>
            <p:ph type="title"/>
          </p:nvPr>
        </p:nvSpPr>
        <p:spPr bwMode="black">
          <a:xfrm>
            <a:off x="457200" y="24765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000000"/>
                </a:solidFill>
              </a:defRPr>
            </a:lvl1pPr>
          </a:lstStyle>
          <a:p>
            <a:fld id="{5B106E36-FD25-4E2D-B0AA-010F637433A0}" type="datetimeFigureOut">
              <a:rPr lang="ru-RU" smtClean="0"/>
              <a:pPr/>
              <a:t>02.04.2020</a:t>
            </a:fld>
            <a:endParaRPr lang="ru-RU"/>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defRPr>
            </a:lvl1pPr>
          </a:lstStyle>
          <a:p>
            <a:endParaRPr lang="ru-RU"/>
          </a:p>
        </p:txBody>
      </p:sp>
      <p:sp>
        <p:nvSpPr>
          <p:cNvPr id="2"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defRPr>
            </a:lvl1pPr>
          </a:lstStyle>
          <a:p>
            <a:fld id="{725C68B6-61C2-468F-89AB-4B9F7531AA68}" type="slidenum">
              <a:rPr lang="ru-RU" smtClean="0"/>
              <a:pPr/>
              <a:t>‹#›</a:t>
            </a:fld>
            <a:endParaRPr lang="ru-RU"/>
          </a:p>
        </p:txBody>
      </p:sp>
      <p:pic>
        <p:nvPicPr>
          <p:cNvPr id="1046" name="Picture 22" descr="5"/>
          <p:cNvPicPr>
            <a:picLocks noChangeAspect="1" noChangeArrowheads="1"/>
          </p:cNvPicPr>
          <p:nvPr/>
        </p:nvPicPr>
        <p:blipFill>
          <a:blip r:embed="rId19"/>
          <a:srcRect/>
          <a:stretch>
            <a:fillRect/>
          </a:stretch>
        </p:blipFill>
        <p:spPr bwMode="gray">
          <a:xfrm>
            <a:off x="-2198688" y="5727700"/>
            <a:ext cx="11341101" cy="979488"/>
          </a:xfrm>
          <a:prstGeom prst="rect">
            <a:avLst/>
          </a:prstGeom>
          <a:noFill/>
          <a:ln w="9525">
            <a:noFill/>
            <a:miter lim="800000"/>
            <a:headEnd/>
            <a:tailEnd/>
          </a:ln>
        </p:spPr>
      </p:pic>
      <p:pic>
        <p:nvPicPr>
          <p:cNvPr id="1047" name="Picture 23" descr="6"/>
          <p:cNvPicPr>
            <a:picLocks noChangeAspect="1" noChangeArrowheads="1"/>
          </p:cNvPicPr>
          <p:nvPr/>
        </p:nvPicPr>
        <p:blipFill>
          <a:blip r:embed="rId20"/>
          <a:srcRect/>
          <a:stretch>
            <a:fillRect/>
          </a:stretch>
        </p:blipFill>
        <p:spPr bwMode="gray">
          <a:xfrm>
            <a:off x="-1909763" y="5588000"/>
            <a:ext cx="12458701" cy="1422400"/>
          </a:xfrm>
          <a:prstGeom prst="rect">
            <a:avLst/>
          </a:prstGeom>
          <a:noFill/>
          <a:ln w="9525">
            <a:noFill/>
            <a:miter lim="800000"/>
            <a:headEnd/>
            <a:tailEnd/>
          </a:ln>
        </p:spPr>
      </p:pic>
      <p:pic>
        <p:nvPicPr>
          <p:cNvPr id="1048" name="Picture 24" descr="6"/>
          <p:cNvPicPr>
            <a:picLocks noChangeAspect="1" noChangeArrowheads="1"/>
          </p:cNvPicPr>
          <p:nvPr/>
        </p:nvPicPr>
        <p:blipFill>
          <a:blip r:embed="rId21"/>
          <a:srcRect/>
          <a:stretch>
            <a:fillRect/>
          </a:stretch>
        </p:blipFill>
        <p:spPr bwMode="gray">
          <a:xfrm>
            <a:off x="-1981200" y="5418138"/>
            <a:ext cx="13104813" cy="1422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par>
                                <p:cTn id="10" presetID="10" presetClass="entr" presetSubtype="0" fill="hold" grpId="0" nodeType="withEffect">
                                  <p:stCondLst>
                                    <p:cond delay="300"/>
                                  </p:stCondLst>
                                  <p:childTnLst>
                                    <p:set>
                                      <p:cBhvr>
                                        <p:cTn id="11" dur="1" fill="hold">
                                          <p:stCondLst>
                                            <p:cond delay="0"/>
                                          </p:stCondLst>
                                        </p:cTn>
                                        <p:tgtEl>
                                          <p:spTgt spid="1043"/>
                                        </p:tgtEl>
                                        <p:attrNameLst>
                                          <p:attrName>style.visibility</p:attrName>
                                        </p:attrNameLst>
                                      </p:cBhvr>
                                      <p:to>
                                        <p:strVal val="visible"/>
                                      </p:to>
                                    </p:set>
                                    <p:animEffect transition="in" filter="fade">
                                      <p:cBhvr>
                                        <p:cTn id="12" dur="1200"/>
                                        <p:tgtEl>
                                          <p:spTgt spid="1043"/>
                                        </p:tgtEl>
                                      </p:cBhvr>
                                    </p:animEffect>
                                  </p:childTnLst>
                                </p:cTn>
                              </p:par>
                              <p:par>
                                <p:cTn id="13" presetID="10" presetClass="entr" presetSubtype="0" fill="hold" grpId="0" nodeType="withEffect">
                                  <p:stCondLst>
                                    <p:cond delay="700"/>
                                  </p:stCondLst>
                                  <p:childTnLst>
                                    <p:set>
                                      <p:cBhvr>
                                        <p:cTn id="14" dur="1" fill="hold">
                                          <p:stCondLst>
                                            <p:cond delay="0"/>
                                          </p:stCondLst>
                                        </p:cTn>
                                        <p:tgtEl>
                                          <p:spTgt spid="1044"/>
                                        </p:tgtEl>
                                        <p:attrNameLst>
                                          <p:attrName>style.visibility</p:attrName>
                                        </p:attrNameLst>
                                      </p:cBhvr>
                                      <p:to>
                                        <p:strVal val="visible"/>
                                      </p:to>
                                    </p:set>
                                    <p:animEffect transition="in" filter="fade">
                                      <p:cBhvr>
                                        <p:cTn id="15" dur="1900"/>
                                        <p:tgtEl>
                                          <p:spTgt spid="1044"/>
                                        </p:tgtEl>
                                      </p:cBhvr>
                                    </p:animEffect>
                                  </p:childTnLst>
                                </p:cTn>
                              </p:par>
                              <p:par>
                                <p:cTn id="16" presetID="31" presetClass="path" presetSubtype="0" repeatCount="indefinite" accel="50000" decel="50000" fill="hold" nodeType="withEffect">
                                  <p:stCondLst>
                                    <p:cond delay="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17" dur="5000" fill="hold"/>
                                        <p:tgtEl>
                                          <p:spTgt spid="1046"/>
                                        </p:tgtEl>
                                        <p:attrNameLst>
                                          <p:attrName>ppt_x</p:attrName>
                                          <p:attrName>ppt_y</p:attrName>
                                        </p:attrNameLst>
                                      </p:cBhvr>
                                      <p:rCtr x="120" y="3"/>
                                    </p:animMotion>
                                  </p:childTnLst>
                                </p:cTn>
                              </p:par>
                              <p:par>
                                <p:cTn id="18" presetID="9" presetClass="path" presetSubtype="0" repeatCount="360" accel="50000" decel="50000" fill="hold" nodeType="withEffect">
                                  <p:stCondLst>
                                    <p:cond delay="9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9" dur="5000" fill="hold"/>
                                        <p:tgtEl>
                                          <p:spTgt spid="1047"/>
                                        </p:tgtEl>
                                        <p:attrNameLst>
                                          <p:attrName>ppt_x</p:attrName>
                                          <p:attrName>ppt_y</p:attrName>
                                        </p:attrNameLst>
                                      </p:cBhvr>
                                      <p:rCtr x="0" y="-55"/>
                                    </p:animMotion>
                                  </p:childTnLst>
                                </p:cTn>
                              </p:par>
                              <p:par>
                                <p:cTn id="20" presetID="12" presetClass="path" presetSubtype="0" repeatCount="129" accel="50000" decel="50000" fill="hold" nodeType="withEffect">
                                  <p:stCondLst>
                                    <p:cond delay="16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21" dur="12444" fill="hold"/>
                                        <p:tgtEl>
                                          <p:spTgt spid="1048"/>
                                        </p:tgtEl>
                                        <p:attrNameLst>
                                          <p:attrName>ppt_x</p:attrName>
                                          <p:attrName>ppt_y</p:attrName>
                                        </p:attrNameLst>
                                      </p:cBhvr>
                                      <p:rCtr x="-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3" grpId="0" animBg="1"/>
      <p:bldP spid="1044" grpId="0" animBg="1"/>
      <p:bldP spid="1026" grpId="0"/>
    </p:bldLst>
  </p:timing>
  <p:txStyles>
    <p:titleStyle>
      <a:lvl1pPr algn="l" rtl="0" eaLnBrk="1" fontAlgn="base" hangingPunct="1">
        <a:spcBef>
          <a:spcPct val="0"/>
        </a:spcBef>
        <a:spcAft>
          <a:spcPct val="0"/>
        </a:spcAft>
        <a:defRPr sz="4400" b="1">
          <a:solidFill>
            <a:srgbClr val="FFFFFF"/>
          </a:solidFill>
          <a:latin typeface="+mj-lt"/>
          <a:ea typeface="+mj-ea"/>
          <a:cs typeface="+mj-cs"/>
        </a:defRPr>
      </a:lvl1pPr>
      <a:lvl2pPr algn="l" rtl="0" eaLnBrk="1" fontAlgn="base" hangingPunct="1">
        <a:spcBef>
          <a:spcPct val="0"/>
        </a:spcBef>
        <a:spcAft>
          <a:spcPct val="0"/>
        </a:spcAft>
        <a:defRPr sz="4400" b="1">
          <a:solidFill>
            <a:srgbClr val="FFFFFF"/>
          </a:solidFill>
          <a:latin typeface="Arial" charset="0"/>
        </a:defRPr>
      </a:lvl2pPr>
      <a:lvl3pPr algn="l" rtl="0" eaLnBrk="1" fontAlgn="base" hangingPunct="1">
        <a:spcBef>
          <a:spcPct val="0"/>
        </a:spcBef>
        <a:spcAft>
          <a:spcPct val="0"/>
        </a:spcAft>
        <a:defRPr sz="4400" b="1">
          <a:solidFill>
            <a:srgbClr val="FFFFFF"/>
          </a:solidFill>
          <a:latin typeface="Arial" charset="0"/>
        </a:defRPr>
      </a:lvl3pPr>
      <a:lvl4pPr algn="l" rtl="0" eaLnBrk="1" fontAlgn="base" hangingPunct="1">
        <a:spcBef>
          <a:spcPct val="0"/>
        </a:spcBef>
        <a:spcAft>
          <a:spcPct val="0"/>
        </a:spcAft>
        <a:defRPr sz="4400" b="1">
          <a:solidFill>
            <a:srgbClr val="FFFFFF"/>
          </a:solidFill>
          <a:latin typeface="Arial" charset="0"/>
        </a:defRPr>
      </a:lvl4pPr>
      <a:lvl5pPr algn="l" rtl="0" eaLnBrk="1" fontAlgn="base" hangingPunct="1">
        <a:spcBef>
          <a:spcPct val="0"/>
        </a:spcBef>
        <a:spcAft>
          <a:spcPct val="0"/>
        </a:spcAft>
        <a:defRPr sz="4400" b="1">
          <a:solidFill>
            <a:srgbClr val="FFFFFF"/>
          </a:solidFill>
          <a:latin typeface="Arial" charset="0"/>
        </a:defRPr>
      </a:lvl5pPr>
      <a:lvl6pPr marL="457200" algn="l" rtl="0" eaLnBrk="1" fontAlgn="base" hangingPunct="1">
        <a:spcBef>
          <a:spcPct val="0"/>
        </a:spcBef>
        <a:spcAft>
          <a:spcPct val="0"/>
        </a:spcAft>
        <a:defRPr sz="4400" b="1">
          <a:solidFill>
            <a:srgbClr val="FFFFFF"/>
          </a:solidFill>
          <a:latin typeface="Arial" charset="0"/>
        </a:defRPr>
      </a:lvl6pPr>
      <a:lvl7pPr marL="914400" algn="l" rtl="0" eaLnBrk="1" fontAlgn="base" hangingPunct="1">
        <a:spcBef>
          <a:spcPct val="0"/>
        </a:spcBef>
        <a:spcAft>
          <a:spcPct val="0"/>
        </a:spcAft>
        <a:defRPr sz="4400" b="1">
          <a:solidFill>
            <a:srgbClr val="FFFFFF"/>
          </a:solidFill>
          <a:latin typeface="Arial" charset="0"/>
        </a:defRPr>
      </a:lvl7pPr>
      <a:lvl8pPr marL="1371600" algn="l" rtl="0" eaLnBrk="1" fontAlgn="base" hangingPunct="1">
        <a:spcBef>
          <a:spcPct val="0"/>
        </a:spcBef>
        <a:spcAft>
          <a:spcPct val="0"/>
        </a:spcAft>
        <a:defRPr sz="4400" b="1">
          <a:solidFill>
            <a:srgbClr val="FFFFFF"/>
          </a:solidFill>
          <a:latin typeface="Arial" charset="0"/>
        </a:defRPr>
      </a:lvl8pPr>
      <a:lvl9pPr marL="1828800" algn="l" rtl="0" eaLnBrk="1" fontAlgn="base" hangingPunct="1">
        <a:spcBef>
          <a:spcPct val="0"/>
        </a:spcBef>
        <a:spcAft>
          <a:spcPct val="0"/>
        </a:spcAft>
        <a:defRPr sz="4400" b="1">
          <a:solidFill>
            <a:srgbClr val="FFFFFF"/>
          </a:solidFill>
          <a:latin typeface="Arial" charset="0"/>
        </a:defRPr>
      </a:lvl9pPr>
    </p:titleStyle>
    <p:bodyStyle>
      <a:lvl1pPr marL="342900" indent="-342900" algn="l" rtl="0" eaLnBrk="1" fontAlgn="base" hangingPunct="1">
        <a:spcBef>
          <a:spcPct val="20000"/>
        </a:spcBef>
        <a:spcAft>
          <a:spcPct val="0"/>
        </a:spcAft>
        <a:buChar char="•"/>
        <a:defRPr sz="3200">
          <a:solidFill>
            <a:srgbClr val="000000"/>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00"/>
          </a:solidFill>
          <a:latin typeface="+mn-lt"/>
        </a:defRPr>
      </a:lvl2pPr>
      <a:lvl3pPr marL="1143000" indent="-228600" algn="l" rtl="0" eaLnBrk="1" fontAlgn="base" hangingPunct="1">
        <a:spcBef>
          <a:spcPct val="20000"/>
        </a:spcBef>
        <a:spcAft>
          <a:spcPct val="0"/>
        </a:spcAft>
        <a:buChar char="•"/>
        <a:defRPr sz="2400">
          <a:solidFill>
            <a:srgbClr val="000000"/>
          </a:solidFill>
          <a:latin typeface="+mn-lt"/>
        </a:defRPr>
      </a:lvl3pPr>
      <a:lvl4pPr marL="1600200" indent="-228600" algn="l" rtl="0" eaLnBrk="1" fontAlgn="base" hangingPunct="1">
        <a:spcBef>
          <a:spcPct val="20000"/>
        </a:spcBef>
        <a:spcAft>
          <a:spcPct val="0"/>
        </a:spcAft>
        <a:buChar char="–"/>
        <a:defRPr sz="2000">
          <a:solidFill>
            <a:srgbClr val="000000"/>
          </a:solidFill>
          <a:latin typeface="+mn-lt"/>
        </a:defRPr>
      </a:lvl4pPr>
      <a:lvl5pPr marL="2057400" indent="-228600" algn="l" rtl="0" eaLnBrk="1" fontAlgn="base" hangingPunct="1">
        <a:spcBef>
          <a:spcPct val="20000"/>
        </a:spcBef>
        <a:spcAft>
          <a:spcPct val="0"/>
        </a:spcAft>
        <a:buChar char="»"/>
        <a:defRPr sz="2000">
          <a:solidFill>
            <a:srgbClr val="000000"/>
          </a:solidFill>
          <a:latin typeface="+mn-lt"/>
        </a:defRPr>
      </a:lvl5pPr>
      <a:lvl6pPr marL="2514600" indent="-228600" algn="l" rtl="0" eaLnBrk="1" fontAlgn="base" hangingPunct="1">
        <a:spcBef>
          <a:spcPct val="20000"/>
        </a:spcBef>
        <a:spcAft>
          <a:spcPct val="0"/>
        </a:spcAft>
        <a:buChar char="»"/>
        <a:defRPr sz="2000">
          <a:solidFill>
            <a:srgbClr val="000000"/>
          </a:solidFill>
          <a:latin typeface="+mn-lt"/>
        </a:defRPr>
      </a:lvl6pPr>
      <a:lvl7pPr marL="2971800" indent="-228600" algn="l" rtl="0" eaLnBrk="1" fontAlgn="base" hangingPunct="1">
        <a:spcBef>
          <a:spcPct val="20000"/>
        </a:spcBef>
        <a:spcAft>
          <a:spcPct val="0"/>
        </a:spcAft>
        <a:buChar char="»"/>
        <a:defRPr sz="2000">
          <a:solidFill>
            <a:srgbClr val="000000"/>
          </a:solidFill>
          <a:latin typeface="+mn-lt"/>
        </a:defRPr>
      </a:lvl7pPr>
      <a:lvl8pPr marL="3429000" indent="-228600" algn="l" rtl="0" eaLnBrk="1" fontAlgn="base" hangingPunct="1">
        <a:spcBef>
          <a:spcPct val="20000"/>
        </a:spcBef>
        <a:spcAft>
          <a:spcPct val="0"/>
        </a:spcAft>
        <a:buChar char="»"/>
        <a:defRPr sz="2000">
          <a:solidFill>
            <a:srgbClr val="000000"/>
          </a:solidFill>
          <a:latin typeface="+mn-lt"/>
        </a:defRPr>
      </a:lvl8pPr>
      <a:lvl9pPr marL="3886200" indent="-228600" algn="l" rtl="0" eaLnBrk="1" fontAlgn="base" hangingPunct="1">
        <a:spcBef>
          <a:spcPct val="20000"/>
        </a:spcBef>
        <a:spcAft>
          <a:spcPct val="0"/>
        </a:spcAft>
        <a:buChar char="»"/>
        <a:defRPr sz="2000">
          <a:solidFill>
            <a:srgbClr val="000000"/>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564904"/>
            <a:ext cx="8867899" cy="1296144"/>
          </a:xfrm>
        </p:spPr>
        <p:txBody>
          <a:bodyPr/>
          <a:lstStyle/>
          <a:p>
            <a:r>
              <a:rPr lang="ru-RU" sz="2800" dirty="0" smtClean="0">
                <a:solidFill>
                  <a:schemeClr val="accent4">
                    <a:lumMod val="75000"/>
                  </a:schemeClr>
                </a:solidFill>
                <a:latin typeface="Times New Roman" pitchFamily="18" charset="0"/>
                <a:cs typeface="Times New Roman" pitchFamily="18" charset="0"/>
              </a:rPr>
              <a:t>Основные показатели демографических процессов</a:t>
            </a:r>
            <a:endParaRPr lang="ru-RU" sz="2800" dirty="0">
              <a:solidFill>
                <a:schemeClr val="accent4">
                  <a:lumMod val="75000"/>
                </a:schemeClr>
              </a:solidFill>
              <a:latin typeface="Times New Roman" pitchFamily="18" charset="0"/>
              <a:cs typeface="Times New Roman" pitchFamily="18" charset="0"/>
            </a:endParaRPr>
          </a:p>
        </p:txBody>
      </p:sp>
      <p:pic>
        <p:nvPicPr>
          <p:cNvPr id="4" name="Рисунок 3"/>
          <p:cNvPicPr>
            <a:picLocks noChangeAspect="1"/>
          </p:cNvPicPr>
          <p:nvPr/>
        </p:nvPicPr>
        <p:blipFill>
          <a:blip r:embed="rId2"/>
          <a:stretch>
            <a:fillRect/>
          </a:stretch>
        </p:blipFill>
        <p:spPr>
          <a:xfrm>
            <a:off x="3370588" y="4293096"/>
            <a:ext cx="5773412" cy="101202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600200"/>
            <a:ext cx="8501122" cy="4525963"/>
          </a:xfrm>
        </p:spPr>
        <p:txBody>
          <a:bodyPr/>
          <a:lstStyle/>
          <a:p>
            <a:pPr marL="0" indent="360363" algn="just">
              <a:spcBef>
                <a:spcPts val="0"/>
              </a:spcBef>
              <a:buNone/>
            </a:pPr>
            <a:r>
              <a:rPr lang="ru-RU" sz="2200" dirty="0" smtClean="0">
                <a:latin typeface="Times New Roman" pitchFamily="18" charset="0"/>
                <a:cs typeface="Times New Roman" pitchFamily="18" charset="0"/>
              </a:rPr>
              <a:t>Под </a:t>
            </a:r>
            <a:r>
              <a:rPr lang="ru-RU" sz="2200" b="1" dirty="0" smtClean="0">
                <a:latin typeface="Times New Roman" pitchFamily="18" charset="0"/>
                <a:cs typeface="Times New Roman" pitchFamily="18" charset="0"/>
              </a:rPr>
              <a:t>материнской смертностью</a:t>
            </a:r>
            <a:r>
              <a:rPr lang="ru-RU" sz="2200" dirty="0" smtClean="0">
                <a:latin typeface="Times New Roman" pitchFamily="18" charset="0"/>
                <a:cs typeface="Times New Roman" pitchFamily="18" charset="0"/>
              </a:rPr>
              <a:t> понимают смерть женщины, обусловленную беременностью (независимо от ее продолжительности и локализации) и наступившую в период беременности или в течение 42 </a:t>
            </a:r>
            <a:r>
              <a:rPr lang="ru-RU" sz="2200" dirty="0" err="1" smtClean="0">
                <a:latin typeface="Times New Roman" pitchFamily="18" charset="0"/>
                <a:cs typeface="Times New Roman" pitchFamily="18" charset="0"/>
              </a:rPr>
              <a:t>сут</a:t>
            </a:r>
            <a:r>
              <a:rPr lang="ru-RU" sz="2200" dirty="0" smtClean="0">
                <a:latin typeface="Times New Roman" pitchFamily="18" charset="0"/>
                <a:cs typeface="Times New Roman" pitchFamily="18" charset="0"/>
              </a:rPr>
              <a:t>. после ее окончания от какой-либо причины, связанной с беременностью, отягощенной ею либо ее ведением, но не от несчастного случая или случайно возникшей  причины  (в том числе смерти в результате убийства,  самоубийства, отравления, травмы и прочих насильственных причин). </a:t>
            </a:r>
          </a:p>
          <a:p>
            <a:pPr marL="0" indent="360363" algn="just">
              <a:spcBef>
                <a:spcPts val="0"/>
              </a:spcBef>
              <a:buNone/>
            </a:pPr>
            <a:r>
              <a:rPr lang="ru-RU" sz="2200" dirty="0" smtClean="0">
                <a:latin typeface="Times New Roman" pitchFamily="18" charset="0"/>
                <a:cs typeface="Times New Roman" pitchFamily="18" charset="0"/>
              </a:rPr>
              <a:t>В структуре причин материнской смертности до 80% занимают акушерские (70% - осложнения беременности и родов, 25% - последствия абортов, 5% - внематочная беременность) и около 20% - причины, связанные с беременностью и родами лишь косвенно, например </a:t>
            </a:r>
            <a:r>
              <a:rPr lang="ru-RU" sz="2200" dirty="0" err="1" smtClean="0">
                <a:latin typeface="Times New Roman" pitchFamily="18" charset="0"/>
                <a:cs typeface="Times New Roman" pitchFamily="18" charset="0"/>
              </a:rPr>
              <a:t>экстрагенитальные</a:t>
            </a:r>
            <a:r>
              <a:rPr lang="ru-RU" sz="2200" dirty="0" smtClean="0">
                <a:latin typeface="Times New Roman" pitchFamily="18" charset="0"/>
                <a:cs typeface="Times New Roman" pitchFamily="18" charset="0"/>
              </a:rPr>
              <a:t> заболевания, среди которых преобладает патология </a:t>
            </a:r>
            <a:r>
              <a:rPr lang="ru-RU" sz="2200" dirty="0" err="1" smtClean="0">
                <a:latin typeface="Times New Roman" pitchFamily="18" charset="0"/>
                <a:cs typeface="Times New Roman" pitchFamily="18" charset="0"/>
              </a:rPr>
              <a:t>сердечно-сосудистой</a:t>
            </a:r>
            <a:r>
              <a:rPr lang="ru-RU" sz="2200" dirty="0" smtClean="0">
                <a:latin typeface="Times New Roman" pitchFamily="18" charset="0"/>
                <a:cs typeface="Times New Roman" pitchFamily="18" charset="0"/>
              </a:rPr>
              <a:t> системы.</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500174"/>
            <a:ext cx="8572560" cy="5072098"/>
          </a:xfrm>
        </p:spPr>
        <p:txBody>
          <a:bodyPr/>
          <a:lstStyle/>
          <a:p>
            <a:pPr marL="0" indent="360363" algn="just">
              <a:spcBef>
                <a:spcPts val="0"/>
              </a:spcBef>
              <a:buNone/>
            </a:pPr>
            <a:r>
              <a:rPr lang="ru-RU" sz="2200" b="1" dirty="0" smtClean="0">
                <a:latin typeface="Times New Roman" pitchFamily="18" charset="0"/>
                <a:cs typeface="Times New Roman" pitchFamily="18" charset="0"/>
              </a:rPr>
              <a:t>Естественный прирост или естественная убыль населения</a:t>
            </a:r>
            <a:r>
              <a:rPr lang="ru-RU" sz="2200" dirty="0" smtClean="0">
                <a:latin typeface="Times New Roman" pitchFamily="18" charset="0"/>
                <a:cs typeface="Times New Roman" pitchFamily="18" charset="0"/>
              </a:rPr>
              <a:t> выражаются разностью между числом родившихся и количеством умерших за год или разностью между показателями рождаемости и смертности. Высокий естественный прирост рассматривают  как признак позитивный только в случае низких показателей смертности. Отрицательный естественный прирост (естественная убыль населения) свидетельствует о неблагополучии в обществе.</a:t>
            </a:r>
          </a:p>
          <a:p>
            <a:pPr marL="0" indent="360363" algn="just">
              <a:spcBef>
                <a:spcPts val="0"/>
              </a:spcBef>
              <a:buNone/>
            </a:pPr>
            <a:r>
              <a:rPr lang="ru-RU" sz="2200" dirty="0" smtClean="0">
                <a:latin typeface="Times New Roman" pitchFamily="18" charset="0"/>
                <a:cs typeface="Times New Roman" pitchFamily="18" charset="0"/>
              </a:rPr>
              <a:t>Показатель средней продолжительности предстоящей жизни определяет число лет, которое предстоит в среднем прожить данному поколению родившихся, если на всем протяжении жизни этого поколения показатели смертности будут оставаться такими же,  какими они сложились на момент рождения. Рассчитывают эмпирическим путем на основании данных таблиц смертности.</a:t>
            </a:r>
          </a:p>
          <a:p>
            <a:pPr marL="0" indent="360363" algn="just">
              <a:spcBef>
                <a:spcPts val="0"/>
              </a:spcBef>
              <a:buNone/>
            </a:pPr>
            <a:r>
              <a:rPr lang="ru-RU" sz="2200" dirty="0" smtClean="0">
                <a:latin typeface="Times New Roman" pitchFamily="18" charset="0"/>
                <a:cs typeface="Times New Roman" pitchFamily="18" charset="0"/>
              </a:rPr>
              <a:t>В статистике основной источник данных о составе населения - переписи населения, проводимые 1 раз в 10 лет.</a:t>
            </a:r>
          </a:p>
          <a:p>
            <a:pPr marL="0" indent="360363" algn="just">
              <a:spcBef>
                <a:spcPts val="0"/>
              </a:spcBef>
              <a:buNone/>
            </a:pPr>
            <a:endParaRPr lang="ru-RU" sz="2200" dirty="0" smtClean="0">
              <a:latin typeface="Times New Roman" pitchFamily="18" charset="0"/>
              <a:cs typeface="Times New Roman" pitchFamily="18" charset="0"/>
            </a:endParaRPr>
          </a:p>
          <a:p>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800" dirty="0" smtClean="0">
                <a:latin typeface="Times New Roman" pitchFamily="18" charset="0"/>
                <a:cs typeface="Times New Roman" pitchFamily="18" charset="0"/>
              </a:rPr>
              <a:t>Физическое развитие как показатель здоровья населения</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571612"/>
            <a:ext cx="8429684" cy="4500594"/>
          </a:xfrm>
        </p:spPr>
        <p:txBody>
          <a:bodyPr/>
          <a:lstStyle/>
          <a:p>
            <a:pPr marL="0" indent="360363" algn="just">
              <a:spcBef>
                <a:spcPts val="0"/>
              </a:spcBef>
              <a:buNone/>
            </a:pPr>
            <a:r>
              <a:rPr lang="ru-RU" sz="2200" b="1" dirty="0" smtClean="0">
                <a:latin typeface="Times New Roman" pitchFamily="18" charset="0"/>
                <a:cs typeface="Times New Roman" pitchFamily="18" charset="0"/>
              </a:rPr>
              <a:t>Физическое развитие</a:t>
            </a:r>
            <a:r>
              <a:rPr lang="ru-RU" sz="2200" dirty="0" smtClean="0">
                <a:latin typeface="Times New Roman" pitchFamily="18" charset="0"/>
                <a:cs typeface="Times New Roman" pitchFamily="18" charset="0"/>
              </a:rPr>
              <a:t> - один из объективных показателей состояния здоровья населения. Под физическим развитием понимают комплекс морфологических и функциональных характеристик организма: размеры, форму, структурно-механические качества и гармоничность развития человеческого тела, а также запас его физических сил.</a:t>
            </a:r>
          </a:p>
          <a:p>
            <a:pPr marL="0" indent="360363" algn="just">
              <a:spcBef>
                <a:spcPts val="0"/>
              </a:spcBef>
              <a:buNone/>
            </a:pPr>
            <a:r>
              <a:rPr lang="ru-RU" sz="2200" b="1" dirty="0" smtClean="0">
                <a:latin typeface="Times New Roman" pitchFamily="18" charset="0"/>
                <a:cs typeface="Times New Roman" pitchFamily="18" charset="0"/>
              </a:rPr>
              <a:t>Основы физического развития</a:t>
            </a:r>
            <a:r>
              <a:rPr lang="ru-RU" sz="2200" dirty="0" smtClean="0">
                <a:latin typeface="Times New Roman" pitchFamily="18" charset="0"/>
                <a:cs typeface="Times New Roman" pitchFamily="18" charset="0"/>
              </a:rPr>
              <a:t> закладываются в период внутриутробного развития, но в каждом возрасте имеет значение влияние природно-климатических и социально-экономических факторов. Именно поэтому отмечают различия в физическом развитии населения, проживающего в разных экономико-географических зонах, лиц разных национальностей. </a:t>
            </a:r>
          </a:p>
          <a:p>
            <a:pPr marL="0" indent="360363" algn="just">
              <a:spcBef>
                <a:spcPts val="0"/>
              </a:spcBef>
              <a:buNone/>
            </a:pPr>
            <a:endParaRPr lang="ru-RU" sz="22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600200"/>
            <a:ext cx="8643998" cy="4525963"/>
          </a:xfrm>
        </p:spPr>
        <p:txBody>
          <a:bodyPr/>
          <a:lstStyle/>
          <a:p>
            <a:pPr marL="0" indent="360363" algn="just">
              <a:spcBef>
                <a:spcPts val="0"/>
              </a:spcBef>
              <a:buNone/>
            </a:pPr>
            <a:r>
              <a:rPr lang="ru-RU" sz="2200" dirty="0" smtClean="0">
                <a:latin typeface="Times New Roman" pitchFamily="18" charset="0"/>
                <a:cs typeface="Times New Roman" pitchFamily="18" charset="0"/>
              </a:rPr>
              <a:t>Под влиянием длительно действующих неблагоприятных факторов уровень физического развития снижается, и наоборот, улучшение условий, нормализация  образа жизни способствуют его повышению.</a:t>
            </a:r>
          </a:p>
          <a:p>
            <a:pPr marL="0" indent="360363" algn="just">
              <a:spcBef>
                <a:spcPts val="0"/>
              </a:spcBef>
              <a:buNone/>
            </a:pPr>
            <a:r>
              <a:rPr lang="ru-RU" sz="2200" dirty="0" smtClean="0">
                <a:latin typeface="Times New Roman" pitchFamily="18" charset="0"/>
                <a:cs typeface="Times New Roman" pitchFamily="18" charset="0"/>
              </a:rPr>
              <a:t>Существует три группы методов оценки физического развития .</a:t>
            </a:r>
          </a:p>
          <a:p>
            <a:pPr marL="0" indent="360363" algn="just">
              <a:spcBef>
                <a:spcPts val="0"/>
              </a:spcBef>
              <a:buNone/>
            </a:pPr>
            <a:endParaRPr lang="ru-RU" sz="2200" dirty="0" smtClean="0">
              <a:latin typeface="Times New Roman" pitchFamily="18" charset="0"/>
              <a:cs typeface="Times New Roman" pitchFamily="18" charset="0"/>
            </a:endParaRPr>
          </a:p>
          <a:p>
            <a:pPr>
              <a:buNone/>
            </a:pPr>
            <a:endParaRPr lang="ru-RU" dirty="0"/>
          </a:p>
        </p:txBody>
      </p:sp>
      <p:graphicFrame>
        <p:nvGraphicFramePr>
          <p:cNvPr id="4" name="Таблица 3"/>
          <p:cNvGraphicFramePr>
            <a:graphicFrameLocks noGrp="1"/>
          </p:cNvGraphicFramePr>
          <p:nvPr/>
        </p:nvGraphicFramePr>
        <p:xfrm>
          <a:off x="428597" y="3214686"/>
          <a:ext cx="8429682" cy="3146870"/>
        </p:xfrm>
        <a:graphic>
          <a:graphicData uri="http://schemas.openxmlformats.org/drawingml/2006/table">
            <a:tbl>
              <a:tblPr firstRow="1" bandRow="1">
                <a:tableStyleId>{5C22544A-7EE6-4342-B048-85BDC9FD1C3A}</a:tableStyleId>
              </a:tblPr>
              <a:tblGrid>
                <a:gridCol w="2809894">
                  <a:extLst>
                    <a:ext uri="{9D8B030D-6E8A-4147-A177-3AD203B41FA5}">
                      <a16:colId xmlns:a16="http://schemas.microsoft.com/office/drawing/2014/main" val="20000"/>
                    </a:ext>
                  </a:extLst>
                </a:gridCol>
                <a:gridCol w="2809894">
                  <a:extLst>
                    <a:ext uri="{9D8B030D-6E8A-4147-A177-3AD203B41FA5}">
                      <a16:colId xmlns:a16="http://schemas.microsoft.com/office/drawing/2014/main" val="20001"/>
                    </a:ext>
                  </a:extLst>
                </a:gridCol>
                <a:gridCol w="2809894">
                  <a:extLst>
                    <a:ext uri="{9D8B030D-6E8A-4147-A177-3AD203B41FA5}">
                      <a16:colId xmlns:a16="http://schemas.microsoft.com/office/drawing/2014/main" val="20002"/>
                    </a:ext>
                  </a:extLst>
                </a:gridCol>
              </a:tblGrid>
              <a:tr h="370840">
                <a:tc>
                  <a:txBody>
                    <a:bodyPr/>
                    <a:lstStyle/>
                    <a:p>
                      <a:pPr algn="ctr">
                        <a:lnSpc>
                          <a:spcPct val="115000"/>
                        </a:lnSpc>
                        <a:spcAft>
                          <a:spcPts val="0"/>
                        </a:spcAft>
                      </a:pPr>
                      <a:r>
                        <a:rPr lang="ru-RU" sz="2000" b="1" dirty="0">
                          <a:latin typeface="Times New Roman"/>
                          <a:ea typeface="Times New Roman"/>
                          <a:cs typeface="Times New Roman"/>
                        </a:rPr>
                        <a:t>Метод</a:t>
                      </a:r>
                      <a:endParaRPr lang="ru-RU"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Определение</a:t>
                      </a:r>
                      <a:endParaRPr lang="ru-RU"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Примеры показателей</a:t>
                      </a:r>
                      <a:endParaRPr lang="ru-RU" sz="1800" dirty="0">
                        <a:latin typeface="Calibri"/>
                        <a:ea typeface="Times New Roman"/>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nSpc>
                          <a:spcPct val="115000"/>
                        </a:lnSpc>
                        <a:spcAft>
                          <a:spcPts val="0"/>
                        </a:spcAft>
                      </a:pPr>
                      <a:r>
                        <a:rPr lang="ru-RU" sz="2000" dirty="0" err="1">
                          <a:solidFill>
                            <a:srgbClr val="000000"/>
                          </a:solidFill>
                          <a:latin typeface="Times New Roman" pitchFamily="18" charset="0"/>
                          <a:ea typeface="Times New Roman"/>
                          <a:cs typeface="Times New Roman" pitchFamily="18" charset="0"/>
                        </a:rPr>
                        <a:t>Антропоскопия</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Описание тела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в целом и отдельных его частей на основе визуально­</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го осмотра</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Тип телосложения; развитие жирового слоя, мускулатуры, форма грудной клетки, спины, живота, ног; пигментация, волосяной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покров; вторичные половые признаки</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600200"/>
          <a:ext cx="8229600" cy="4577080"/>
        </p:xfrm>
        <a:graphic>
          <a:graphicData uri="http://schemas.openxmlformats.org/drawingml/2006/table">
            <a:tbl>
              <a:tblPr firstRow="1" bandRow="1">
                <a:tableStyleId>{5C22544A-7EE6-4342-B048-85BDC9FD1C3A}</a:tableStyleId>
              </a:tblPr>
              <a:tblGrid>
                <a:gridCol w="2185974">
                  <a:extLst>
                    <a:ext uri="{9D8B030D-6E8A-4147-A177-3AD203B41FA5}">
                      <a16:colId xmlns:a16="http://schemas.microsoft.com/office/drawing/2014/main" val="20000"/>
                    </a:ext>
                  </a:extLst>
                </a:gridCol>
                <a:gridCol w="2643206">
                  <a:extLst>
                    <a:ext uri="{9D8B030D-6E8A-4147-A177-3AD203B41FA5}">
                      <a16:colId xmlns:a16="http://schemas.microsoft.com/office/drawing/2014/main" val="20001"/>
                    </a:ext>
                  </a:extLst>
                </a:gridCol>
                <a:gridCol w="3400420">
                  <a:extLst>
                    <a:ext uri="{9D8B030D-6E8A-4147-A177-3AD203B41FA5}">
                      <a16:colId xmlns:a16="http://schemas.microsoft.com/office/drawing/2014/main" val="20002"/>
                    </a:ext>
                  </a:extLst>
                </a:gridCol>
              </a:tblGrid>
              <a:tr h="370840">
                <a:tc>
                  <a:txBody>
                    <a:bodyPr/>
                    <a:lstStyle/>
                    <a:p>
                      <a:pPr algn="ctr">
                        <a:lnSpc>
                          <a:spcPct val="115000"/>
                        </a:lnSpc>
                        <a:spcAft>
                          <a:spcPts val="0"/>
                        </a:spcAft>
                      </a:pPr>
                      <a:r>
                        <a:rPr lang="ru-RU" sz="2000" b="1" dirty="0">
                          <a:latin typeface="Times New Roman"/>
                          <a:ea typeface="Times New Roman"/>
                          <a:cs typeface="Times New Roman"/>
                        </a:rPr>
                        <a:t>Метод</a:t>
                      </a:r>
                      <a:endParaRPr lang="ru-RU"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Определение</a:t>
                      </a:r>
                      <a:endParaRPr lang="ru-RU" sz="18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Примеры показателей</a:t>
                      </a:r>
                      <a:endParaRPr lang="ru-RU" sz="1800" dirty="0">
                        <a:latin typeface="Calibri"/>
                        <a:ea typeface="Times New Roman"/>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Антропометрия</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a:solidFill>
                            <a:srgbClr val="000000"/>
                          </a:solidFill>
                          <a:latin typeface="Times New Roman" pitchFamily="18" charset="0"/>
                          <a:ea typeface="Times New Roman"/>
                          <a:cs typeface="Times New Roman" pitchFamily="18" charset="0"/>
                        </a:rPr>
                        <a:t>Измерение размеров тела и его частей с помощью </a:t>
                      </a:r>
                      <a:endParaRPr lang="ru-RU" sz="180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a:solidFill>
                            <a:srgbClr val="000000"/>
                          </a:solidFill>
                          <a:latin typeface="Times New Roman" pitchFamily="18" charset="0"/>
                          <a:ea typeface="Times New Roman"/>
                          <a:cs typeface="Times New Roman" pitchFamily="18" charset="0"/>
                        </a:rPr>
                        <a:t>специальных </a:t>
                      </a:r>
                      <a:endParaRPr lang="ru-RU" sz="180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a:solidFill>
                            <a:srgbClr val="000000"/>
                          </a:solidFill>
                          <a:latin typeface="Times New Roman" pitchFamily="18" charset="0"/>
                          <a:ea typeface="Times New Roman"/>
                          <a:cs typeface="Times New Roman" pitchFamily="18" charset="0"/>
                        </a:rPr>
                        <a:t>инструментов</a:t>
                      </a:r>
                      <a:endParaRPr lang="ru-RU" sz="180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a:solidFill>
                            <a:srgbClr val="000000"/>
                          </a:solidFill>
                          <a:latin typeface="Times New Roman" pitchFamily="18" charset="0"/>
                          <a:ea typeface="Times New Roman"/>
                          <a:cs typeface="Times New Roman" pitchFamily="18" charset="0"/>
                        </a:rPr>
                        <a:t>Рост; масса тела; окружность грудной клетки; рост сидя; окружность шеи, живота, талии, бедра, голени, </a:t>
                      </a:r>
                      <a:endParaRPr lang="ru-RU" sz="180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a:solidFill>
                            <a:srgbClr val="000000"/>
                          </a:solidFill>
                          <a:latin typeface="Times New Roman" pitchFamily="18" charset="0"/>
                          <a:ea typeface="Times New Roman"/>
                          <a:cs typeface="Times New Roman" pitchFamily="18" charset="0"/>
                        </a:rPr>
                        <a:t>размер плеча и т.д.</a:t>
                      </a:r>
                      <a:endParaRPr lang="ru-RU" sz="1800">
                        <a:solidFill>
                          <a:srgbClr val="000000"/>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1"/>
                  </a:ext>
                </a:extLst>
              </a:tr>
              <a:tr h="370840">
                <a:tc>
                  <a:txBody>
                    <a:bodyPr/>
                    <a:lstStyle/>
                    <a:p>
                      <a:pPr>
                        <a:lnSpc>
                          <a:spcPct val="115000"/>
                        </a:lnSpc>
                        <a:spcAft>
                          <a:spcPts val="0"/>
                        </a:spcAft>
                      </a:pPr>
                      <a:r>
                        <a:rPr lang="ru-RU" sz="2000" dirty="0" err="1">
                          <a:solidFill>
                            <a:srgbClr val="000000"/>
                          </a:solidFill>
                          <a:latin typeface="Times New Roman" pitchFamily="18" charset="0"/>
                          <a:ea typeface="Times New Roman"/>
                          <a:cs typeface="Times New Roman" pitchFamily="18" charset="0"/>
                        </a:rPr>
                        <a:t>Физиометрия</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Признаки, которые определяют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физиологическое состояние,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функциональные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возможности организма</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Жизненная емкость </a:t>
                      </a:r>
                      <a:r>
                        <a:rPr lang="ru-RU" sz="2000" dirty="0" smtClean="0">
                          <a:solidFill>
                            <a:srgbClr val="000000"/>
                          </a:solidFill>
                          <a:latin typeface="Times New Roman" pitchFamily="18" charset="0"/>
                          <a:ea typeface="Times New Roman"/>
                          <a:cs typeface="Times New Roman" pitchFamily="18" charset="0"/>
                        </a:rPr>
                        <a:t>легких</a:t>
                      </a:r>
                      <a:r>
                        <a:rPr lang="ru-RU" sz="2000" baseline="0" dirty="0" smtClean="0">
                          <a:solidFill>
                            <a:srgbClr val="000000"/>
                          </a:solidFill>
                          <a:latin typeface="Times New Roman" pitchFamily="18" charset="0"/>
                          <a:ea typeface="Times New Roman"/>
                          <a:cs typeface="Times New Roman" pitchFamily="18" charset="0"/>
                        </a:rPr>
                        <a:t> </a:t>
                      </a:r>
                      <a:r>
                        <a:rPr lang="ru-RU" sz="2000" dirty="0" smtClean="0">
                          <a:solidFill>
                            <a:srgbClr val="000000"/>
                          </a:solidFill>
                          <a:latin typeface="Times New Roman" pitchFamily="18" charset="0"/>
                          <a:ea typeface="Times New Roman"/>
                          <a:cs typeface="Times New Roman" pitchFamily="18" charset="0"/>
                        </a:rPr>
                        <a:t>(измеряют </a:t>
                      </a:r>
                      <a:r>
                        <a:rPr lang="ru-RU" sz="2000" dirty="0">
                          <a:solidFill>
                            <a:srgbClr val="000000"/>
                          </a:solidFill>
                          <a:latin typeface="Times New Roman" pitchFamily="18" charset="0"/>
                          <a:ea typeface="Times New Roman"/>
                          <a:cs typeface="Times New Roman" pitchFamily="18" charset="0"/>
                        </a:rPr>
                        <a:t>с помощью спирометра), мышечная сила кистей рук (измеряют с помощью динамометра) </a:t>
                      </a:r>
                      <a:endParaRPr lang="ru-RU" sz="1800" dirty="0">
                        <a:solidFill>
                          <a:srgbClr val="000000"/>
                        </a:solidFill>
                        <a:latin typeface="Times New Roman" pitchFamily="18" charset="0"/>
                        <a:ea typeface="Times New Roman"/>
                        <a:cs typeface="Times New Roman" pitchFamily="18" charset="0"/>
                      </a:endParaRPr>
                    </a:p>
                    <a:p>
                      <a:pPr>
                        <a:lnSpc>
                          <a:spcPct val="115000"/>
                        </a:lnSpc>
                        <a:spcAft>
                          <a:spcPts val="0"/>
                        </a:spcAft>
                      </a:pPr>
                      <a:r>
                        <a:rPr lang="ru-RU" sz="2000" dirty="0">
                          <a:solidFill>
                            <a:srgbClr val="000000"/>
                          </a:solidFill>
                          <a:latin typeface="Times New Roman" pitchFamily="18" charset="0"/>
                          <a:ea typeface="Times New Roman"/>
                          <a:cs typeface="Times New Roman" pitchFamily="18" charset="0"/>
                        </a:rPr>
                        <a:t>и т.д.</a:t>
                      </a:r>
                      <a:endParaRPr lang="ru-RU" sz="1800" dirty="0">
                        <a:solidFill>
                          <a:srgbClr val="000000"/>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500174"/>
            <a:ext cx="8572560" cy="4625989"/>
          </a:xfrm>
        </p:spPr>
        <p:txBody>
          <a:bodyPr/>
          <a:lstStyle/>
          <a:p>
            <a:pPr marL="0" indent="360363" algn="just">
              <a:spcBef>
                <a:spcPts val="0"/>
              </a:spcBef>
              <a:buNone/>
            </a:pPr>
            <a:r>
              <a:rPr lang="ru-RU" sz="2200" dirty="0" smtClean="0">
                <a:latin typeface="Times New Roman" pitchFamily="18" charset="0"/>
                <a:cs typeface="Times New Roman" pitchFamily="18" charset="0"/>
              </a:rPr>
              <a:t>Физическое развитие служит интегральным показателем состояния здоровья. Наблюдение за физическим развитием населения носит систематический характер, распространяется на различные возрастно-половые группы населения и включает:</a:t>
            </a:r>
          </a:p>
          <a:p>
            <a:pPr marL="0" indent="0" algn="just">
              <a:spcBef>
                <a:spcPts val="0"/>
              </a:spcBef>
              <a:buNone/>
            </a:pPr>
            <a:r>
              <a:rPr lang="ru-RU" sz="2200" dirty="0" smtClean="0">
                <a:latin typeface="Times New Roman" pitchFamily="18" charset="0"/>
                <a:cs typeface="Times New Roman" pitchFamily="18" charset="0"/>
              </a:rPr>
              <a:t>- контроль уровня и изменений в физическом развитии различных групп населения;</a:t>
            </a:r>
          </a:p>
          <a:p>
            <a:pPr marL="0" indent="0" algn="just">
              <a:spcBef>
                <a:spcPts val="0"/>
              </a:spcBef>
              <a:buNone/>
            </a:pPr>
            <a:r>
              <a:rPr lang="ru-RU" sz="2200" dirty="0" smtClean="0">
                <a:latin typeface="Times New Roman" pitchFamily="18" charset="0"/>
                <a:cs typeface="Times New Roman" pitchFamily="18" charset="0"/>
              </a:rPr>
              <a:t>- углубленное изучение возрастно-половых закономерностей физического развития в связи с особенностями условий жизни, труда и быта, характера и формами медицинского обслуживания, занятиями спортом;</a:t>
            </a:r>
          </a:p>
          <a:p>
            <a:pPr marL="0" indent="0" algn="just">
              <a:spcBef>
                <a:spcPts val="0"/>
              </a:spcBef>
              <a:buNone/>
            </a:pPr>
            <a:r>
              <a:rPr lang="ru-RU" sz="2200" dirty="0" smtClean="0">
                <a:latin typeface="Times New Roman" pitchFamily="18" charset="0"/>
                <a:cs typeface="Times New Roman" pitchFamily="18" charset="0"/>
              </a:rPr>
              <a:t>- разработку возрастно-половых оценочных норм-стандартов физического развития населения для различных этнических групп в разных климатических зонах и экономических районах;</a:t>
            </a:r>
          </a:p>
          <a:p>
            <a:pPr algn="just">
              <a:spcBef>
                <a:spcPts val="0"/>
              </a:spcBef>
              <a:buNone/>
            </a:pPr>
            <a:r>
              <a:rPr lang="ru-RU" sz="2200" dirty="0" smtClean="0">
                <a:latin typeface="Times New Roman" pitchFamily="18" charset="0"/>
                <a:cs typeface="Times New Roman" pitchFamily="18" charset="0"/>
              </a:rPr>
              <a:t>- оценку эффективности оздоровительных мероприятий.</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b="1" dirty="0" smtClean="0">
                <a:latin typeface="Times New Roman" pitchFamily="18" charset="0"/>
                <a:cs typeface="Times New Roman" pitchFamily="18" charset="0"/>
              </a:rPr>
              <a:t>Основные показатели физического развития, оцениваемые в динамике:</a:t>
            </a:r>
          </a:p>
          <a:p>
            <a:pPr marL="0" indent="0" algn="just">
              <a:spcBef>
                <a:spcPts val="0"/>
              </a:spcBef>
              <a:buNone/>
            </a:pPr>
            <a:r>
              <a:rPr lang="ru-RU" sz="2200" dirty="0" smtClean="0">
                <a:latin typeface="Times New Roman" pitchFamily="18" charset="0"/>
                <a:cs typeface="Times New Roman" pitchFamily="18" charset="0"/>
              </a:rPr>
              <a:t>- длина и масса тела (отражают развитие костного скелета и мускулатуры);</a:t>
            </a:r>
          </a:p>
          <a:p>
            <a:pPr marL="0" indent="0" algn="just">
              <a:spcBef>
                <a:spcPts val="0"/>
              </a:spcBef>
              <a:buNone/>
            </a:pPr>
            <a:r>
              <a:rPr lang="ru-RU" sz="2200" dirty="0" smtClean="0">
                <a:latin typeface="Times New Roman" pitchFamily="18" charset="0"/>
                <a:cs typeface="Times New Roman" pitchFamily="18" charset="0"/>
              </a:rPr>
              <a:t>- окружность грудной клетки на вдохе и выдохе (характеризует ее вместимость и развитие дыхательных органов);</a:t>
            </a:r>
          </a:p>
          <a:p>
            <a:pPr marL="0" indent="0" algn="just">
              <a:spcBef>
                <a:spcPts val="0"/>
              </a:spcBef>
              <a:buNone/>
            </a:pPr>
            <a:r>
              <a:rPr lang="ru-RU" sz="2200" dirty="0" smtClean="0">
                <a:latin typeface="Times New Roman" pitchFamily="18" charset="0"/>
                <a:cs typeface="Times New Roman" pitchFamily="18" charset="0"/>
              </a:rPr>
              <a:t>- рост в положении сидя (характеризует  пропорциональность тела);</a:t>
            </a:r>
          </a:p>
          <a:p>
            <a:pPr marL="0" indent="0" algn="just">
              <a:spcBef>
                <a:spcPts val="0"/>
              </a:spcBef>
              <a:buNone/>
            </a:pPr>
            <a:r>
              <a:rPr lang="ru-RU" sz="2200" dirty="0" smtClean="0">
                <a:latin typeface="Times New Roman" pitchFamily="18" charset="0"/>
                <a:cs typeface="Times New Roman" pitchFamily="18" charset="0"/>
              </a:rPr>
              <a:t>- окружность головы (на первом году жизни);</a:t>
            </a:r>
          </a:p>
          <a:p>
            <a:pPr marL="0" indent="0" algn="just">
              <a:spcBef>
                <a:spcPts val="0"/>
              </a:spcBef>
              <a:buNone/>
            </a:pPr>
            <a:r>
              <a:rPr lang="ru-RU" sz="2200" dirty="0" smtClean="0">
                <a:latin typeface="Times New Roman" pitchFamily="18" charset="0"/>
                <a:cs typeface="Times New Roman" pitchFamily="18" charset="0"/>
              </a:rPr>
              <a:t>- смена молочных зубов на постоянные;</a:t>
            </a:r>
          </a:p>
          <a:p>
            <a:pPr marL="0" indent="0" algn="just">
              <a:spcBef>
                <a:spcPts val="0"/>
              </a:spcBef>
              <a:buNone/>
            </a:pPr>
            <a:r>
              <a:rPr lang="ru-RU" sz="2200" dirty="0" smtClean="0">
                <a:latin typeface="Times New Roman" pitchFamily="18" charset="0"/>
                <a:cs typeface="Times New Roman" pitchFamily="18" charset="0"/>
              </a:rPr>
              <a:t>- степень выраженности вторичных половых признаков;</a:t>
            </a:r>
          </a:p>
          <a:p>
            <a:pPr marL="0" indent="0" algn="just">
              <a:spcBef>
                <a:spcPts val="0"/>
              </a:spcBef>
              <a:buNone/>
            </a:pPr>
            <a:r>
              <a:rPr lang="ru-RU" sz="2200" dirty="0" smtClean="0">
                <a:latin typeface="Times New Roman" pitchFamily="18" charset="0"/>
                <a:cs typeface="Times New Roman" pitchFamily="18" charset="0"/>
              </a:rPr>
              <a:t>- возраст наступления </a:t>
            </a:r>
            <a:r>
              <a:rPr lang="ru-RU" sz="2200" dirty="0" err="1" smtClean="0">
                <a:latin typeface="Times New Roman" pitchFamily="18" charset="0"/>
                <a:cs typeface="Times New Roman" pitchFamily="18" charset="0"/>
              </a:rPr>
              <a:t>менархе</a:t>
            </a:r>
            <a:r>
              <a:rPr lang="ru-RU" sz="2200" dirty="0" smtClean="0">
                <a:latin typeface="Times New Roman" pitchFamily="18" charset="0"/>
                <a:cs typeface="Times New Roman" pitchFamily="18" charset="0"/>
              </a:rPr>
              <a:t> и т.д.</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401080" cy="4525963"/>
          </a:xfrm>
        </p:spPr>
        <p:txBody>
          <a:bodyPr/>
          <a:lstStyle/>
          <a:p>
            <a:pPr marL="0" indent="360363" algn="just">
              <a:spcBef>
                <a:spcPts val="0"/>
              </a:spcBef>
              <a:buNone/>
            </a:pPr>
            <a:r>
              <a:rPr lang="ru-RU" sz="2200" dirty="0" smtClean="0">
                <a:latin typeface="Times New Roman" pitchFamily="18" charset="0"/>
                <a:cs typeface="Times New Roman" pitchFamily="18" charset="0"/>
              </a:rPr>
              <a:t>Данные о физическом развитии собирают в процессе специально организованных исследований, на основе антропометрических измерений, проводимых по строго унифицированной программе. </a:t>
            </a:r>
          </a:p>
          <a:p>
            <a:pPr marL="0" indent="360363" algn="just">
              <a:spcBef>
                <a:spcPts val="0"/>
              </a:spcBef>
              <a:buNone/>
            </a:pPr>
            <a:r>
              <a:rPr lang="ru-RU" sz="2200" dirty="0" smtClean="0">
                <a:latin typeface="Times New Roman" pitchFamily="18" charset="0"/>
                <a:cs typeface="Times New Roman" pitchFamily="18" charset="0"/>
              </a:rPr>
              <a:t>Контроль физического развития человека начинается с момента рождения ребенка. По отношению к отдельным группам населения установлена  четкая периодичность оценки показателей физического развития:</a:t>
            </a:r>
          </a:p>
          <a:p>
            <a:pPr marL="0" indent="0" algn="just">
              <a:spcBef>
                <a:spcPts val="0"/>
              </a:spcBef>
              <a:buNone/>
            </a:pPr>
            <a:r>
              <a:rPr lang="ru-RU" sz="2200" dirty="0" smtClean="0">
                <a:latin typeface="Times New Roman" pitchFamily="18" charset="0"/>
                <a:cs typeface="Times New Roman" pitchFamily="18" charset="0"/>
              </a:rPr>
              <a:t>- новорожденные - при рождении и выписке;</a:t>
            </a:r>
          </a:p>
          <a:p>
            <a:pPr marL="0" indent="0" algn="just">
              <a:spcBef>
                <a:spcPts val="0"/>
              </a:spcBef>
              <a:buNone/>
            </a:pPr>
            <a:r>
              <a:rPr lang="ru-RU" sz="2200" dirty="0" smtClean="0">
                <a:latin typeface="Times New Roman" pitchFamily="18" charset="0"/>
                <a:cs typeface="Times New Roman" pitchFamily="18" charset="0"/>
              </a:rPr>
              <a:t>- дети 1-го года жизни - ежемесячно;</a:t>
            </a:r>
          </a:p>
          <a:p>
            <a:pPr marL="0" indent="0" algn="just">
              <a:spcBef>
                <a:spcPts val="0"/>
              </a:spcBef>
              <a:buNone/>
            </a:pPr>
            <a:r>
              <a:rPr lang="ru-RU" sz="2200" dirty="0" smtClean="0">
                <a:latin typeface="Times New Roman" pitchFamily="18" charset="0"/>
                <a:cs typeface="Times New Roman" pitchFamily="18" charset="0"/>
              </a:rPr>
              <a:t>- дети в возрасте от 1 года до 3 лет - 1 раз в 3 мес.;</a:t>
            </a:r>
          </a:p>
          <a:p>
            <a:pPr marL="0" indent="0" algn="just">
              <a:spcBef>
                <a:spcPts val="0"/>
              </a:spcBef>
              <a:buFontTx/>
              <a:buChar char="-"/>
            </a:pPr>
            <a:r>
              <a:rPr lang="ru-RU" sz="2200" dirty="0" smtClean="0">
                <a:latin typeface="Times New Roman" pitchFamily="18" charset="0"/>
                <a:cs typeface="Times New Roman" pitchFamily="18" charset="0"/>
              </a:rPr>
              <a:t>дети в возрасте от 3 до 7 лет - 2 раза в год;</a:t>
            </a:r>
          </a:p>
          <a:p>
            <a:pPr marL="0" indent="0" algn="just">
              <a:spcBef>
                <a:spcPts val="0"/>
              </a:spcBef>
              <a:buNone/>
            </a:pPr>
            <a:r>
              <a:rPr lang="ru-RU" sz="2200" dirty="0" smtClean="0">
                <a:latin typeface="Times New Roman" pitchFamily="18" charset="0"/>
                <a:cs typeface="Times New Roman" pitchFamily="18" charset="0"/>
              </a:rPr>
              <a:t>- дети и подростки в возрасте от 7 до 18 лет - в школах 1-2 раза в год;</a:t>
            </a:r>
          </a:p>
          <a:p>
            <a:pPr marL="0" indent="0" algn="just">
              <a:spcBef>
                <a:spcPts val="0"/>
              </a:spcBef>
              <a:buFontTx/>
              <a:buChar char="-"/>
            </a:pP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500174"/>
            <a:ext cx="8429684" cy="4625989"/>
          </a:xfrm>
        </p:spPr>
        <p:txBody>
          <a:bodyPr/>
          <a:lstStyle/>
          <a:p>
            <a:pPr marL="0" indent="0" algn="just">
              <a:spcBef>
                <a:spcPts val="0"/>
              </a:spcBef>
              <a:buNone/>
            </a:pPr>
            <a:r>
              <a:rPr lang="ru-RU" sz="2200" dirty="0" smtClean="0">
                <a:latin typeface="Times New Roman" pitchFamily="18" charset="0"/>
                <a:cs typeface="Times New Roman" pitchFamily="18" charset="0"/>
              </a:rPr>
              <a:t>- обучающиеся средних специальных и высших профессиональных организаций - по месту учебы при проведении медицинских осмотров 1 раз в год;</a:t>
            </a:r>
          </a:p>
          <a:p>
            <a:pPr algn="just">
              <a:spcBef>
                <a:spcPts val="0"/>
              </a:spcBef>
              <a:buNone/>
            </a:pPr>
            <a:r>
              <a:rPr lang="ru-RU" sz="2200" dirty="0" smtClean="0">
                <a:latin typeface="Times New Roman" pitchFamily="18" charset="0"/>
                <a:cs typeface="Times New Roman" pitchFamily="18" charset="0"/>
              </a:rPr>
              <a:t>- допризывники - в военкоматах по местожительству;</a:t>
            </a:r>
          </a:p>
          <a:p>
            <a:pPr algn="just">
              <a:spcBef>
                <a:spcPts val="0"/>
              </a:spcBef>
              <a:buNone/>
            </a:pPr>
            <a:r>
              <a:rPr lang="ru-RU" sz="2200" dirty="0" smtClean="0">
                <a:latin typeface="Times New Roman" pitchFamily="18" charset="0"/>
                <a:cs typeface="Times New Roman" pitchFamily="18" charset="0"/>
              </a:rPr>
              <a:t>- военнослужащие - по месту службы 1-2 раза в год;</a:t>
            </a:r>
          </a:p>
          <a:p>
            <a:pPr marL="0" indent="0" algn="just">
              <a:spcBef>
                <a:spcPts val="0"/>
              </a:spcBef>
              <a:buNone/>
            </a:pPr>
            <a:r>
              <a:rPr lang="ru-RU" sz="2200" dirty="0" smtClean="0">
                <a:latin typeface="Times New Roman" pitchFamily="18" charset="0"/>
                <a:cs typeface="Times New Roman" pitchFamily="18" charset="0"/>
              </a:rPr>
              <a:t>- трудоспособное население - при проведении профилактических осмотров на предприятии;</a:t>
            </a:r>
          </a:p>
          <a:p>
            <a:pPr algn="just">
              <a:spcBef>
                <a:spcPts val="0"/>
              </a:spcBef>
              <a:buNone/>
            </a:pPr>
            <a:r>
              <a:rPr lang="ru-RU" sz="2200" dirty="0" smtClean="0">
                <a:latin typeface="Times New Roman" pitchFamily="18" charset="0"/>
                <a:cs typeface="Times New Roman" pitchFamily="18" charset="0"/>
              </a:rPr>
              <a:t>- остальное население - при диспансеризации 1 раз в 3 года.</a:t>
            </a:r>
          </a:p>
          <a:p>
            <a:pPr marL="0" indent="360363" algn="just">
              <a:spcBef>
                <a:spcPts val="0"/>
              </a:spcBef>
              <a:buNone/>
            </a:pPr>
            <a:r>
              <a:rPr lang="ru-RU" sz="2200" dirty="0" smtClean="0">
                <a:latin typeface="Times New Roman" pitchFamily="18" charset="0"/>
                <a:cs typeface="Times New Roman" pitchFamily="18" charset="0"/>
              </a:rPr>
              <a:t>Определение и анализ показателей физического развития позволяют говорить о тенденциях развития индивидуального организма и вклада в общественное здоровье. На основе результатов можно сделать выводы о динамике процессов акселерации  (ускоренного физического развития) или ретардации (замедленного физического развития).</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600200"/>
            <a:ext cx="8643998" cy="4757758"/>
          </a:xfrm>
        </p:spPr>
        <p:txBody>
          <a:bodyPr/>
          <a:lstStyle/>
          <a:p>
            <a:pPr marL="0" indent="360363" algn="just">
              <a:buNone/>
            </a:pPr>
            <a:r>
              <a:rPr lang="ru-RU" sz="2200" b="1" dirty="0" smtClean="0">
                <a:latin typeface="Times New Roman" pitchFamily="18" charset="0"/>
                <a:cs typeface="Times New Roman" pitchFamily="18" charset="0"/>
              </a:rPr>
              <a:t>Медицинская демография</a:t>
            </a:r>
            <a:r>
              <a:rPr lang="ru-RU" sz="2200" dirty="0" smtClean="0">
                <a:latin typeface="Times New Roman" pitchFamily="18" charset="0"/>
                <a:cs typeface="Times New Roman" pitchFamily="18" charset="0"/>
              </a:rPr>
              <a:t> - наука, изучающая взаимосвязь воспроизводства населения с социально-гигиеническими  факторами, разрабатывающая медико-социальные мероприятия, которые направлены на оптимизацию демографических процессов и повышение уровня общественного здоровья.</a:t>
            </a:r>
          </a:p>
          <a:p>
            <a:pPr marL="0" indent="360363" algn="just">
              <a:buNone/>
            </a:pPr>
            <a:r>
              <a:rPr lang="ru-RU" sz="2200" dirty="0" smtClean="0">
                <a:latin typeface="Times New Roman" pitchFamily="18" charset="0"/>
                <a:cs typeface="Times New Roman" pitchFamily="18" charset="0"/>
              </a:rPr>
              <a:t>Показатели медико-демографических процессов характеризуют численность населения, состав его по полу, возрасту, социальному положению, профессии, семейному положению, уровню культуры, размещению и плотности. Учет численности и состава населения осуществляют путем регулярно проводимых переписей населения. В период между переписями учет численности населения ведут путем регистрации рождений и смертей, а также по местожительству.</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285860"/>
            <a:ext cx="8643998" cy="4840303"/>
          </a:xfrm>
        </p:spPr>
        <p:txBody>
          <a:bodyPr/>
          <a:lstStyle/>
          <a:p>
            <a:pPr marL="0" indent="0" algn="just">
              <a:spcBef>
                <a:spcPts val="0"/>
              </a:spcBef>
              <a:buNone/>
            </a:pPr>
            <a:r>
              <a:rPr lang="ru-RU" sz="2100" b="1" dirty="0" smtClean="0">
                <a:latin typeface="Times New Roman" pitchFamily="18" charset="0"/>
                <a:cs typeface="Times New Roman" pitchFamily="18" charset="0"/>
              </a:rPr>
              <a:t>Различают три типа возрастной структуры.</a:t>
            </a:r>
            <a:endParaRPr lang="ru-RU" sz="2100" dirty="0" smtClean="0">
              <a:latin typeface="Times New Roman" pitchFamily="18" charset="0"/>
              <a:cs typeface="Times New Roman" pitchFamily="18" charset="0"/>
            </a:endParaRPr>
          </a:p>
          <a:p>
            <a:pPr marL="0" indent="0" algn="just">
              <a:spcBef>
                <a:spcPts val="0"/>
              </a:spcBef>
              <a:buNone/>
            </a:pPr>
            <a:r>
              <a:rPr lang="ru-RU" sz="2100" dirty="0" smtClean="0">
                <a:latin typeface="Times New Roman" pitchFamily="18" charset="0"/>
                <a:cs typeface="Times New Roman" pitchFamily="18" charset="0"/>
              </a:rPr>
              <a:t>- Прогрессивный - тип  населения, в котором доля детей в возрасте 0-14 лет превышает долю населения в возрасте 50 лет и старше; обеспечивает рост численности населения.</a:t>
            </a:r>
          </a:p>
          <a:p>
            <a:pPr marL="0" indent="0" algn="just">
              <a:spcBef>
                <a:spcPts val="0"/>
              </a:spcBef>
              <a:buNone/>
            </a:pPr>
            <a:r>
              <a:rPr lang="ru-RU" sz="2100" dirty="0" smtClean="0">
                <a:latin typeface="Times New Roman" pitchFamily="18" charset="0"/>
                <a:cs typeface="Times New Roman" pitchFamily="18" charset="0"/>
              </a:rPr>
              <a:t>- Регрессивный - тип населения, в котором доля лиц в возрасте 50 лет и старше превышает долю детского населения; угрожает нации вымиранием.</a:t>
            </a:r>
          </a:p>
          <a:p>
            <a:pPr marL="0" indent="0" algn="just">
              <a:spcBef>
                <a:spcPts val="0"/>
              </a:spcBef>
              <a:buNone/>
            </a:pPr>
            <a:r>
              <a:rPr lang="ru-RU" sz="2100" dirty="0" smtClean="0">
                <a:latin typeface="Times New Roman" pitchFamily="18" charset="0"/>
                <a:cs typeface="Times New Roman" pitchFamily="18" charset="0"/>
              </a:rPr>
              <a:t>- Стационарный - тип населения, в котором доля детей равна доле лиц в возрасте 50 лет и старше. Численность  населения остается стабильной или наблюдается незначительный его естественный прирост.</a:t>
            </a:r>
          </a:p>
          <a:p>
            <a:pPr marL="0" indent="360363" algn="just">
              <a:spcBef>
                <a:spcPts val="0"/>
              </a:spcBef>
              <a:buNone/>
            </a:pPr>
            <a:r>
              <a:rPr lang="ru-RU" sz="2100" dirty="0" smtClean="0">
                <a:latin typeface="Times New Roman" pitchFamily="18" charset="0"/>
                <a:cs typeface="Times New Roman" pitchFamily="18" charset="0"/>
              </a:rPr>
              <a:t>Процесс постарения населения влияет на процессы воспроизводства населения, характер патологии и распространенность хронических заболеваний. Возрастает потребность населения в социальной помощи.</a:t>
            </a:r>
          </a:p>
          <a:p>
            <a:pPr marL="0" indent="360363" algn="just">
              <a:spcBef>
                <a:spcPts val="0"/>
              </a:spcBef>
              <a:buNone/>
            </a:pPr>
            <a:r>
              <a:rPr lang="ru-RU" sz="2100" dirty="0" smtClean="0">
                <a:latin typeface="Times New Roman" pitchFamily="18" charset="0"/>
                <a:cs typeface="Times New Roman" pitchFamily="18" charset="0"/>
              </a:rPr>
              <a:t>Изменение численности и состава населения служит результатом динамических процессов: миграции и естественного движения населения в результате рождаемости и смертности. </a:t>
            </a:r>
            <a:endParaRPr lang="ru-RU" sz="2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715436" cy="4697427"/>
          </a:xfrm>
        </p:spPr>
        <p:txBody>
          <a:bodyPr/>
          <a:lstStyle/>
          <a:p>
            <a:pPr marL="0" indent="0" algn="just">
              <a:spcBef>
                <a:spcPts val="0"/>
              </a:spcBef>
              <a:buNone/>
            </a:pPr>
            <a:r>
              <a:rPr lang="ru-RU" sz="2000" b="1" dirty="0" smtClean="0">
                <a:latin typeface="Times New Roman" pitchFamily="18" charset="0"/>
                <a:cs typeface="Times New Roman" pitchFamily="18" charset="0"/>
              </a:rPr>
              <a:t>Естественное движение населения оценивают по санитарно-демографическим показателям:</a:t>
            </a:r>
            <a:endParaRPr lang="ru-RU" sz="2000" dirty="0" smtClean="0">
              <a:latin typeface="Times New Roman" pitchFamily="18" charset="0"/>
              <a:cs typeface="Times New Roman" pitchFamily="18" charset="0"/>
            </a:endParaRPr>
          </a:p>
          <a:p>
            <a:pPr marL="0" indent="0" algn="just">
              <a:spcBef>
                <a:spcPts val="0"/>
              </a:spcBef>
              <a:buNone/>
            </a:pPr>
            <a:r>
              <a:rPr lang="ru-RU" sz="2000" dirty="0" smtClean="0">
                <a:latin typeface="Times New Roman" pitchFamily="18" charset="0"/>
                <a:cs typeface="Times New Roman" pitchFamily="18" charset="0"/>
              </a:rPr>
              <a:t>- рождаемости;</a:t>
            </a:r>
          </a:p>
          <a:p>
            <a:pPr marL="0" indent="0" algn="just">
              <a:spcBef>
                <a:spcPts val="0"/>
              </a:spcBef>
              <a:buNone/>
            </a:pPr>
            <a:r>
              <a:rPr lang="ru-RU" sz="2000" dirty="0" smtClean="0">
                <a:latin typeface="Times New Roman" pitchFamily="18" charset="0"/>
                <a:cs typeface="Times New Roman" pitchFamily="18" charset="0"/>
              </a:rPr>
              <a:t>- смертности;</a:t>
            </a:r>
          </a:p>
          <a:p>
            <a:pPr marL="0" indent="0" algn="just">
              <a:spcBef>
                <a:spcPts val="0"/>
              </a:spcBef>
              <a:buNone/>
            </a:pPr>
            <a:r>
              <a:rPr lang="ru-RU" sz="2000" dirty="0" smtClean="0">
                <a:latin typeface="Times New Roman" pitchFamily="18" charset="0"/>
                <a:cs typeface="Times New Roman" pitchFamily="18" charset="0"/>
              </a:rPr>
              <a:t>- естественного прироста населения;</a:t>
            </a:r>
          </a:p>
          <a:p>
            <a:pPr marL="0" indent="0" algn="just">
              <a:spcBef>
                <a:spcPts val="0"/>
              </a:spcBef>
              <a:buNone/>
            </a:pPr>
            <a:r>
              <a:rPr lang="ru-RU" sz="2000" dirty="0" smtClean="0">
                <a:latin typeface="Times New Roman" pitchFamily="18" charset="0"/>
                <a:cs typeface="Times New Roman" pitchFamily="18" charset="0"/>
              </a:rPr>
              <a:t>- младенческой смертности;</a:t>
            </a:r>
          </a:p>
          <a:p>
            <a:pPr marL="0" indent="0" algn="just">
              <a:spcBef>
                <a:spcPts val="0"/>
              </a:spcBef>
              <a:buNone/>
            </a:pPr>
            <a:r>
              <a:rPr lang="ru-RU" sz="2000" dirty="0" smtClean="0">
                <a:latin typeface="Times New Roman" pitchFamily="18" charset="0"/>
                <a:cs typeface="Times New Roman" pitchFamily="18" charset="0"/>
              </a:rPr>
              <a:t>- средней продолжительности предстоящей жизни;</a:t>
            </a:r>
          </a:p>
          <a:p>
            <a:pPr marL="0" indent="0" algn="just">
              <a:spcBef>
                <a:spcPts val="0"/>
              </a:spcBef>
              <a:buNone/>
            </a:pPr>
            <a:r>
              <a:rPr lang="ru-RU" sz="2000" dirty="0" smtClean="0">
                <a:latin typeface="Times New Roman" pitchFamily="18" charset="0"/>
                <a:cs typeface="Times New Roman" pitchFamily="18" charset="0"/>
              </a:rPr>
              <a:t>- материнской смертности.</a:t>
            </a:r>
          </a:p>
          <a:p>
            <a:pPr marL="0" indent="360363" algn="just">
              <a:spcBef>
                <a:spcPts val="0"/>
              </a:spcBef>
              <a:buNone/>
            </a:pPr>
            <a:r>
              <a:rPr lang="ru-RU" sz="2000" dirty="0" smtClean="0">
                <a:latin typeface="Times New Roman" pitchFamily="18" charset="0"/>
                <a:cs typeface="Times New Roman" pitchFamily="18" charset="0"/>
              </a:rPr>
              <a:t>Одним из основных показателей, характеризующих демографические процессы, служит рождаемость.</a:t>
            </a:r>
          </a:p>
          <a:p>
            <a:pPr marL="0" indent="360363" algn="just">
              <a:spcBef>
                <a:spcPts val="0"/>
              </a:spcBef>
              <a:buNone/>
            </a:pPr>
            <a:r>
              <a:rPr lang="ru-RU" sz="2000" b="1" dirty="0" smtClean="0">
                <a:latin typeface="Times New Roman" pitchFamily="18" charset="0"/>
                <a:cs typeface="Times New Roman" pitchFamily="18" charset="0"/>
              </a:rPr>
              <a:t>Рождаемость</a:t>
            </a:r>
            <a:r>
              <a:rPr lang="ru-RU" sz="2000" dirty="0" smtClean="0">
                <a:latin typeface="Times New Roman" pitchFamily="18" charset="0"/>
                <a:cs typeface="Times New Roman" pitchFamily="18" charset="0"/>
              </a:rPr>
              <a:t> - процесс возобновления новых поколений, характеризует отношение количества рождений за определенный период на 1000 жителей.</a:t>
            </a:r>
          </a:p>
          <a:p>
            <a:pPr marL="0" indent="360363" algn="just">
              <a:spcBef>
                <a:spcPts val="0"/>
              </a:spcBef>
              <a:buNone/>
            </a:pPr>
            <a:r>
              <a:rPr lang="ru-RU" sz="2000" dirty="0" smtClean="0">
                <a:latin typeface="Times New Roman" pitchFamily="18" charset="0"/>
                <a:cs typeface="Times New Roman" pitchFamily="18" charset="0"/>
              </a:rPr>
              <a:t>Для более объективного анализа рождаемости используют показатели плодовитости: общей, брачной, по возрастам. При вычислении показателей плодовитости (фертильности) расчет ведут на женщин детородного (фертильного) возраста - от 15 до 49 лет, состоящих или не состоящих в браке.</a:t>
            </a:r>
          </a:p>
          <a:p>
            <a:pPr>
              <a:spcBef>
                <a:spcPts val="0"/>
              </a:spcBef>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dirty="0" smtClean="0">
                <a:latin typeface="Times New Roman" pitchFamily="18" charset="0"/>
                <a:cs typeface="Times New Roman" pitchFamily="18" charset="0"/>
              </a:rPr>
              <a:t>Непрерывное воспроизводство населения обеспечивает взаимодействие процессов рождаемости и смертности.</a:t>
            </a:r>
          </a:p>
          <a:p>
            <a:pPr marL="0" indent="360363" algn="just">
              <a:spcBef>
                <a:spcPts val="0"/>
              </a:spcBef>
              <a:buNone/>
            </a:pPr>
            <a:r>
              <a:rPr lang="ru-RU" sz="2200" b="1" dirty="0" smtClean="0">
                <a:latin typeface="Times New Roman" pitchFamily="18" charset="0"/>
                <a:cs typeface="Times New Roman" pitchFamily="18" charset="0"/>
              </a:rPr>
              <a:t>Смертность населения</a:t>
            </a:r>
            <a:r>
              <a:rPr lang="ru-RU" sz="2200" dirty="0" smtClean="0">
                <a:latin typeface="Times New Roman" pitchFamily="18" charset="0"/>
                <a:cs typeface="Times New Roman" pitchFamily="18" charset="0"/>
              </a:rPr>
              <a:t> зависит от ряда факторов, которые для демографического анализа нередко подразделяют на две группы:</a:t>
            </a:r>
          </a:p>
          <a:p>
            <a:pPr marL="0" indent="0" algn="just">
              <a:spcBef>
                <a:spcPts val="0"/>
              </a:spcBef>
              <a:buNone/>
            </a:pPr>
            <a:r>
              <a:rPr lang="ru-RU" sz="2200" dirty="0" smtClean="0">
                <a:latin typeface="Times New Roman" pitchFamily="18" charset="0"/>
                <a:cs typeface="Times New Roman" pitchFamily="18" charset="0"/>
              </a:rPr>
              <a:t>- эндогенные, порождаемые внутренним развитием человеческого организма (биологические, генетические);</a:t>
            </a:r>
          </a:p>
          <a:p>
            <a:pPr marL="0" indent="0" algn="just">
              <a:spcBef>
                <a:spcPts val="0"/>
              </a:spcBef>
              <a:buNone/>
            </a:pPr>
            <a:r>
              <a:rPr lang="ru-RU" sz="2200" dirty="0" smtClean="0">
                <a:latin typeface="Times New Roman" pitchFamily="18" charset="0"/>
                <a:cs typeface="Times New Roman" pitchFamily="18" charset="0"/>
              </a:rPr>
              <a:t>- экзогенные, связанные с действием внешней среды на человеческий организм (природно-климатические, экономические, политические и др.).</a:t>
            </a:r>
          </a:p>
          <a:p>
            <a:pPr marL="0" indent="360363" algn="just">
              <a:spcBef>
                <a:spcPts val="0"/>
              </a:spcBef>
              <a:buNone/>
            </a:pPr>
            <a:r>
              <a:rPr lang="ru-RU" sz="2200" dirty="0" smtClean="0">
                <a:latin typeface="Times New Roman" pitchFamily="18" charset="0"/>
                <a:cs typeface="Times New Roman" pitchFamily="18" charset="0"/>
              </a:rPr>
              <a:t>Общий коэффициент смертности дает первую, приближенную оценку смертности. Его рассчитывают как отношение общего числа умерших за год к среднегодовой численности населения.</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dirty="0" smtClean="0">
                <a:latin typeface="Times New Roman" pitchFamily="18" charset="0"/>
                <a:cs typeface="Times New Roman" pitchFamily="18" charset="0"/>
              </a:rPr>
              <a:t>На уровень общего коэффициента смертности существенно влияет возрастно-половой состав населения. Так, например, показатели смертности мужчин намного превышают коэффициент смертности женщин (</a:t>
            </a:r>
            <a:r>
              <a:rPr lang="ru-RU" sz="2200" dirty="0" err="1" smtClean="0">
                <a:latin typeface="Times New Roman" pitchFamily="18" charset="0"/>
                <a:cs typeface="Times New Roman" pitchFamily="18" charset="0"/>
              </a:rPr>
              <a:t>сверхсмертность</a:t>
            </a:r>
            <a:r>
              <a:rPr lang="ru-RU" sz="2200" dirty="0" smtClean="0">
                <a:latin typeface="Times New Roman" pitchFamily="18" charset="0"/>
                <a:cs typeface="Times New Roman" pitchFamily="18" charset="0"/>
              </a:rPr>
              <a:t> мужчин особенно выражена в возрасте от 20 до 44 лет).  Это приводит к значительной половой диспропорции населения, большому удельному весу вдовых женщин (в том числе репродуктивного возраста), росту неполных семей и, в какой-то мере к снижению рождаемости. </a:t>
            </a:r>
          </a:p>
          <a:p>
            <a:pPr marL="0" indent="360363" algn="just">
              <a:spcBef>
                <a:spcPts val="0"/>
              </a:spcBef>
              <a:buNone/>
            </a:pPr>
            <a:r>
              <a:rPr lang="ru-RU" sz="2200" dirty="0" smtClean="0">
                <a:latin typeface="Times New Roman" pitchFamily="18" charset="0"/>
                <a:cs typeface="Times New Roman" pitchFamily="18" charset="0"/>
              </a:rPr>
              <a:t>При этом увеличение общего показателя смертности в экономически развитых странах может отражать рост удельного веса лиц пожилого и старческого возраста в возрастной структуре населения. Именно поэтому более информативны показатели смертности в </a:t>
            </a:r>
            <a:r>
              <a:rPr lang="ru-RU" sz="2200" b="1" dirty="0" smtClean="0">
                <a:latin typeface="Times New Roman" pitchFamily="18" charset="0"/>
                <a:cs typeface="Times New Roman" pitchFamily="18" charset="0"/>
              </a:rPr>
              <a:t>отдельных возрастных группах и от определенных заболеваний.</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buNone/>
            </a:pPr>
            <a:r>
              <a:rPr lang="ru-RU" sz="2200" dirty="0" smtClean="0">
                <a:latin typeface="Times New Roman" pitchFamily="18" charset="0"/>
                <a:cs typeface="Times New Roman" pitchFamily="18" charset="0"/>
              </a:rPr>
              <a:t>По данным ВОЗ, в период с 2000 по 2011 г. основными болезнями, уносившими больше всего человеческих жизней, оставались ишемическая болезнь сердца, инсульт, новообразования, респираторные инфекции нижних дыхательных путей, хронические </a:t>
            </a:r>
            <a:r>
              <a:rPr lang="ru-RU" sz="2200" dirty="0" err="1" smtClean="0">
                <a:latin typeface="Times New Roman" pitchFamily="18" charset="0"/>
                <a:cs typeface="Times New Roman" pitchFamily="18" charset="0"/>
              </a:rPr>
              <a:t>обструктивные</a:t>
            </a:r>
            <a:r>
              <a:rPr lang="ru-RU" sz="2200" dirty="0" smtClean="0">
                <a:latin typeface="Times New Roman" pitchFamily="18" charset="0"/>
                <a:cs typeface="Times New Roman" pitchFamily="18" charset="0"/>
              </a:rPr>
              <a:t> болезни легких, сахарный диабет, вирус иммунодефицита человека (ВИЧ) и синдром приобретенного иммунодефицита (СПИД). </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dirty="0" smtClean="0">
                <a:latin typeface="Times New Roman" pitchFamily="18" charset="0"/>
                <a:cs typeface="Times New Roman" pitchFamily="18" charset="0"/>
              </a:rPr>
              <a:t>Высокую социальную значимость имеют показатели младенческой и материнской смертности.</a:t>
            </a:r>
          </a:p>
          <a:p>
            <a:pPr marL="0" indent="360363" algn="just">
              <a:spcBef>
                <a:spcPts val="0"/>
              </a:spcBef>
              <a:buNone/>
            </a:pPr>
            <a:r>
              <a:rPr lang="ru-RU" sz="2200" b="1" dirty="0" smtClean="0">
                <a:latin typeface="Times New Roman" pitchFamily="18" charset="0"/>
                <a:cs typeface="Times New Roman" pitchFamily="18" charset="0"/>
              </a:rPr>
              <a:t>Младенческая смертность характеризует смерть детей новорожденных от рождения до исполнения одного года. </a:t>
            </a:r>
          </a:p>
          <a:p>
            <a:pPr marL="0" indent="360363" algn="just">
              <a:spcBef>
                <a:spcPts val="0"/>
              </a:spcBef>
              <a:buNone/>
            </a:pPr>
            <a:r>
              <a:rPr lang="ru-RU" sz="2200" dirty="0" smtClean="0">
                <a:latin typeface="Times New Roman" pitchFamily="18" charset="0"/>
                <a:cs typeface="Times New Roman" pitchFamily="18" charset="0"/>
              </a:rPr>
              <a:t>Смерть детей на первом году жизни распределяется неравномерно по различным возрастным периодам. Максимальные показатели случаев смерти отмечены в первые сутки после рождения. Затем происходит снижение показателя младенческой смертности с каждым прожитым днем, неделей и месяцем вначале резко, потом более постепенно. Смерть детей в течение первой недели зарегистрирована в 80% случаев смерти детей первого месяца, смерть за первый месяц - около 70% всей младенческой смертности. </a:t>
            </a:r>
          </a:p>
          <a:p>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dirty="0" smtClean="0">
                <a:latin typeface="Times New Roman" pitchFamily="18" charset="0"/>
                <a:cs typeface="Times New Roman" pitchFamily="18" charset="0"/>
              </a:rPr>
              <a:t>Среди причин младенческой смертности наибольшее значение имеют болезни  перинатального периода (гипоксия, асфиксия, родовая травма, внутриутробная инфекция), врожденные аномалии развития, болезни органов дыхания, инфекционные заболевания (кишечные инфекции, сепсис и др.).</a:t>
            </a:r>
          </a:p>
          <a:p>
            <a:pPr marL="0" indent="360363" algn="just">
              <a:spcBef>
                <a:spcPts val="0"/>
              </a:spcBef>
              <a:buNone/>
            </a:pPr>
            <a:r>
              <a:rPr lang="ru-RU" sz="2200" b="1" dirty="0" smtClean="0">
                <a:latin typeface="Times New Roman" pitchFamily="18" charset="0"/>
                <a:cs typeface="Times New Roman" pitchFamily="18" charset="0"/>
              </a:rPr>
              <a:t>Коэффициент младенческой смертности важен для адекватной оценки общего уровня социального развития общества.</a:t>
            </a:r>
            <a:r>
              <a:rPr lang="ru-RU" sz="2200" dirty="0" smtClean="0">
                <a:latin typeface="Times New Roman" pitchFamily="18" charset="0"/>
                <a:cs typeface="Times New Roman" pitchFamily="18" charset="0"/>
              </a:rPr>
              <a:t> Данный показатель достаточно точно характеризует  состояние национальных систем здравоохранения и отношение к человеческой жизни в целом.</a:t>
            </a:r>
          </a:p>
          <a:p>
            <a:pPr marL="0" indent="360363" algn="just">
              <a:spcBef>
                <a:spcPts val="0"/>
              </a:spcBef>
              <a:buNone/>
            </a:pPr>
            <a:endParaRPr lang="ru-RU"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32">
  <a:themeElements>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2E3038"/>
        </a:dk1>
        <a:lt1>
          <a:srgbClr val="FFFFFF"/>
        </a:lt1>
        <a:dk2>
          <a:srgbClr val="DDDDDD"/>
        </a:dk2>
        <a:lt2>
          <a:srgbClr val="808080"/>
        </a:lt2>
        <a:accent1>
          <a:srgbClr val="5ECC4C"/>
        </a:accent1>
        <a:accent2>
          <a:srgbClr val="DE4A98"/>
        </a:accent2>
        <a:accent3>
          <a:srgbClr val="FFFFFF"/>
        </a:accent3>
        <a:accent4>
          <a:srgbClr val="26272E"/>
        </a:accent4>
        <a:accent5>
          <a:srgbClr val="B6E2B2"/>
        </a:accent5>
        <a:accent6>
          <a:srgbClr val="C94289"/>
        </a:accent6>
        <a:hlink>
          <a:srgbClr val="B89642"/>
        </a:hlink>
        <a:folHlink>
          <a:srgbClr val="4EA4CA"/>
        </a:folHlink>
      </a:clrScheme>
      <a:clrMap bg1="lt1" tx1="dk1" bg2="lt2" tx2="dk2" accent1="accent1" accent2="accent2" accent3="accent3" accent4="accent4" accent5="accent5" accent6="accent6" hlink="hlink" folHlink="folHlink"/>
    </a:extraClrScheme>
    <a:extraClrScheme>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clrMap bg1="lt1" tx1="dk1" bg2="lt2" tx2="dk2" accent1="accent1" accent2="accent2" accent3="accent3" accent4="accent4" accent5="accent5" accent6="accent6" hlink="hlink" folHlink="folHlink"/>
    </a:extraClrScheme>
    <a:extraClrScheme>
      <a:clrScheme name="Default Design 3">
        <a:dk1>
          <a:srgbClr val="85218F"/>
        </a:dk1>
        <a:lt1>
          <a:srgbClr val="FFFFFF"/>
        </a:lt1>
        <a:dk2>
          <a:srgbClr val="F9DBF3"/>
        </a:dk2>
        <a:lt2>
          <a:srgbClr val="808080"/>
        </a:lt2>
        <a:accent1>
          <a:srgbClr val="9461CD"/>
        </a:accent1>
        <a:accent2>
          <a:srgbClr val="4E8DDA"/>
        </a:accent2>
        <a:accent3>
          <a:srgbClr val="FFFFFF"/>
        </a:accent3>
        <a:accent4>
          <a:srgbClr val="711B79"/>
        </a:accent4>
        <a:accent5>
          <a:srgbClr val="C8B7E3"/>
        </a:accent5>
        <a:accent6>
          <a:srgbClr val="467FC5"/>
        </a:accent6>
        <a:hlink>
          <a:srgbClr val="3FBB83"/>
        </a:hlink>
        <a:folHlink>
          <a:srgbClr val="C98C4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ThemeGallery PowerTemplate</Template>
  <TotalTime>32</TotalTime>
  <Words>1627</Words>
  <Application>Microsoft Office PowerPoint</Application>
  <PresentationFormat>Экран (4:3)</PresentationFormat>
  <Paragraphs>93</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Arial Black</vt:lpstr>
      <vt:lpstr>Calibri</vt:lpstr>
      <vt:lpstr>Times New Roman</vt:lpstr>
      <vt:lpstr>132</vt:lpstr>
      <vt:lpstr>Основные показатели демографических процессов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Физическое развитие как показатель здоровья населения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Пользователь Windows</cp:lastModifiedBy>
  <cp:revision>13</cp:revision>
  <dcterms:created xsi:type="dcterms:W3CDTF">2018-03-21T14:51:30Z</dcterms:created>
  <dcterms:modified xsi:type="dcterms:W3CDTF">2020-04-02T03:26:03Z</dcterms:modified>
</cp:coreProperties>
</file>