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DF1A02-70D8-4D9F-AC22-E1B1E17224F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ru-RU"/>
        </a:p>
      </dgm:t>
    </dgm:pt>
    <dgm:pt modelId="{B1BBC790-CB60-47BB-AAC7-E9CD12946972}">
      <dgm:prSet phldrT="[Текст]" custT="1"/>
      <dgm:spPr/>
      <dgm:t>
        <a:bodyPr/>
        <a:lstStyle/>
        <a:p>
          <a:r>
            <a:rPr lang="ru-RU" sz="2000" dirty="0" smtClean="0">
              <a:latin typeface="Times New Roman" pitchFamily="18" charset="0"/>
              <a:cs typeface="Times New Roman" pitchFamily="18" charset="0"/>
            </a:rPr>
            <a:t>Источники финансирования здравоохранения</a:t>
          </a:r>
          <a:endParaRPr lang="ru-RU" sz="2000" dirty="0">
            <a:latin typeface="Times New Roman" pitchFamily="18" charset="0"/>
            <a:cs typeface="Times New Roman" pitchFamily="18" charset="0"/>
          </a:endParaRPr>
        </a:p>
      </dgm:t>
    </dgm:pt>
    <dgm:pt modelId="{C9D3EDBD-614F-4893-B7D6-1185BE50A846}" type="parTrans" cxnId="{8BA3ED0B-02B7-4D0D-9F9A-50B01547B6B1}">
      <dgm:prSet/>
      <dgm:spPr/>
      <dgm:t>
        <a:bodyPr/>
        <a:lstStyle/>
        <a:p>
          <a:endParaRPr lang="ru-RU"/>
        </a:p>
      </dgm:t>
    </dgm:pt>
    <dgm:pt modelId="{185A6CD3-AC70-4591-A115-26CC62CD8862}" type="sibTrans" cxnId="{8BA3ED0B-02B7-4D0D-9F9A-50B01547B6B1}">
      <dgm:prSet/>
      <dgm:spPr/>
      <dgm:t>
        <a:bodyPr/>
        <a:lstStyle/>
        <a:p>
          <a:endParaRPr lang="ru-RU"/>
        </a:p>
      </dgm:t>
    </dgm:pt>
    <dgm:pt modelId="{C570D757-CC4C-465D-849A-4FFADEB0453D}">
      <dgm:prSet phldrT="[Текст]" custT="1"/>
      <dgm:spPr/>
      <dgm:t>
        <a:bodyPr/>
        <a:lstStyle/>
        <a:p>
          <a:r>
            <a:rPr lang="ru-RU" sz="2000" dirty="0" smtClean="0">
              <a:latin typeface="Times New Roman" pitchFamily="18" charset="0"/>
              <a:cs typeface="Times New Roman" pitchFamily="18" charset="0"/>
            </a:rPr>
            <a:t>Субъект собственности</a:t>
          </a:r>
          <a:endParaRPr lang="ru-RU" sz="2000" dirty="0">
            <a:latin typeface="Times New Roman" pitchFamily="18" charset="0"/>
            <a:cs typeface="Times New Roman" pitchFamily="18" charset="0"/>
          </a:endParaRPr>
        </a:p>
      </dgm:t>
    </dgm:pt>
    <dgm:pt modelId="{1BBB6A65-360D-4590-8FCA-6A4D6249D0BF}" type="parTrans" cxnId="{42A8AB07-6A4E-4918-8E2F-BE42E5B8BC8D}">
      <dgm:prSet/>
      <dgm:spPr/>
      <dgm:t>
        <a:bodyPr/>
        <a:lstStyle/>
        <a:p>
          <a:endParaRPr lang="ru-RU"/>
        </a:p>
      </dgm:t>
    </dgm:pt>
    <dgm:pt modelId="{8C6CBC05-A099-4B58-87F3-9A46661B0256}" type="sibTrans" cxnId="{42A8AB07-6A4E-4918-8E2F-BE42E5B8BC8D}">
      <dgm:prSet/>
      <dgm:spPr/>
      <dgm:t>
        <a:bodyPr/>
        <a:lstStyle/>
        <a:p>
          <a:endParaRPr lang="ru-RU"/>
        </a:p>
      </dgm:t>
    </dgm:pt>
    <dgm:pt modelId="{D0D9380D-193C-43F5-97F6-E6C3BFBB0455}">
      <dgm:prSet phldrT="[Текст]" custT="1"/>
      <dgm:spPr/>
      <dgm:t>
        <a:bodyPr/>
        <a:lstStyle/>
        <a:p>
          <a:r>
            <a:rPr lang="ru-RU" sz="2000" dirty="0" smtClean="0">
              <a:latin typeface="Times New Roman" pitchFamily="18" charset="0"/>
              <a:cs typeface="Times New Roman" pitchFamily="18" charset="0"/>
            </a:rPr>
            <a:t>Вид источника</a:t>
          </a:r>
          <a:endParaRPr lang="ru-RU" sz="2000" dirty="0">
            <a:latin typeface="Times New Roman" pitchFamily="18" charset="0"/>
            <a:cs typeface="Times New Roman" pitchFamily="18" charset="0"/>
          </a:endParaRPr>
        </a:p>
      </dgm:t>
    </dgm:pt>
    <dgm:pt modelId="{E6B858CF-62B5-48A0-B6FF-4CCEC9A74BD0}" type="parTrans" cxnId="{C6BE0C98-36AE-4CDC-BBF6-5065F48F10A8}">
      <dgm:prSet/>
      <dgm:spPr/>
      <dgm:t>
        <a:bodyPr/>
        <a:lstStyle/>
        <a:p>
          <a:endParaRPr lang="ru-RU"/>
        </a:p>
      </dgm:t>
    </dgm:pt>
    <dgm:pt modelId="{C2F6C385-6630-4672-B740-935B6AEF49B3}" type="sibTrans" cxnId="{C6BE0C98-36AE-4CDC-BBF6-5065F48F10A8}">
      <dgm:prSet/>
      <dgm:spPr/>
      <dgm:t>
        <a:bodyPr/>
        <a:lstStyle/>
        <a:p>
          <a:endParaRPr lang="ru-RU"/>
        </a:p>
      </dgm:t>
    </dgm:pt>
    <dgm:pt modelId="{6C7C9EF0-C563-4D7E-9135-391F1E62AC3A}">
      <dgm:prSet phldrT="[Текст]" custT="1"/>
      <dgm:spPr/>
      <dgm:t>
        <a:bodyPr/>
        <a:lstStyle/>
        <a:p>
          <a:r>
            <a:rPr lang="ru-RU" sz="2000" dirty="0" smtClean="0">
              <a:latin typeface="Times New Roman" pitchFamily="18" charset="0"/>
              <a:cs typeface="Times New Roman" pitchFamily="18" charset="0"/>
            </a:rPr>
            <a:t>Тип формирования</a:t>
          </a:r>
          <a:endParaRPr lang="ru-RU" sz="2000" dirty="0">
            <a:latin typeface="Times New Roman" pitchFamily="18" charset="0"/>
            <a:cs typeface="Times New Roman" pitchFamily="18" charset="0"/>
          </a:endParaRPr>
        </a:p>
      </dgm:t>
    </dgm:pt>
    <dgm:pt modelId="{3128EBF2-D394-41E9-90AD-E66D41377BA1}" type="parTrans" cxnId="{B1E36028-FB76-4240-A856-CE0AE4F116B1}">
      <dgm:prSet/>
      <dgm:spPr/>
      <dgm:t>
        <a:bodyPr/>
        <a:lstStyle/>
        <a:p>
          <a:endParaRPr lang="ru-RU"/>
        </a:p>
      </dgm:t>
    </dgm:pt>
    <dgm:pt modelId="{C9468F6F-5543-41E3-B7AB-956A9F15C0FE}" type="sibTrans" cxnId="{B1E36028-FB76-4240-A856-CE0AE4F116B1}">
      <dgm:prSet/>
      <dgm:spPr/>
      <dgm:t>
        <a:bodyPr/>
        <a:lstStyle/>
        <a:p>
          <a:endParaRPr lang="ru-RU"/>
        </a:p>
      </dgm:t>
    </dgm:pt>
    <dgm:pt modelId="{B82E1358-78FD-4FFC-A90E-A074BDFA2EDD}">
      <dgm:prSet custT="1"/>
      <dgm:spPr/>
      <dgm:t>
        <a:bodyPr/>
        <a:lstStyle/>
        <a:p>
          <a:pPr algn="l">
            <a:lnSpc>
              <a:spcPct val="100000"/>
            </a:lnSpc>
            <a:spcAft>
              <a:spcPts val="0"/>
            </a:spcAft>
          </a:pPr>
          <a:r>
            <a:rPr lang="ru-RU" sz="2000" dirty="0" smtClean="0">
              <a:latin typeface="Times New Roman" pitchFamily="18" charset="0"/>
              <a:cs typeface="Times New Roman" pitchFamily="18" charset="0"/>
            </a:rPr>
            <a:t>- государство</a:t>
          </a:r>
        </a:p>
        <a:p>
          <a:pPr algn="l">
            <a:lnSpc>
              <a:spcPct val="100000"/>
            </a:lnSpc>
            <a:spcAft>
              <a:spcPts val="0"/>
            </a:spcAft>
          </a:pPr>
          <a:r>
            <a:rPr lang="ru-RU" sz="2000" dirty="0" smtClean="0">
              <a:latin typeface="Times New Roman" pitchFamily="18" charset="0"/>
              <a:cs typeface="Times New Roman" pitchFamily="18" charset="0"/>
            </a:rPr>
            <a:t>- негосударственные организации</a:t>
          </a:r>
        </a:p>
        <a:p>
          <a:pPr algn="l">
            <a:lnSpc>
              <a:spcPct val="100000"/>
            </a:lnSpc>
            <a:spcAft>
              <a:spcPts val="0"/>
            </a:spcAft>
          </a:pPr>
          <a:r>
            <a:rPr lang="ru-RU" sz="2000" dirty="0" smtClean="0">
              <a:latin typeface="Times New Roman" pitchFamily="18" charset="0"/>
              <a:cs typeface="Times New Roman" pitchFamily="18" charset="0"/>
            </a:rPr>
            <a:t>- средства населения</a:t>
          </a:r>
          <a:endParaRPr lang="ru-RU" sz="2000" dirty="0">
            <a:latin typeface="Times New Roman" pitchFamily="18" charset="0"/>
            <a:cs typeface="Times New Roman" pitchFamily="18" charset="0"/>
          </a:endParaRPr>
        </a:p>
      </dgm:t>
    </dgm:pt>
    <dgm:pt modelId="{C2AB706F-811E-45D1-AA51-4C5D9CCAF202}" type="parTrans" cxnId="{71CC5F4F-0BFB-4691-9B80-2BE59926CB06}">
      <dgm:prSet/>
      <dgm:spPr/>
      <dgm:t>
        <a:bodyPr/>
        <a:lstStyle/>
        <a:p>
          <a:endParaRPr lang="ru-RU"/>
        </a:p>
      </dgm:t>
    </dgm:pt>
    <dgm:pt modelId="{89B59DCE-C0A5-47DD-9D00-264D1B65C999}" type="sibTrans" cxnId="{71CC5F4F-0BFB-4691-9B80-2BE59926CB06}">
      <dgm:prSet/>
      <dgm:spPr/>
      <dgm:t>
        <a:bodyPr/>
        <a:lstStyle/>
        <a:p>
          <a:endParaRPr lang="ru-RU"/>
        </a:p>
      </dgm:t>
    </dgm:pt>
    <dgm:pt modelId="{F1EEEDF0-B748-4D7E-A67B-9464D6BD76DD}">
      <dgm:prSet custT="1"/>
      <dgm:spPr/>
      <dgm:t>
        <a:bodyPr/>
        <a:lstStyle/>
        <a:p>
          <a:pPr algn="l"/>
          <a:r>
            <a:rPr lang="ru-RU" sz="2000" dirty="0" smtClean="0">
              <a:latin typeface="Times New Roman" pitchFamily="18" charset="0"/>
              <a:cs typeface="Times New Roman" pitchFamily="18" charset="0"/>
            </a:rPr>
            <a:t>- прямые</a:t>
          </a:r>
        </a:p>
        <a:p>
          <a:pPr algn="l"/>
          <a:r>
            <a:rPr lang="ru-RU" sz="2000" dirty="0" smtClean="0">
              <a:latin typeface="Times New Roman" pitchFamily="18" charset="0"/>
              <a:cs typeface="Times New Roman" pitchFamily="18" charset="0"/>
            </a:rPr>
            <a:t>- косвенные</a:t>
          </a:r>
          <a:endParaRPr lang="ru-RU" sz="2000" dirty="0">
            <a:latin typeface="Times New Roman" pitchFamily="18" charset="0"/>
            <a:cs typeface="Times New Roman" pitchFamily="18" charset="0"/>
          </a:endParaRPr>
        </a:p>
      </dgm:t>
    </dgm:pt>
    <dgm:pt modelId="{968DD6E2-CF30-4CB2-9372-AD332FF002E1}" type="parTrans" cxnId="{BDA8BEE1-4DD6-497C-A942-B7D8B5718FC8}">
      <dgm:prSet/>
      <dgm:spPr/>
      <dgm:t>
        <a:bodyPr/>
        <a:lstStyle/>
        <a:p>
          <a:endParaRPr lang="ru-RU"/>
        </a:p>
      </dgm:t>
    </dgm:pt>
    <dgm:pt modelId="{23C7A855-17AA-4EC1-9C1C-4F60253D3399}" type="sibTrans" cxnId="{BDA8BEE1-4DD6-497C-A942-B7D8B5718FC8}">
      <dgm:prSet/>
      <dgm:spPr/>
      <dgm:t>
        <a:bodyPr/>
        <a:lstStyle/>
        <a:p>
          <a:endParaRPr lang="ru-RU"/>
        </a:p>
      </dgm:t>
    </dgm:pt>
    <dgm:pt modelId="{61498C56-6A6B-473A-80D2-F7FF6EA3E414}">
      <dgm:prSet custT="1"/>
      <dgm:spPr/>
      <dgm:t>
        <a:bodyPr/>
        <a:lstStyle/>
        <a:p>
          <a:pPr algn="l"/>
          <a:r>
            <a:rPr lang="ru-RU" sz="2000" dirty="0" smtClean="0">
              <a:latin typeface="Times New Roman" pitchFamily="18" charset="0"/>
              <a:cs typeface="Times New Roman" pitchFamily="18" charset="0"/>
            </a:rPr>
            <a:t>- рыночные</a:t>
          </a:r>
        </a:p>
        <a:p>
          <a:pPr algn="l"/>
          <a:r>
            <a:rPr lang="ru-RU" sz="2000" dirty="0" smtClean="0">
              <a:latin typeface="Times New Roman" pitchFamily="18" charset="0"/>
              <a:cs typeface="Times New Roman" pitchFamily="18" charset="0"/>
            </a:rPr>
            <a:t>- нерыночные</a:t>
          </a:r>
          <a:endParaRPr lang="ru-RU" sz="2000" dirty="0">
            <a:latin typeface="Times New Roman" pitchFamily="18" charset="0"/>
            <a:cs typeface="Times New Roman" pitchFamily="18" charset="0"/>
          </a:endParaRPr>
        </a:p>
      </dgm:t>
    </dgm:pt>
    <dgm:pt modelId="{11127E43-EA16-430A-8990-77B067CD1C0F}" type="parTrans" cxnId="{A6CC8120-C5E2-49AA-8AB0-FFA53FDC1148}">
      <dgm:prSet/>
      <dgm:spPr/>
      <dgm:t>
        <a:bodyPr/>
        <a:lstStyle/>
        <a:p>
          <a:endParaRPr lang="ru-RU"/>
        </a:p>
      </dgm:t>
    </dgm:pt>
    <dgm:pt modelId="{3650D533-4A66-42A8-8115-0A5D8FD595D9}" type="sibTrans" cxnId="{A6CC8120-C5E2-49AA-8AB0-FFA53FDC1148}">
      <dgm:prSet/>
      <dgm:spPr/>
      <dgm:t>
        <a:bodyPr/>
        <a:lstStyle/>
        <a:p>
          <a:endParaRPr lang="ru-RU"/>
        </a:p>
      </dgm:t>
    </dgm:pt>
    <dgm:pt modelId="{10FBCA07-8810-4254-895E-A0D31A5D104D}" type="pres">
      <dgm:prSet presAssocID="{CDDF1A02-70D8-4D9F-AC22-E1B1E17224FF}" presName="diagram" presStyleCnt="0">
        <dgm:presLayoutVars>
          <dgm:chPref val="1"/>
          <dgm:dir/>
          <dgm:animOne val="branch"/>
          <dgm:animLvl val="lvl"/>
          <dgm:resizeHandles val="exact"/>
        </dgm:presLayoutVars>
      </dgm:prSet>
      <dgm:spPr/>
      <dgm:t>
        <a:bodyPr/>
        <a:lstStyle/>
        <a:p>
          <a:endParaRPr lang="ru-RU"/>
        </a:p>
      </dgm:t>
    </dgm:pt>
    <dgm:pt modelId="{50F85A2E-840E-44BC-9102-C60D156FBFE1}" type="pres">
      <dgm:prSet presAssocID="{B1BBC790-CB60-47BB-AAC7-E9CD12946972}" presName="root1" presStyleCnt="0"/>
      <dgm:spPr/>
    </dgm:pt>
    <dgm:pt modelId="{24E6C731-18BA-4297-8022-3CF6B2D8F6CF}" type="pres">
      <dgm:prSet presAssocID="{B1BBC790-CB60-47BB-AAC7-E9CD12946972}" presName="LevelOneTextNode" presStyleLbl="node0" presStyleIdx="0" presStyleCnt="1" custScaleX="107448" custScaleY="146212">
        <dgm:presLayoutVars>
          <dgm:chPref val="3"/>
        </dgm:presLayoutVars>
      </dgm:prSet>
      <dgm:spPr/>
      <dgm:t>
        <a:bodyPr/>
        <a:lstStyle/>
        <a:p>
          <a:endParaRPr lang="ru-RU"/>
        </a:p>
      </dgm:t>
    </dgm:pt>
    <dgm:pt modelId="{FAA16046-05B9-46EF-975D-86EBF065E3F2}" type="pres">
      <dgm:prSet presAssocID="{B1BBC790-CB60-47BB-AAC7-E9CD12946972}" presName="level2hierChild" presStyleCnt="0"/>
      <dgm:spPr/>
    </dgm:pt>
    <dgm:pt modelId="{D8967611-AFBA-4C00-B684-43F216C0FC29}" type="pres">
      <dgm:prSet presAssocID="{1BBB6A65-360D-4590-8FCA-6A4D6249D0BF}" presName="conn2-1" presStyleLbl="parChTrans1D2" presStyleIdx="0" presStyleCnt="3"/>
      <dgm:spPr/>
      <dgm:t>
        <a:bodyPr/>
        <a:lstStyle/>
        <a:p>
          <a:endParaRPr lang="ru-RU"/>
        </a:p>
      </dgm:t>
    </dgm:pt>
    <dgm:pt modelId="{A7751C11-DBE7-4790-A28B-73C3BC03D4CC}" type="pres">
      <dgm:prSet presAssocID="{1BBB6A65-360D-4590-8FCA-6A4D6249D0BF}" presName="connTx" presStyleLbl="parChTrans1D2" presStyleIdx="0" presStyleCnt="3"/>
      <dgm:spPr/>
      <dgm:t>
        <a:bodyPr/>
        <a:lstStyle/>
        <a:p>
          <a:endParaRPr lang="ru-RU"/>
        </a:p>
      </dgm:t>
    </dgm:pt>
    <dgm:pt modelId="{F8C50F3C-798F-459C-AD98-0C3FB6599E05}" type="pres">
      <dgm:prSet presAssocID="{C570D757-CC4C-465D-849A-4FFADEB0453D}" presName="root2" presStyleCnt="0"/>
      <dgm:spPr/>
    </dgm:pt>
    <dgm:pt modelId="{4DD95467-9461-487F-B5C9-ACB21D072ABB}" type="pres">
      <dgm:prSet presAssocID="{C570D757-CC4C-465D-849A-4FFADEB0453D}" presName="LevelTwoTextNode" presStyleLbl="node2" presStyleIdx="0" presStyleCnt="3" custScaleX="93298" custScaleY="91936">
        <dgm:presLayoutVars>
          <dgm:chPref val="3"/>
        </dgm:presLayoutVars>
      </dgm:prSet>
      <dgm:spPr/>
      <dgm:t>
        <a:bodyPr/>
        <a:lstStyle/>
        <a:p>
          <a:endParaRPr lang="ru-RU"/>
        </a:p>
      </dgm:t>
    </dgm:pt>
    <dgm:pt modelId="{4F16896C-4684-416F-8DAF-0C2D4950792D}" type="pres">
      <dgm:prSet presAssocID="{C570D757-CC4C-465D-849A-4FFADEB0453D}" presName="level3hierChild" presStyleCnt="0"/>
      <dgm:spPr/>
    </dgm:pt>
    <dgm:pt modelId="{185519A9-1ED7-415C-82D2-0457129261F9}" type="pres">
      <dgm:prSet presAssocID="{C2AB706F-811E-45D1-AA51-4C5D9CCAF202}" presName="conn2-1" presStyleLbl="parChTrans1D3" presStyleIdx="0" presStyleCnt="3"/>
      <dgm:spPr/>
      <dgm:t>
        <a:bodyPr/>
        <a:lstStyle/>
        <a:p>
          <a:endParaRPr lang="ru-RU"/>
        </a:p>
      </dgm:t>
    </dgm:pt>
    <dgm:pt modelId="{4FCF8412-9A28-4439-AE79-85A7E8DB96C1}" type="pres">
      <dgm:prSet presAssocID="{C2AB706F-811E-45D1-AA51-4C5D9CCAF202}" presName="connTx" presStyleLbl="parChTrans1D3" presStyleIdx="0" presStyleCnt="3"/>
      <dgm:spPr/>
      <dgm:t>
        <a:bodyPr/>
        <a:lstStyle/>
        <a:p>
          <a:endParaRPr lang="ru-RU"/>
        </a:p>
      </dgm:t>
    </dgm:pt>
    <dgm:pt modelId="{CA57B5AE-D905-45EF-B15A-3E1477983FEA}" type="pres">
      <dgm:prSet presAssocID="{B82E1358-78FD-4FFC-A90E-A074BDFA2EDD}" presName="root2" presStyleCnt="0"/>
      <dgm:spPr/>
    </dgm:pt>
    <dgm:pt modelId="{5C186F8C-37E2-45D7-8BC2-2AD9B4FB6301}" type="pres">
      <dgm:prSet presAssocID="{B82E1358-78FD-4FFC-A90E-A074BDFA2EDD}" presName="LevelTwoTextNode" presStyleLbl="node3" presStyleIdx="0" presStyleCnt="3" custScaleX="165834" custScaleY="134697">
        <dgm:presLayoutVars>
          <dgm:chPref val="3"/>
        </dgm:presLayoutVars>
      </dgm:prSet>
      <dgm:spPr/>
      <dgm:t>
        <a:bodyPr/>
        <a:lstStyle/>
        <a:p>
          <a:endParaRPr lang="ru-RU"/>
        </a:p>
      </dgm:t>
    </dgm:pt>
    <dgm:pt modelId="{D45BEB44-9060-43B5-B62E-8D7BFE47D4B0}" type="pres">
      <dgm:prSet presAssocID="{B82E1358-78FD-4FFC-A90E-A074BDFA2EDD}" presName="level3hierChild" presStyleCnt="0"/>
      <dgm:spPr/>
    </dgm:pt>
    <dgm:pt modelId="{D09CE786-D996-4A00-8760-2391E63D5468}" type="pres">
      <dgm:prSet presAssocID="{E6B858CF-62B5-48A0-B6FF-4CCEC9A74BD0}" presName="conn2-1" presStyleLbl="parChTrans1D2" presStyleIdx="1" presStyleCnt="3"/>
      <dgm:spPr/>
      <dgm:t>
        <a:bodyPr/>
        <a:lstStyle/>
        <a:p>
          <a:endParaRPr lang="ru-RU"/>
        </a:p>
      </dgm:t>
    </dgm:pt>
    <dgm:pt modelId="{AC5B1ED2-043D-4B5E-A00A-A56659CF3FEF}" type="pres">
      <dgm:prSet presAssocID="{E6B858CF-62B5-48A0-B6FF-4CCEC9A74BD0}" presName="connTx" presStyleLbl="parChTrans1D2" presStyleIdx="1" presStyleCnt="3"/>
      <dgm:spPr/>
      <dgm:t>
        <a:bodyPr/>
        <a:lstStyle/>
        <a:p>
          <a:endParaRPr lang="ru-RU"/>
        </a:p>
      </dgm:t>
    </dgm:pt>
    <dgm:pt modelId="{2B13701E-B199-4431-B2A0-56CAC4AE7FA9}" type="pres">
      <dgm:prSet presAssocID="{D0D9380D-193C-43F5-97F6-E6C3BFBB0455}" presName="root2" presStyleCnt="0"/>
      <dgm:spPr/>
    </dgm:pt>
    <dgm:pt modelId="{2943FCA4-4129-4094-A49F-22AFAFC5668B}" type="pres">
      <dgm:prSet presAssocID="{D0D9380D-193C-43F5-97F6-E6C3BFBB0455}" presName="LevelTwoTextNode" presStyleLbl="node2" presStyleIdx="1" presStyleCnt="3" custScaleX="87057" custScaleY="85793">
        <dgm:presLayoutVars>
          <dgm:chPref val="3"/>
        </dgm:presLayoutVars>
      </dgm:prSet>
      <dgm:spPr/>
      <dgm:t>
        <a:bodyPr/>
        <a:lstStyle/>
        <a:p>
          <a:endParaRPr lang="ru-RU"/>
        </a:p>
      </dgm:t>
    </dgm:pt>
    <dgm:pt modelId="{55BA654C-DEDE-4291-A836-668C111F6D6A}" type="pres">
      <dgm:prSet presAssocID="{D0D9380D-193C-43F5-97F6-E6C3BFBB0455}" presName="level3hierChild" presStyleCnt="0"/>
      <dgm:spPr/>
    </dgm:pt>
    <dgm:pt modelId="{CDE2ECF5-1A97-4680-9EE7-A00CE34575AF}" type="pres">
      <dgm:prSet presAssocID="{968DD6E2-CF30-4CB2-9372-AD332FF002E1}" presName="conn2-1" presStyleLbl="parChTrans1D3" presStyleIdx="1" presStyleCnt="3"/>
      <dgm:spPr/>
      <dgm:t>
        <a:bodyPr/>
        <a:lstStyle/>
        <a:p>
          <a:endParaRPr lang="ru-RU"/>
        </a:p>
      </dgm:t>
    </dgm:pt>
    <dgm:pt modelId="{63569CD9-B32E-4FA1-A0FC-2D2985CF6B68}" type="pres">
      <dgm:prSet presAssocID="{968DD6E2-CF30-4CB2-9372-AD332FF002E1}" presName="connTx" presStyleLbl="parChTrans1D3" presStyleIdx="1" presStyleCnt="3"/>
      <dgm:spPr/>
      <dgm:t>
        <a:bodyPr/>
        <a:lstStyle/>
        <a:p>
          <a:endParaRPr lang="ru-RU"/>
        </a:p>
      </dgm:t>
    </dgm:pt>
    <dgm:pt modelId="{198A3E02-46C1-4B88-9D0C-FF04FA38AA2E}" type="pres">
      <dgm:prSet presAssocID="{F1EEEDF0-B748-4D7E-A67B-9464D6BD76DD}" presName="root2" presStyleCnt="0"/>
      <dgm:spPr/>
    </dgm:pt>
    <dgm:pt modelId="{59FB827C-AF8A-4B7C-BC28-2104160B2BAB}" type="pres">
      <dgm:prSet presAssocID="{F1EEEDF0-B748-4D7E-A67B-9464D6BD76DD}" presName="LevelTwoTextNode" presStyleLbl="node3" presStyleIdx="1" presStyleCnt="3">
        <dgm:presLayoutVars>
          <dgm:chPref val="3"/>
        </dgm:presLayoutVars>
      </dgm:prSet>
      <dgm:spPr/>
      <dgm:t>
        <a:bodyPr/>
        <a:lstStyle/>
        <a:p>
          <a:endParaRPr lang="ru-RU"/>
        </a:p>
      </dgm:t>
    </dgm:pt>
    <dgm:pt modelId="{89D6609F-734F-49E9-B0E9-C9E2AA2CC928}" type="pres">
      <dgm:prSet presAssocID="{F1EEEDF0-B748-4D7E-A67B-9464D6BD76DD}" presName="level3hierChild" presStyleCnt="0"/>
      <dgm:spPr/>
    </dgm:pt>
    <dgm:pt modelId="{808191DF-AE44-4D31-A394-AB0486216D3B}" type="pres">
      <dgm:prSet presAssocID="{3128EBF2-D394-41E9-90AD-E66D41377BA1}" presName="conn2-1" presStyleLbl="parChTrans1D2" presStyleIdx="2" presStyleCnt="3"/>
      <dgm:spPr/>
      <dgm:t>
        <a:bodyPr/>
        <a:lstStyle/>
        <a:p>
          <a:endParaRPr lang="ru-RU"/>
        </a:p>
      </dgm:t>
    </dgm:pt>
    <dgm:pt modelId="{4A7C49DA-9A3A-4341-B2CF-53C44B9776AF}" type="pres">
      <dgm:prSet presAssocID="{3128EBF2-D394-41E9-90AD-E66D41377BA1}" presName="connTx" presStyleLbl="parChTrans1D2" presStyleIdx="2" presStyleCnt="3"/>
      <dgm:spPr/>
      <dgm:t>
        <a:bodyPr/>
        <a:lstStyle/>
        <a:p>
          <a:endParaRPr lang="ru-RU"/>
        </a:p>
      </dgm:t>
    </dgm:pt>
    <dgm:pt modelId="{896675DB-0E62-4975-8DFE-BBF6D373A489}" type="pres">
      <dgm:prSet presAssocID="{6C7C9EF0-C563-4D7E-9135-391F1E62AC3A}" presName="root2" presStyleCnt="0"/>
      <dgm:spPr/>
    </dgm:pt>
    <dgm:pt modelId="{5D591C8A-35BA-47A5-BCCE-311C56D8C03E}" type="pres">
      <dgm:prSet presAssocID="{6C7C9EF0-C563-4D7E-9135-391F1E62AC3A}" presName="LevelTwoTextNode" presStyleLbl="node2" presStyleIdx="2" presStyleCnt="3" custScaleX="97260" custScaleY="99139">
        <dgm:presLayoutVars>
          <dgm:chPref val="3"/>
        </dgm:presLayoutVars>
      </dgm:prSet>
      <dgm:spPr/>
      <dgm:t>
        <a:bodyPr/>
        <a:lstStyle/>
        <a:p>
          <a:endParaRPr lang="ru-RU"/>
        </a:p>
      </dgm:t>
    </dgm:pt>
    <dgm:pt modelId="{7F9592D0-9BAD-4ACD-AA12-48BF5ED24739}" type="pres">
      <dgm:prSet presAssocID="{6C7C9EF0-C563-4D7E-9135-391F1E62AC3A}" presName="level3hierChild" presStyleCnt="0"/>
      <dgm:spPr/>
    </dgm:pt>
    <dgm:pt modelId="{9C24757B-2CFC-4BF1-9407-53BDCDC837D9}" type="pres">
      <dgm:prSet presAssocID="{11127E43-EA16-430A-8990-77B067CD1C0F}" presName="conn2-1" presStyleLbl="parChTrans1D3" presStyleIdx="2" presStyleCnt="3"/>
      <dgm:spPr/>
      <dgm:t>
        <a:bodyPr/>
        <a:lstStyle/>
        <a:p>
          <a:endParaRPr lang="ru-RU"/>
        </a:p>
      </dgm:t>
    </dgm:pt>
    <dgm:pt modelId="{7FD34891-334A-48B6-BDB9-CFE7BA28ACB4}" type="pres">
      <dgm:prSet presAssocID="{11127E43-EA16-430A-8990-77B067CD1C0F}" presName="connTx" presStyleLbl="parChTrans1D3" presStyleIdx="2" presStyleCnt="3"/>
      <dgm:spPr/>
      <dgm:t>
        <a:bodyPr/>
        <a:lstStyle/>
        <a:p>
          <a:endParaRPr lang="ru-RU"/>
        </a:p>
      </dgm:t>
    </dgm:pt>
    <dgm:pt modelId="{87DD4AC4-E8A0-4B28-AF47-57D577001603}" type="pres">
      <dgm:prSet presAssocID="{61498C56-6A6B-473A-80D2-F7FF6EA3E414}" presName="root2" presStyleCnt="0"/>
      <dgm:spPr/>
    </dgm:pt>
    <dgm:pt modelId="{01CFD0BB-C241-4824-8E43-B8E4235BA337}" type="pres">
      <dgm:prSet presAssocID="{61498C56-6A6B-473A-80D2-F7FF6EA3E414}" presName="LevelTwoTextNode" presStyleLbl="node3" presStyleIdx="2" presStyleCnt="3">
        <dgm:presLayoutVars>
          <dgm:chPref val="3"/>
        </dgm:presLayoutVars>
      </dgm:prSet>
      <dgm:spPr/>
      <dgm:t>
        <a:bodyPr/>
        <a:lstStyle/>
        <a:p>
          <a:endParaRPr lang="ru-RU"/>
        </a:p>
      </dgm:t>
    </dgm:pt>
    <dgm:pt modelId="{94A50505-7D6F-422D-B3BA-E53BC3CA90BB}" type="pres">
      <dgm:prSet presAssocID="{61498C56-6A6B-473A-80D2-F7FF6EA3E414}" presName="level3hierChild" presStyleCnt="0"/>
      <dgm:spPr/>
    </dgm:pt>
  </dgm:ptLst>
  <dgm:cxnLst>
    <dgm:cxn modelId="{34EF476A-5522-44E0-92FC-D0A2758DA3A9}" type="presOf" srcId="{D0D9380D-193C-43F5-97F6-E6C3BFBB0455}" destId="{2943FCA4-4129-4094-A49F-22AFAFC5668B}" srcOrd="0" destOrd="0" presId="urn:microsoft.com/office/officeart/2005/8/layout/hierarchy2"/>
    <dgm:cxn modelId="{8BA3ED0B-02B7-4D0D-9F9A-50B01547B6B1}" srcId="{CDDF1A02-70D8-4D9F-AC22-E1B1E17224FF}" destId="{B1BBC790-CB60-47BB-AAC7-E9CD12946972}" srcOrd="0" destOrd="0" parTransId="{C9D3EDBD-614F-4893-B7D6-1185BE50A846}" sibTransId="{185A6CD3-AC70-4591-A115-26CC62CD8862}"/>
    <dgm:cxn modelId="{87E163AC-ED60-4544-B9A5-9C4B973425CD}" type="presOf" srcId="{1BBB6A65-360D-4590-8FCA-6A4D6249D0BF}" destId="{D8967611-AFBA-4C00-B684-43F216C0FC29}" srcOrd="0" destOrd="0" presId="urn:microsoft.com/office/officeart/2005/8/layout/hierarchy2"/>
    <dgm:cxn modelId="{F3134505-830E-4BEA-B758-1D1AE0977FEB}" type="presOf" srcId="{11127E43-EA16-430A-8990-77B067CD1C0F}" destId="{7FD34891-334A-48B6-BDB9-CFE7BA28ACB4}" srcOrd="1" destOrd="0" presId="urn:microsoft.com/office/officeart/2005/8/layout/hierarchy2"/>
    <dgm:cxn modelId="{7AB86529-E8D6-432C-A6CE-5525572E1DE9}" type="presOf" srcId="{11127E43-EA16-430A-8990-77B067CD1C0F}" destId="{9C24757B-2CFC-4BF1-9407-53BDCDC837D9}" srcOrd="0" destOrd="0" presId="urn:microsoft.com/office/officeart/2005/8/layout/hierarchy2"/>
    <dgm:cxn modelId="{C6BE0C98-36AE-4CDC-BBF6-5065F48F10A8}" srcId="{B1BBC790-CB60-47BB-AAC7-E9CD12946972}" destId="{D0D9380D-193C-43F5-97F6-E6C3BFBB0455}" srcOrd="1" destOrd="0" parTransId="{E6B858CF-62B5-48A0-B6FF-4CCEC9A74BD0}" sibTransId="{C2F6C385-6630-4672-B740-935B6AEF49B3}"/>
    <dgm:cxn modelId="{402D759A-E265-4F1D-A3D4-3F69B2CA9F08}" type="presOf" srcId="{B1BBC790-CB60-47BB-AAC7-E9CD12946972}" destId="{24E6C731-18BA-4297-8022-3CF6B2D8F6CF}" srcOrd="0" destOrd="0" presId="urn:microsoft.com/office/officeart/2005/8/layout/hierarchy2"/>
    <dgm:cxn modelId="{F83EB141-7953-4178-A9F1-DA461F293CD9}" type="presOf" srcId="{968DD6E2-CF30-4CB2-9372-AD332FF002E1}" destId="{63569CD9-B32E-4FA1-A0FC-2D2985CF6B68}" srcOrd="1" destOrd="0" presId="urn:microsoft.com/office/officeart/2005/8/layout/hierarchy2"/>
    <dgm:cxn modelId="{FE7D19AE-591D-4D43-843D-B7B3F606063A}" type="presOf" srcId="{968DD6E2-CF30-4CB2-9372-AD332FF002E1}" destId="{CDE2ECF5-1A97-4680-9EE7-A00CE34575AF}" srcOrd="0" destOrd="0" presId="urn:microsoft.com/office/officeart/2005/8/layout/hierarchy2"/>
    <dgm:cxn modelId="{3046086C-C5FB-4F10-B028-0BD564F7E44B}" type="presOf" srcId="{E6B858CF-62B5-48A0-B6FF-4CCEC9A74BD0}" destId="{AC5B1ED2-043D-4B5E-A00A-A56659CF3FEF}" srcOrd="1" destOrd="0" presId="urn:microsoft.com/office/officeart/2005/8/layout/hierarchy2"/>
    <dgm:cxn modelId="{34D15271-A2B2-4B4A-A0BF-A61F91CB4B72}" type="presOf" srcId="{C2AB706F-811E-45D1-AA51-4C5D9CCAF202}" destId="{185519A9-1ED7-415C-82D2-0457129261F9}" srcOrd="0" destOrd="0" presId="urn:microsoft.com/office/officeart/2005/8/layout/hierarchy2"/>
    <dgm:cxn modelId="{71CC5F4F-0BFB-4691-9B80-2BE59926CB06}" srcId="{C570D757-CC4C-465D-849A-4FFADEB0453D}" destId="{B82E1358-78FD-4FFC-A90E-A074BDFA2EDD}" srcOrd="0" destOrd="0" parTransId="{C2AB706F-811E-45D1-AA51-4C5D9CCAF202}" sibTransId="{89B59DCE-C0A5-47DD-9D00-264D1B65C999}"/>
    <dgm:cxn modelId="{C8D53932-B648-4EEC-B856-A29A02F45D17}" type="presOf" srcId="{6C7C9EF0-C563-4D7E-9135-391F1E62AC3A}" destId="{5D591C8A-35BA-47A5-BCCE-311C56D8C03E}" srcOrd="0" destOrd="0" presId="urn:microsoft.com/office/officeart/2005/8/layout/hierarchy2"/>
    <dgm:cxn modelId="{E6707435-7B8B-4BAF-A706-52D63D0B699A}" type="presOf" srcId="{C2AB706F-811E-45D1-AA51-4C5D9CCAF202}" destId="{4FCF8412-9A28-4439-AE79-85A7E8DB96C1}" srcOrd="1" destOrd="0" presId="urn:microsoft.com/office/officeart/2005/8/layout/hierarchy2"/>
    <dgm:cxn modelId="{A945321D-6A83-4AC3-B197-8555D8E65569}" type="presOf" srcId="{CDDF1A02-70D8-4D9F-AC22-E1B1E17224FF}" destId="{10FBCA07-8810-4254-895E-A0D31A5D104D}" srcOrd="0" destOrd="0" presId="urn:microsoft.com/office/officeart/2005/8/layout/hierarchy2"/>
    <dgm:cxn modelId="{42A8AB07-6A4E-4918-8E2F-BE42E5B8BC8D}" srcId="{B1BBC790-CB60-47BB-AAC7-E9CD12946972}" destId="{C570D757-CC4C-465D-849A-4FFADEB0453D}" srcOrd="0" destOrd="0" parTransId="{1BBB6A65-360D-4590-8FCA-6A4D6249D0BF}" sibTransId="{8C6CBC05-A099-4B58-87F3-9A46661B0256}"/>
    <dgm:cxn modelId="{BDA8BEE1-4DD6-497C-A942-B7D8B5718FC8}" srcId="{D0D9380D-193C-43F5-97F6-E6C3BFBB0455}" destId="{F1EEEDF0-B748-4D7E-A67B-9464D6BD76DD}" srcOrd="0" destOrd="0" parTransId="{968DD6E2-CF30-4CB2-9372-AD332FF002E1}" sibTransId="{23C7A855-17AA-4EC1-9C1C-4F60253D3399}"/>
    <dgm:cxn modelId="{6317D5CE-EB71-43CF-8520-85DD27A09D35}" type="presOf" srcId="{3128EBF2-D394-41E9-90AD-E66D41377BA1}" destId="{808191DF-AE44-4D31-A394-AB0486216D3B}" srcOrd="0" destOrd="0" presId="urn:microsoft.com/office/officeart/2005/8/layout/hierarchy2"/>
    <dgm:cxn modelId="{A207BC14-13C2-42B5-80A3-7005522FEEEE}" type="presOf" srcId="{E6B858CF-62B5-48A0-B6FF-4CCEC9A74BD0}" destId="{D09CE786-D996-4A00-8760-2391E63D5468}" srcOrd="0" destOrd="0" presId="urn:microsoft.com/office/officeart/2005/8/layout/hierarchy2"/>
    <dgm:cxn modelId="{E78C1DB8-81B1-45A6-9579-876084D76E49}" type="presOf" srcId="{3128EBF2-D394-41E9-90AD-E66D41377BA1}" destId="{4A7C49DA-9A3A-4341-B2CF-53C44B9776AF}" srcOrd="1" destOrd="0" presId="urn:microsoft.com/office/officeart/2005/8/layout/hierarchy2"/>
    <dgm:cxn modelId="{4DC4A032-E664-43BB-81D3-97A3CEC4AD27}" type="presOf" srcId="{C570D757-CC4C-465D-849A-4FFADEB0453D}" destId="{4DD95467-9461-487F-B5C9-ACB21D072ABB}" srcOrd="0" destOrd="0" presId="urn:microsoft.com/office/officeart/2005/8/layout/hierarchy2"/>
    <dgm:cxn modelId="{FAD1D418-B9AD-445A-AB44-2AAB2662EF56}" type="presOf" srcId="{1BBB6A65-360D-4590-8FCA-6A4D6249D0BF}" destId="{A7751C11-DBE7-4790-A28B-73C3BC03D4CC}" srcOrd="1" destOrd="0" presId="urn:microsoft.com/office/officeart/2005/8/layout/hierarchy2"/>
    <dgm:cxn modelId="{A6CC8120-C5E2-49AA-8AB0-FFA53FDC1148}" srcId="{6C7C9EF0-C563-4D7E-9135-391F1E62AC3A}" destId="{61498C56-6A6B-473A-80D2-F7FF6EA3E414}" srcOrd="0" destOrd="0" parTransId="{11127E43-EA16-430A-8990-77B067CD1C0F}" sibTransId="{3650D533-4A66-42A8-8115-0A5D8FD595D9}"/>
    <dgm:cxn modelId="{D01A8D64-56AF-4289-800F-618C2E78FEED}" type="presOf" srcId="{61498C56-6A6B-473A-80D2-F7FF6EA3E414}" destId="{01CFD0BB-C241-4824-8E43-B8E4235BA337}" srcOrd="0" destOrd="0" presId="urn:microsoft.com/office/officeart/2005/8/layout/hierarchy2"/>
    <dgm:cxn modelId="{EF29015A-AED1-4A03-B40F-48814082D481}" type="presOf" srcId="{F1EEEDF0-B748-4D7E-A67B-9464D6BD76DD}" destId="{59FB827C-AF8A-4B7C-BC28-2104160B2BAB}" srcOrd="0" destOrd="0" presId="urn:microsoft.com/office/officeart/2005/8/layout/hierarchy2"/>
    <dgm:cxn modelId="{B1E36028-FB76-4240-A856-CE0AE4F116B1}" srcId="{B1BBC790-CB60-47BB-AAC7-E9CD12946972}" destId="{6C7C9EF0-C563-4D7E-9135-391F1E62AC3A}" srcOrd="2" destOrd="0" parTransId="{3128EBF2-D394-41E9-90AD-E66D41377BA1}" sibTransId="{C9468F6F-5543-41E3-B7AB-956A9F15C0FE}"/>
    <dgm:cxn modelId="{411EEBE8-F662-4C76-9793-35EE2F4AEF96}" type="presOf" srcId="{B82E1358-78FD-4FFC-A90E-A074BDFA2EDD}" destId="{5C186F8C-37E2-45D7-8BC2-2AD9B4FB6301}" srcOrd="0" destOrd="0" presId="urn:microsoft.com/office/officeart/2005/8/layout/hierarchy2"/>
    <dgm:cxn modelId="{75F00FA4-19B8-4B1A-A93A-1D8101AE2358}" type="presParOf" srcId="{10FBCA07-8810-4254-895E-A0D31A5D104D}" destId="{50F85A2E-840E-44BC-9102-C60D156FBFE1}" srcOrd="0" destOrd="0" presId="urn:microsoft.com/office/officeart/2005/8/layout/hierarchy2"/>
    <dgm:cxn modelId="{D0A67BC7-8D7C-4591-8534-3C8A4A9D2120}" type="presParOf" srcId="{50F85A2E-840E-44BC-9102-C60D156FBFE1}" destId="{24E6C731-18BA-4297-8022-3CF6B2D8F6CF}" srcOrd="0" destOrd="0" presId="urn:microsoft.com/office/officeart/2005/8/layout/hierarchy2"/>
    <dgm:cxn modelId="{F4A1CE84-3A8D-4F3F-9E00-0C0E12884479}" type="presParOf" srcId="{50F85A2E-840E-44BC-9102-C60D156FBFE1}" destId="{FAA16046-05B9-46EF-975D-86EBF065E3F2}" srcOrd="1" destOrd="0" presId="urn:microsoft.com/office/officeart/2005/8/layout/hierarchy2"/>
    <dgm:cxn modelId="{8407E44D-3C74-4A35-AF06-ABF96ADD18CE}" type="presParOf" srcId="{FAA16046-05B9-46EF-975D-86EBF065E3F2}" destId="{D8967611-AFBA-4C00-B684-43F216C0FC29}" srcOrd="0" destOrd="0" presId="urn:microsoft.com/office/officeart/2005/8/layout/hierarchy2"/>
    <dgm:cxn modelId="{054C3628-1972-42A9-AF8E-81F0D61D4F0C}" type="presParOf" srcId="{D8967611-AFBA-4C00-B684-43F216C0FC29}" destId="{A7751C11-DBE7-4790-A28B-73C3BC03D4CC}" srcOrd="0" destOrd="0" presId="urn:microsoft.com/office/officeart/2005/8/layout/hierarchy2"/>
    <dgm:cxn modelId="{14A1CB79-B057-4B93-AECE-E98E43044454}" type="presParOf" srcId="{FAA16046-05B9-46EF-975D-86EBF065E3F2}" destId="{F8C50F3C-798F-459C-AD98-0C3FB6599E05}" srcOrd="1" destOrd="0" presId="urn:microsoft.com/office/officeart/2005/8/layout/hierarchy2"/>
    <dgm:cxn modelId="{94FDB26C-43AE-4170-A57F-94B347FDBD13}" type="presParOf" srcId="{F8C50F3C-798F-459C-AD98-0C3FB6599E05}" destId="{4DD95467-9461-487F-B5C9-ACB21D072ABB}" srcOrd="0" destOrd="0" presId="urn:microsoft.com/office/officeart/2005/8/layout/hierarchy2"/>
    <dgm:cxn modelId="{E51E47C8-8161-4E36-9BA3-47FD6CD7D290}" type="presParOf" srcId="{F8C50F3C-798F-459C-AD98-0C3FB6599E05}" destId="{4F16896C-4684-416F-8DAF-0C2D4950792D}" srcOrd="1" destOrd="0" presId="urn:microsoft.com/office/officeart/2005/8/layout/hierarchy2"/>
    <dgm:cxn modelId="{0E738C00-7F56-46CF-BDE2-6C3D060963C9}" type="presParOf" srcId="{4F16896C-4684-416F-8DAF-0C2D4950792D}" destId="{185519A9-1ED7-415C-82D2-0457129261F9}" srcOrd="0" destOrd="0" presId="urn:microsoft.com/office/officeart/2005/8/layout/hierarchy2"/>
    <dgm:cxn modelId="{D159A84D-F5D2-48A2-BD38-3637946CD954}" type="presParOf" srcId="{185519A9-1ED7-415C-82D2-0457129261F9}" destId="{4FCF8412-9A28-4439-AE79-85A7E8DB96C1}" srcOrd="0" destOrd="0" presId="urn:microsoft.com/office/officeart/2005/8/layout/hierarchy2"/>
    <dgm:cxn modelId="{283C173B-A793-4E0A-9FC9-A8145866E872}" type="presParOf" srcId="{4F16896C-4684-416F-8DAF-0C2D4950792D}" destId="{CA57B5AE-D905-45EF-B15A-3E1477983FEA}" srcOrd="1" destOrd="0" presId="urn:microsoft.com/office/officeart/2005/8/layout/hierarchy2"/>
    <dgm:cxn modelId="{5D38C724-75AE-43F4-8E9A-57683C3DED88}" type="presParOf" srcId="{CA57B5AE-D905-45EF-B15A-3E1477983FEA}" destId="{5C186F8C-37E2-45D7-8BC2-2AD9B4FB6301}" srcOrd="0" destOrd="0" presId="urn:microsoft.com/office/officeart/2005/8/layout/hierarchy2"/>
    <dgm:cxn modelId="{83A97DBA-4DCF-43AB-A7DB-D633B68BFEEA}" type="presParOf" srcId="{CA57B5AE-D905-45EF-B15A-3E1477983FEA}" destId="{D45BEB44-9060-43B5-B62E-8D7BFE47D4B0}" srcOrd="1" destOrd="0" presId="urn:microsoft.com/office/officeart/2005/8/layout/hierarchy2"/>
    <dgm:cxn modelId="{75CC2FCE-FA65-4A27-977A-89CE912122F4}" type="presParOf" srcId="{FAA16046-05B9-46EF-975D-86EBF065E3F2}" destId="{D09CE786-D996-4A00-8760-2391E63D5468}" srcOrd="2" destOrd="0" presId="urn:microsoft.com/office/officeart/2005/8/layout/hierarchy2"/>
    <dgm:cxn modelId="{E16F054E-E4C9-43C4-B522-FB4C84C188D5}" type="presParOf" srcId="{D09CE786-D996-4A00-8760-2391E63D5468}" destId="{AC5B1ED2-043D-4B5E-A00A-A56659CF3FEF}" srcOrd="0" destOrd="0" presId="urn:microsoft.com/office/officeart/2005/8/layout/hierarchy2"/>
    <dgm:cxn modelId="{E06E1BDF-3B6C-477E-B159-0F0B210CC573}" type="presParOf" srcId="{FAA16046-05B9-46EF-975D-86EBF065E3F2}" destId="{2B13701E-B199-4431-B2A0-56CAC4AE7FA9}" srcOrd="3" destOrd="0" presId="urn:microsoft.com/office/officeart/2005/8/layout/hierarchy2"/>
    <dgm:cxn modelId="{2481B9EF-DDB6-4C86-858F-8F321B73DB7C}" type="presParOf" srcId="{2B13701E-B199-4431-B2A0-56CAC4AE7FA9}" destId="{2943FCA4-4129-4094-A49F-22AFAFC5668B}" srcOrd="0" destOrd="0" presId="urn:microsoft.com/office/officeart/2005/8/layout/hierarchy2"/>
    <dgm:cxn modelId="{B74D2E50-841C-48C8-AE56-8926D946FBFA}" type="presParOf" srcId="{2B13701E-B199-4431-B2A0-56CAC4AE7FA9}" destId="{55BA654C-DEDE-4291-A836-668C111F6D6A}" srcOrd="1" destOrd="0" presId="urn:microsoft.com/office/officeart/2005/8/layout/hierarchy2"/>
    <dgm:cxn modelId="{71BED7B1-63B7-4155-B289-A8FFD826B98C}" type="presParOf" srcId="{55BA654C-DEDE-4291-A836-668C111F6D6A}" destId="{CDE2ECF5-1A97-4680-9EE7-A00CE34575AF}" srcOrd="0" destOrd="0" presId="urn:microsoft.com/office/officeart/2005/8/layout/hierarchy2"/>
    <dgm:cxn modelId="{79359FE3-6D18-4030-8596-FEB622B278C5}" type="presParOf" srcId="{CDE2ECF5-1A97-4680-9EE7-A00CE34575AF}" destId="{63569CD9-B32E-4FA1-A0FC-2D2985CF6B68}" srcOrd="0" destOrd="0" presId="urn:microsoft.com/office/officeart/2005/8/layout/hierarchy2"/>
    <dgm:cxn modelId="{FBC55DD8-9B92-4B83-A9BF-8A6B7AF9052E}" type="presParOf" srcId="{55BA654C-DEDE-4291-A836-668C111F6D6A}" destId="{198A3E02-46C1-4B88-9D0C-FF04FA38AA2E}" srcOrd="1" destOrd="0" presId="urn:microsoft.com/office/officeart/2005/8/layout/hierarchy2"/>
    <dgm:cxn modelId="{9C72543B-7B40-4C2F-9038-B6B4C703D09A}" type="presParOf" srcId="{198A3E02-46C1-4B88-9D0C-FF04FA38AA2E}" destId="{59FB827C-AF8A-4B7C-BC28-2104160B2BAB}" srcOrd="0" destOrd="0" presId="urn:microsoft.com/office/officeart/2005/8/layout/hierarchy2"/>
    <dgm:cxn modelId="{1BE3E70B-5BD8-434D-BEA7-58AACBAFAA6B}" type="presParOf" srcId="{198A3E02-46C1-4B88-9D0C-FF04FA38AA2E}" destId="{89D6609F-734F-49E9-B0E9-C9E2AA2CC928}" srcOrd="1" destOrd="0" presId="urn:microsoft.com/office/officeart/2005/8/layout/hierarchy2"/>
    <dgm:cxn modelId="{46DC0564-5B66-4CC1-B01D-538DFADFBD7C}" type="presParOf" srcId="{FAA16046-05B9-46EF-975D-86EBF065E3F2}" destId="{808191DF-AE44-4D31-A394-AB0486216D3B}" srcOrd="4" destOrd="0" presId="urn:microsoft.com/office/officeart/2005/8/layout/hierarchy2"/>
    <dgm:cxn modelId="{B8F9EED5-2035-4D84-8F1B-1D46BB468A42}" type="presParOf" srcId="{808191DF-AE44-4D31-A394-AB0486216D3B}" destId="{4A7C49DA-9A3A-4341-B2CF-53C44B9776AF}" srcOrd="0" destOrd="0" presId="urn:microsoft.com/office/officeart/2005/8/layout/hierarchy2"/>
    <dgm:cxn modelId="{C6E154F9-7F83-4280-8BB1-0B866CC4D4D1}" type="presParOf" srcId="{FAA16046-05B9-46EF-975D-86EBF065E3F2}" destId="{896675DB-0E62-4975-8DFE-BBF6D373A489}" srcOrd="5" destOrd="0" presId="urn:microsoft.com/office/officeart/2005/8/layout/hierarchy2"/>
    <dgm:cxn modelId="{C8C46DC4-5F98-4423-900A-26C7FA78B56A}" type="presParOf" srcId="{896675DB-0E62-4975-8DFE-BBF6D373A489}" destId="{5D591C8A-35BA-47A5-BCCE-311C56D8C03E}" srcOrd="0" destOrd="0" presId="urn:microsoft.com/office/officeart/2005/8/layout/hierarchy2"/>
    <dgm:cxn modelId="{FB9C4DA5-8311-4462-B120-0865EDF3C147}" type="presParOf" srcId="{896675DB-0E62-4975-8DFE-BBF6D373A489}" destId="{7F9592D0-9BAD-4ACD-AA12-48BF5ED24739}" srcOrd="1" destOrd="0" presId="urn:microsoft.com/office/officeart/2005/8/layout/hierarchy2"/>
    <dgm:cxn modelId="{0387ED47-24F7-421B-B0E4-95D03AA51CB5}" type="presParOf" srcId="{7F9592D0-9BAD-4ACD-AA12-48BF5ED24739}" destId="{9C24757B-2CFC-4BF1-9407-53BDCDC837D9}" srcOrd="0" destOrd="0" presId="urn:microsoft.com/office/officeart/2005/8/layout/hierarchy2"/>
    <dgm:cxn modelId="{5502E384-0EC4-4D33-BE3D-49951688DB12}" type="presParOf" srcId="{9C24757B-2CFC-4BF1-9407-53BDCDC837D9}" destId="{7FD34891-334A-48B6-BDB9-CFE7BA28ACB4}" srcOrd="0" destOrd="0" presId="urn:microsoft.com/office/officeart/2005/8/layout/hierarchy2"/>
    <dgm:cxn modelId="{252CC0DB-BE23-4BD8-B8C0-40D2E35EE6A0}" type="presParOf" srcId="{7F9592D0-9BAD-4ACD-AA12-48BF5ED24739}" destId="{87DD4AC4-E8A0-4B28-AF47-57D577001603}" srcOrd="1" destOrd="0" presId="urn:microsoft.com/office/officeart/2005/8/layout/hierarchy2"/>
    <dgm:cxn modelId="{949B3332-693D-4302-AF0C-68AD2EF495DD}" type="presParOf" srcId="{87DD4AC4-E8A0-4B28-AF47-57D577001603}" destId="{01CFD0BB-C241-4824-8E43-B8E4235BA337}" srcOrd="0" destOrd="0" presId="urn:microsoft.com/office/officeart/2005/8/layout/hierarchy2"/>
    <dgm:cxn modelId="{81C06464-0164-4B17-AB8B-54A12AE9E712}" type="presParOf" srcId="{87DD4AC4-E8A0-4B28-AF47-57D577001603}" destId="{94A50505-7D6F-422D-B3BA-E53BC3CA90B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17992E-26CF-47EC-B398-27EE953B8F53}"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ru-RU"/>
        </a:p>
      </dgm:t>
    </dgm:pt>
    <dgm:pt modelId="{A2ACBBB9-68F2-4C5D-8EA9-FB2516D342B0}">
      <dgm:prSet phldrT="[Текст]" custT="1"/>
      <dgm:spPr/>
      <dgm:t>
        <a:bodyPr/>
        <a:lstStyle/>
        <a:p>
          <a:r>
            <a:rPr lang="ru-RU" sz="2000" dirty="0" smtClean="0">
              <a:latin typeface="Times New Roman" pitchFamily="18" charset="0"/>
              <a:cs typeface="Times New Roman" pitchFamily="18" charset="0"/>
            </a:rPr>
            <a:t>Экономическая эффективность</a:t>
          </a:r>
          <a:endParaRPr lang="ru-RU" sz="2000" dirty="0">
            <a:latin typeface="Times New Roman" pitchFamily="18" charset="0"/>
            <a:cs typeface="Times New Roman" pitchFamily="18" charset="0"/>
          </a:endParaRPr>
        </a:p>
      </dgm:t>
    </dgm:pt>
    <dgm:pt modelId="{5AC6AEAA-36D2-4B78-9C31-68F6F22459E0}" type="parTrans" cxnId="{0339D43D-C9C6-4764-B8D1-A6FD4A4A0539}">
      <dgm:prSet/>
      <dgm:spPr/>
      <dgm:t>
        <a:bodyPr/>
        <a:lstStyle/>
        <a:p>
          <a:endParaRPr lang="ru-RU"/>
        </a:p>
      </dgm:t>
    </dgm:pt>
    <dgm:pt modelId="{0C4094B6-1A3C-4062-9F8E-D3F19C037F61}" type="sibTrans" cxnId="{0339D43D-C9C6-4764-B8D1-A6FD4A4A0539}">
      <dgm:prSet/>
      <dgm:spPr/>
      <dgm:t>
        <a:bodyPr/>
        <a:lstStyle/>
        <a:p>
          <a:endParaRPr lang="ru-RU"/>
        </a:p>
      </dgm:t>
    </dgm:pt>
    <dgm:pt modelId="{D37D3E24-157D-487C-BBFB-41ECC3D484D1}">
      <dgm:prSet phldrT="[Текст]" custT="1"/>
      <dgm:spPr/>
      <dgm:t>
        <a:bodyPr/>
        <a:lstStyle/>
        <a:p>
          <a:pPr algn="l">
            <a:spcAft>
              <a:spcPts val="0"/>
            </a:spcAft>
          </a:pPr>
          <a:r>
            <a:rPr lang="ru-RU" sz="2000" dirty="0" smtClean="0">
              <a:latin typeface="Times New Roman" pitchFamily="18" charset="0"/>
              <a:cs typeface="Times New Roman" pitchFamily="18" charset="0"/>
            </a:rPr>
            <a:t>- снижение временной нетрудоспособности , инвалидности, преждевременной смертности</a:t>
          </a:r>
        </a:p>
        <a:p>
          <a:pPr algn="l">
            <a:spcAft>
              <a:spcPts val="0"/>
            </a:spcAft>
          </a:pPr>
          <a:r>
            <a:rPr lang="ru-RU" sz="2000" dirty="0" smtClean="0">
              <a:latin typeface="Times New Roman" pitchFamily="18" charset="0"/>
              <a:cs typeface="Times New Roman" pitchFamily="18" charset="0"/>
            </a:rPr>
            <a:t>- решение вопросов, связанных с охраной здоровья населения </a:t>
          </a:r>
          <a:endParaRPr lang="ru-RU" sz="2000" dirty="0">
            <a:latin typeface="Times New Roman" pitchFamily="18" charset="0"/>
            <a:cs typeface="Times New Roman" pitchFamily="18" charset="0"/>
          </a:endParaRPr>
        </a:p>
      </dgm:t>
    </dgm:pt>
    <dgm:pt modelId="{76A6E029-AEFC-4A58-896A-13804F94E2B5}" type="sibTrans" cxnId="{130BB5E8-6004-4BF1-A4E0-727BF28CE922}">
      <dgm:prSet/>
      <dgm:spPr/>
      <dgm:t>
        <a:bodyPr/>
        <a:lstStyle/>
        <a:p>
          <a:endParaRPr lang="ru-RU"/>
        </a:p>
      </dgm:t>
    </dgm:pt>
    <dgm:pt modelId="{88F06242-FB18-4756-BA8B-857A3D55B500}" type="parTrans" cxnId="{130BB5E8-6004-4BF1-A4E0-727BF28CE922}">
      <dgm:prSet/>
      <dgm:spPr/>
      <dgm:t>
        <a:bodyPr/>
        <a:lstStyle/>
        <a:p>
          <a:endParaRPr lang="ru-RU"/>
        </a:p>
      </dgm:t>
    </dgm:pt>
    <dgm:pt modelId="{9061B701-E56F-4A84-93BD-D95694786A75}">
      <dgm:prSet custT="1"/>
      <dgm:spPr/>
      <dgm:t>
        <a:bodyPr/>
        <a:lstStyle/>
        <a:p>
          <a:r>
            <a:rPr lang="ru-RU" sz="2000" dirty="0" smtClean="0">
              <a:latin typeface="Times New Roman" pitchFamily="18" charset="0"/>
              <a:cs typeface="Times New Roman" pitchFamily="18" charset="0"/>
            </a:rPr>
            <a:t>Прямой эффект</a:t>
          </a:r>
          <a:endParaRPr lang="ru-RU" sz="2000" dirty="0">
            <a:latin typeface="Times New Roman" pitchFamily="18" charset="0"/>
            <a:cs typeface="Times New Roman" pitchFamily="18" charset="0"/>
          </a:endParaRPr>
        </a:p>
      </dgm:t>
    </dgm:pt>
    <dgm:pt modelId="{1568A16F-7BBB-4E01-83DE-F785BF5FC2D3}" type="parTrans" cxnId="{9EBF3BF6-DD81-4E26-BA62-D88DBB9D8C4B}">
      <dgm:prSet/>
      <dgm:spPr/>
      <dgm:t>
        <a:bodyPr/>
        <a:lstStyle/>
        <a:p>
          <a:endParaRPr lang="ru-RU"/>
        </a:p>
      </dgm:t>
    </dgm:pt>
    <dgm:pt modelId="{04456A6A-F6D8-42C0-9F09-9C157B468884}" type="sibTrans" cxnId="{9EBF3BF6-DD81-4E26-BA62-D88DBB9D8C4B}">
      <dgm:prSet/>
      <dgm:spPr/>
      <dgm:t>
        <a:bodyPr/>
        <a:lstStyle/>
        <a:p>
          <a:endParaRPr lang="ru-RU"/>
        </a:p>
      </dgm:t>
    </dgm:pt>
    <dgm:pt modelId="{7F2CCDAA-E78C-455A-A045-21E2E0809416}">
      <dgm:prSet custT="1"/>
      <dgm:spPr/>
      <dgm:t>
        <a:bodyPr/>
        <a:lstStyle/>
        <a:p>
          <a:r>
            <a:rPr lang="ru-RU" sz="2000" dirty="0" smtClean="0">
              <a:latin typeface="Times New Roman" pitchFamily="18" charset="0"/>
              <a:cs typeface="Times New Roman" pitchFamily="18" charset="0"/>
            </a:rPr>
            <a:t>Косвенный эффект</a:t>
          </a:r>
          <a:endParaRPr lang="ru-RU" sz="2000" dirty="0">
            <a:latin typeface="Times New Roman" pitchFamily="18" charset="0"/>
            <a:cs typeface="Times New Roman" pitchFamily="18" charset="0"/>
          </a:endParaRPr>
        </a:p>
      </dgm:t>
    </dgm:pt>
    <dgm:pt modelId="{7C241069-FFA6-440D-B525-52B73AC9B8F4}" type="parTrans" cxnId="{D087ED64-5529-4DF9-8DCE-B32433D229C4}">
      <dgm:prSet/>
      <dgm:spPr/>
      <dgm:t>
        <a:bodyPr/>
        <a:lstStyle/>
        <a:p>
          <a:endParaRPr lang="ru-RU"/>
        </a:p>
      </dgm:t>
    </dgm:pt>
    <dgm:pt modelId="{FAB91559-03B7-4199-A40A-F49C908BFD88}" type="sibTrans" cxnId="{D087ED64-5529-4DF9-8DCE-B32433D229C4}">
      <dgm:prSet/>
      <dgm:spPr/>
      <dgm:t>
        <a:bodyPr/>
        <a:lstStyle/>
        <a:p>
          <a:endParaRPr lang="ru-RU"/>
        </a:p>
      </dgm:t>
    </dgm:pt>
    <dgm:pt modelId="{D75FB59B-66E6-4FBD-8D46-D284D7A8CBD9}">
      <dgm:prSet phldrT="[Текст]" custT="1"/>
      <dgm:spPr/>
      <dgm:t>
        <a:bodyPr/>
        <a:lstStyle/>
        <a:p>
          <a:pPr algn="l">
            <a:spcAft>
              <a:spcPts val="0"/>
            </a:spcAft>
          </a:pPr>
          <a:r>
            <a:rPr lang="ru-RU" sz="2000" dirty="0" smtClean="0">
              <a:latin typeface="Times New Roman" pitchFamily="18" charset="0"/>
              <a:cs typeface="Times New Roman" pitchFamily="18" charset="0"/>
            </a:rPr>
            <a:t>- рост производительности труда</a:t>
          </a:r>
        </a:p>
        <a:p>
          <a:pPr algn="l">
            <a:spcAft>
              <a:spcPts val="0"/>
            </a:spcAft>
          </a:pPr>
          <a:r>
            <a:rPr lang="ru-RU" sz="2000" dirty="0" smtClean="0">
              <a:latin typeface="Times New Roman" pitchFamily="18" charset="0"/>
              <a:cs typeface="Times New Roman" pitchFamily="18" charset="0"/>
            </a:rPr>
            <a:t>- уменьшение затрат на медицинскую помощь</a:t>
          </a:r>
        </a:p>
        <a:p>
          <a:pPr algn="l">
            <a:spcAft>
              <a:spcPts val="0"/>
            </a:spcAft>
          </a:pPr>
          <a:r>
            <a:rPr lang="ru-RU" sz="2000" dirty="0" smtClean="0">
              <a:latin typeface="Times New Roman" pitchFamily="18" charset="0"/>
              <a:cs typeface="Times New Roman" pitchFamily="18" charset="0"/>
            </a:rPr>
            <a:t>- рациональное использование ресурсов</a:t>
          </a:r>
        </a:p>
        <a:p>
          <a:pPr algn="l">
            <a:spcAft>
              <a:spcPts val="0"/>
            </a:spcAft>
          </a:pPr>
          <a:r>
            <a:rPr lang="ru-RU" sz="2000" dirty="0" smtClean="0">
              <a:latin typeface="Times New Roman" pitchFamily="18" charset="0"/>
              <a:cs typeface="Times New Roman" pitchFamily="18" charset="0"/>
            </a:rPr>
            <a:t>- увеличение национального дохода</a:t>
          </a:r>
          <a:endParaRPr lang="ru-RU" sz="2000" dirty="0">
            <a:latin typeface="Times New Roman" pitchFamily="18" charset="0"/>
            <a:cs typeface="Times New Roman" pitchFamily="18" charset="0"/>
          </a:endParaRPr>
        </a:p>
      </dgm:t>
    </dgm:pt>
    <dgm:pt modelId="{49406A2D-6C03-41CF-9E40-0B4520F09DD4}" type="sibTrans" cxnId="{13ABA0EE-349F-4E45-A94D-9515532BA137}">
      <dgm:prSet/>
      <dgm:spPr/>
      <dgm:t>
        <a:bodyPr/>
        <a:lstStyle/>
        <a:p>
          <a:endParaRPr lang="ru-RU"/>
        </a:p>
      </dgm:t>
    </dgm:pt>
    <dgm:pt modelId="{AC87ED8D-E784-4A8B-89D9-888B513B07BE}" type="parTrans" cxnId="{13ABA0EE-349F-4E45-A94D-9515532BA137}">
      <dgm:prSet/>
      <dgm:spPr/>
      <dgm:t>
        <a:bodyPr/>
        <a:lstStyle/>
        <a:p>
          <a:endParaRPr lang="ru-RU"/>
        </a:p>
      </dgm:t>
    </dgm:pt>
    <dgm:pt modelId="{7BDB994A-34F5-4F49-8979-38440265245C}" type="pres">
      <dgm:prSet presAssocID="{8317992E-26CF-47EC-B398-27EE953B8F53}" presName="diagram" presStyleCnt="0">
        <dgm:presLayoutVars>
          <dgm:chPref val="1"/>
          <dgm:dir/>
          <dgm:animOne val="branch"/>
          <dgm:animLvl val="lvl"/>
          <dgm:resizeHandles val="exact"/>
        </dgm:presLayoutVars>
      </dgm:prSet>
      <dgm:spPr/>
      <dgm:t>
        <a:bodyPr/>
        <a:lstStyle/>
        <a:p>
          <a:endParaRPr lang="ru-RU"/>
        </a:p>
      </dgm:t>
    </dgm:pt>
    <dgm:pt modelId="{25A4E9B3-9832-4DF8-A704-C7FCC09D8D32}" type="pres">
      <dgm:prSet presAssocID="{A2ACBBB9-68F2-4C5D-8EA9-FB2516D342B0}" presName="root1" presStyleCnt="0"/>
      <dgm:spPr/>
    </dgm:pt>
    <dgm:pt modelId="{ED22A17B-6865-4089-B0AA-EE385D5B25D4}" type="pres">
      <dgm:prSet presAssocID="{A2ACBBB9-68F2-4C5D-8EA9-FB2516D342B0}" presName="LevelOneTextNode" presStyleLbl="node0" presStyleIdx="0" presStyleCnt="1" custScaleX="135192" custScaleY="199796">
        <dgm:presLayoutVars>
          <dgm:chPref val="3"/>
        </dgm:presLayoutVars>
      </dgm:prSet>
      <dgm:spPr/>
      <dgm:t>
        <a:bodyPr/>
        <a:lstStyle/>
        <a:p>
          <a:endParaRPr lang="ru-RU"/>
        </a:p>
      </dgm:t>
    </dgm:pt>
    <dgm:pt modelId="{511888FF-558E-44E3-A5AF-B9BE56DBC06E}" type="pres">
      <dgm:prSet presAssocID="{A2ACBBB9-68F2-4C5D-8EA9-FB2516D342B0}" presName="level2hierChild" presStyleCnt="0"/>
      <dgm:spPr/>
    </dgm:pt>
    <dgm:pt modelId="{12DEA821-374B-4E94-B968-613A3D8DDB5D}" type="pres">
      <dgm:prSet presAssocID="{1568A16F-7BBB-4E01-83DE-F785BF5FC2D3}" presName="conn2-1" presStyleLbl="parChTrans1D2" presStyleIdx="0" presStyleCnt="2"/>
      <dgm:spPr/>
      <dgm:t>
        <a:bodyPr/>
        <a:lstStyle/>
        <a:p>
          <a:endParaRPr lang="ru-RU"/>
        </a:p>
      </dgm:t>
    </dgm:pt>
    <dgm:pt modelId="{B489EFCD-8C72-42D0-9327-7F85BFE54F67}" type="pres">
      <dgm:prSet presAssocID="{1568A16F-7BBB-4E01-83DE-F785BF5FC2D3}" presName="connTx" presStyleLbl="parChTrans1D2" presStyleIdx="0" presStyleCnt="2"/>
      <dgm:spPr/>
      <dgm:t>
        <a:bodyPr/>
        <a:lstStyle/>
        <a:p>
          <a:endParaRPr lang="ru-RU"/>
        </a:p>
      </dgm:t>
    </dgm:pt>
    <dgm:pt modelId="{4927BD53-D380-456E-82D7-7F01F647E415}" type="pres">
      <dgm:prSet presAssocID="{9061B701-E56F-4A84-93BD-D95694786A75}" presName="root2" presStyleCnt="0"/>
      <dgm:spPr/>
    </dgm:pt>
    <dgm:pt modelId="{BDD4865F-DABC-43AA-9546-D06574EFD31E}" type="pres">
      <dgm:prSet presAssocID="{9061B701-E56F-4A84-93BD-D95694786A75}" presName="LevelTwoTextNode" presStyleLbl="node2" presStyleIdx="0" presStyleCnt="2" custScaleX="85274" custScaleY="116007">
        <dgm:presLayoutVars>
          <dgm:chPref val="3"/>
        </dgm:presLayoutVars>
      </dgm:prSet>
      <dgm:spPr/>
      <dgm:t>
        <a:bodyPr/>
        <a:lstStyle/>
        <a:p>
          <a:endParaRPr lang="ru-RU"/>
        </a:p>
      </dgm:t>
    </dgm:pt>
    <dgm:pt modelId="{487A66C5-7555-4450-AD83-8ED2D9137B26}" type="pres">
      <dgm:prSet presAssocID="{9061B701-E56F-4A84-93BD-D95694786A75}" presName="level3hierChild" presStyleCnt="0"/>
      <dgm:spPr/>
    </dgm:pt>
    <dgm:pt modelId="{06BA974E-3ACB-4178-8F06-79A206ADB9C5}" type="pres">
      <dgm:prSet presAssocID="{AC87ED8D-E784-4A8B-89D9-888B513B07BE}" presName="conn2-1" presStyleLbl="parChTrans1D3" presStyleIdx="0" presStyleCnt="2"/>
      <dgm:spPr/>
      <dgm:t>
        <a:bodyPr/>
        <a:lstStyle/>
        <a:p>
          <a:endParaRPr lang="ru-RU"/>
        </a:p>
      </dgm:t>
    </dgm:pt>
    <dgm:pt modelId="{2A9BFF23-309B-4C16-B9CE-5D941CBBE0CF}" type="pres">
      <dgm:prSet presAssocID="{AC87ED8D-E784-4A8B-89D9-888B513B07BE}" presName="connTx" presStyleLbl="parChTrans1D3" presStyleIdx="0" presStyleCnt="2"/>
      <dgm:spPr/>
      <dgm:t>
        <a:bodyPr/>
        <a:lstStyle/>
        <a:p>
          <a:endParaRPr lang="ru-RU"/>
        </a:p>
      </dgm:t>
    </dgm:pt>
    <dgm:pt modelId="{BE9E6C8A-C405-4D06-AF3E-E294311BC5AE}" type="pres">
      <dgm:prSet presAssocID="{D75FB59B-66E6-4FBD-8D46-D284D7A8CBD9}" presName="root2" presStyleCnt="0"/>
      <dgm:spPr/>
    </dgm:pt>
    <dgm:pt modelId="{F26523B0-B9CF-4E41-B2AC-DFB5DEECB466}" type="pres">
      <dgm:prSet presAssocID="{D75FB59B-66E6-4FBD-8D46-D284D7A8CBD9}" presName="LevelTwoTextNode" presStyleLbl="node3" presStyleIdx="0" presStyleCnt="2" custScaleX="257492" custScaleY="313429" custLinFactNeighborX="-4653" custLinFactNeighborY="-22684">
        <dgm:presLayoutVars>
          <dgm:chPref val="3"/>
        </dgm:presLayoutVars>
      </dgm:prSet>
      <dgm:spPr/>
      <dgm:t>
        <a:bodyPr/>
        <a:lstStyle/>
        <a:p>
          <a:endParaRPr lang="ru-RU"/>
        </a:p>
      </dgm:t>
    </dgm:pt>
    <dgm:pt modelId="{BAD9BC67-5DFF-4D88-B06D-CB60353F2256}" type="pres">
      <dgm:prSet presAssocID="{D75FB59B-66E6-4FBD-8D46-D284D7A8CBD9}" presName="level3hierChild" presStyleCnt="0"/>
      <dgm:spPr/>
    </dgm:pt>
    <dgm:pt modelId="{1D5FE397-4A28-494F-B25E-576AE3D8DF6C}" type="pres">
      <dgm:prSet presAssocID="{7C241069-FFA6-440D-B525-52B73AC9B8F4}" presName="conn2-1" presStyleLbl="parChTrans1D2" presStyleIdx="1" presStyleCnt="2"/>
      <dgm:spPr/>
      <dgm:t>
        <a:bodyPr/>
        <a:lstStyle/>
        <a:p>
          <a:endParaRPr lang="ru-RU"/>
        </a:p>
      </dgm:t>
    </dgm:pt>
    <dgm:pt modelId="{25DE0397-FB87-40DE-8451-649647068B3A}" type="pres">
      <dgm:prSet presAssocID="{7C241069-FFA6-440D-B525-52B73AC9B8F4}" presName="connTx" presStyleLbl="parChTrans1D2" presStyleIdx="1" presStyleCnt="2"/>
      <dgm:spPr/>
      <dgm:t>
        <a:bodyPr/>
        <a:lstStyle/>
        <a:p>
          <a:endParaRPr lang="ru-RU"/>
        </a:p>
      </dgm:t>
    </dgm:pt>
    <dgm:pt modelId="{5571AAB6-2839-4CA7-A212-EF3604EA236B}" type="pres">
      <dgm:prSet presAssocID="{7F2CCDAA-E78C-455A-A045-21E2E0809416}" presName="root2" presStyleCnt="0"/>
      <dgm:spPr/>
    </dgm:pt>
    <dgm:pt modelId="{857C6340-02D7-4845-A2FF-2DCB6D276CD2}" type="pres">
      <dgm:prSet presAssocID="{7F2CCDAA-E78C-455A-A045-21E2E0809416}" presName="LevelTwoTextNode" presStyleLbl="node2" presStyleIdx="1" presStyleCnt="2" custScaleX="112826" custScaleY="111638">
        <dgm:presLayoutVars>
          <dgm:chPref val="3"/>
        </dgm:presLayoutVars>
      </dgm:prSet>
      <dgm:spPr/>
      <dgm:t>
        <a:bodyPr/>
        <a:lstStyle/>
        <a:p>
          <a:endParaRPr lang="ru-RU"/>
        </a:p>
      </dgm:t>
    </dgm:pt>
    <dgm:pt modelId="{A8FEA944-76ED-4404-92C7-6584283FFDFA}" type="pres">
      <dgm:prSet presAssocID="{7F2CCDAA-E78C-455A-A045-21E2E0809416}" presName="level3hierChild" presStyleCnt="0"/>
      <dgm:spPr/>
    </dgm:pt>
    <dgm:pt modelId="{99FF4CFF-346B-475B-912D-DBA7465959E5}" type="pres">
      <dgm:prSet presAssocID="{88F06242-FB18-4756-BA8B-857A3D55B500}" presName="conn2-1" presStyleLbl="parChTrans1D3" presStyleIdx="1" presStyleCnt="2"/>
      <dgm:spPr/>
      <dgm:t>
        <a:bodyPr/>
        <a:lstStyle/>
        <a:p>
          <a:endParaRPr lang="ru-RU"/>
        </a:p>
      </dgm:t>
    </dgm:pt>
    <dgm:pt modelId="{A7E590AF-DC2D-4759-9E50-CCB3273627EF}" type="pres">
      <dgm:prSet presAssocID="{88F06242-FB18-4756-BA8B-857A3D55B500}" presName="connTx" presStyleLbl="parChTrans1D3" presStyleIdx="1" presStyleCnt="2"/>
      <dgm:spPr/>
      <dgm:t>
        <a:bodyPr/>
        <a:lstStyle/>
        <a:p>
          <a:endParaRPr lang="ru-RU"/>
        </a:p>
      </dgm:t>
    </dgm:pt>
    <dgm:pt modelId="{0A6BDDAD-A61C-43E3-A8CF-DA85B102A1DF}" type="pres">
      <dgm:prSet presAssocID="{D37D3E24-157D-487C-BBFB-41ECC3D484D1}" presName="root2" presStyleCnt="0"/>
      <dgm:spPr/>
    </dgm:pt>
    <dgm:pt modelId="{396F8A4D-9C49-4BBD-B4EC-4D35C1169928}" type="pres">
      <dgm:prSet presAssocID="{D37D3E24-157D-487C-BBFB-41ECC3D484D1}" presName="LevelTwoTextNode" presStyleLbl="node3" presStyleIdx="1" presStyleCnt="2" custScaleX="241496" custScaleY="266552" custLinFactNeighborX="-18504" custLinFactNeighborY="-11215">
        <dgm:presLayoutVars>
          <dgm:chPref val="3"/>
        </dgm:presLayoutVars>
      </dgm:prSet>
      <dgm:spPr/>
      <dgm:t>
        <a:bodyPr/>
        <a:lstStyle/>
        <a:p>
          <a:endParaRPr lang="ru-RU"/>
        </a:p>
      </dgm:t>
    </dgm:pt>
    <dgm:pt modelId="{C006CF21-24D4-4D4C-AC12-4E0DE01F04A8}" type="pres">
      <dgm:prSet presAssocID="{D37D3E24-157D-487C-BBFB-41ECC3D484D1}" presName="level3hierChild" presStyleCnt="0"/>
      <dgm:spPr/>
    </dgm:pt>
  </dgm:ptLst>
  <dgm:cxnLst>
    <dgm:cxn modelId="{13ABA0EE-349F-4E45-A94D-9515532BA137}" srcId="{9061B701-E56F-4A84-93BD-D95694786A75}" destId="{D75FB59B-66E6-4FBD-8D46-D284D7A8CBD9}" srcOrd="0" destOrd="0" parTransId="{AC87ED8D-E784-4A8B-89D9-888B513B07BE}" sibTransId="{49406A2D-6C03-41CF-9E40-0B4520F09DD4}"/>
    <dgm:cxn modelId="{5FF4E332-5B96-411C-BE87-5B6F1E298AA3}" type="presOf" srcId="{AC87ED8D-E784-4A8B-89D9-888B513B07BE}" destId="{06BA974E-3ACB-4178-8F06-79A206ADB9C5}" srcOrd="0" destOrd="0" presId="urn:microsoft.com/office/officeart/2005/8/layout/hierarchy2"/>
    <dgm:cxn modelId="{0339D43D-C9C6-4764-B8D1-A6FD4A4A0539}" srcId="{8317992E-26CF-47EC-B398-27EE953B8F53}" destId="{A2ACBBB9-68F2-4C5D-8EA9-FB2516D342B0}" srcOrd="0" destOrd="0" parTransId="{5AC6AEAA-36D2-4B78-9C31-68F6F22459E0}" sibTransId="{0C4094B6-1A3C-4062-9F8E-D3F19C037F61}"/>
    <dgm:cxn modelId="{A6A019C5-35CD-4D6B-808C-5790E674354D}" type="presOf" srcId="{D75FB59B-66E6-4FBD-8D46-D284D7A8CBD9}" destId="{F26523B0-B9CF-4E41-B2AC-DFB5DEECB466}" srcOrd="0" destOrd="0" presId="urn:microsoft.com/office/officeart/2005/8/layout/hierarchy2"/>
    <dgm:cxn modelId="{9EBF3BF6-DD81-4E26-BA62-D88DBB9D8C4B}" srcId="{A2ACBBB9-68F2-4C5D-8EA9-FB2516D342B0}" destId="{9061B701-E56F-4A84-93BD-D95694786A75}" srcOrd="0" destOrd="0" parTransId="{1568A16F-7BBB-4E01-83DE-F785BF5FC2D3}" sibTransId="{04456A6A-F6D8-42C0-9F09-9C157B468884}"/>
    <dgm:cxn modelId="{EE0E9DF3-D0D7-4F92-B0D0-B5ED021971B6}" type="presOf" srcId="{8317992E-26CF-47EC-B398-27EE953B8F53}" destId="{7BDB994A-34F5-4F49-8979-38440265245C}" srcOrd="0" destOrd="0" presId="urn:microsoft.com/office/officeart/2005/8/layout/hierarchy2"/>
    <dgm:cxn modelId="{D087ED64-5529-4DF9-8DCE-B32433D229C4}" srcId="{A2ACBBB9-68F2-4C5D-8EA9-FB2516D342B0}" destId="{7F2CCDAA-E78C-455A-A045-21E2E0809416}" srcOrd="1" destOrd="0" parTransId="{7C241069-FFA6-440D-B525-52B73AC9B8F4}" sibTransId="{FAB91559-03B7-4199-A40A-F49C908BFD88}"/>
    <dgm:cxn modelId="{FD3191D5-0CAD-4BBA-A255-B678D522D53C}" type="presOf" srcId="{1568A16F-7BBB-4E01-83DE-F785BF5FC2D3}" destId="{B489EFCD-8C72-42D0-9327-7F85BFE54F67}" srcOrd="1" destOrd="0" presId="urn:microsoft.com/office/officeart/2005/8/layout/hierarchy2"/>
    <dgm:cxn modelId="{C13E8CB3-1BDA-4547-B5FD-654C5559BB1E}" type="presOf" srcId="{7C241069-FFA6-440D-B525-52B73AC9B8F4}" destId="{1D5FE397-4A28-494F-B25E-576AE3D8DF6C}" srcOrd="0" destOrd="0" presId="urn:microsoft.com/office/officeart/2005/8/layout/hierarchy2"/>
    <dgm:cxn modelId="{BB760CB8-287F-4DD2-8562-DDBE69A716FF}" type="presOf" srcId="{9061B701-E56F-4A84-93BD-D95694786A75}" destId="{BDD4865F-DABC-43AA-9546-D06574EFD31E}" srcOrd="0" destOrd="0" presId="urn:microsoft.com/office/officeart/2005/8/layout/hierarchy2"/>
    <dgm:cxn modelId="{7646C1B2-8BF3-49FB-91AB-EF555F162012}" type="presOf" srcId="{88F06242-FB18-4756-BA8B-857A3D55B500}" destId="{A7E590AF-DC2D-4759-9E50-CCB3273627EF}" srcOrd="1" destOrd="0" presId="urn:microsoft.com/office/officeart/2005/8/layout/hierarchy2"/>
    <dgm:cxn modelId="{40F13133-2C17-4DD8-BCBD-7A82EFF664FB}" type="presOf" srcId="{7F2CCDAA-E78C-455A-A045-21E2E0809416}" destId="{857C6340-02D7-4845-A2FF-2DCB6D276CD2}" srcOrd="0" destOrd="0" presId="urn:microsoft.com/office/officeart/2005/8/layout/hierarchy2"/>
    <dgm:cxn modelId="{130BB5E8-6004-4BF1-A4E0-727BF28CE922}" srcId="{7F2CCDAA-E78C-455A-A045-21E2E0809416}" destId="{D37D3E24-157D-487C-BBFB-41ECC3D484D1}" srcOrd="0" destOrd="0" parTransId="{88F06242-FB18-4756-BA8B-857A3D55B500}" sibTransId="{76A6E029-AEFC-4A58-896A-13804F94E2B5}"/>
    <dgm:cxn modelId="{483CDF21-B4F3-40A7-97F4-3E52903046AC}" type="presOf" srcId="{88F06242-FB18-4756-BA8B-857A3D55B500}" destId="{99FF4CFF-346B-475B-912D-DBA7465959E5}" srcOrd="0" destOrd="0" presId="urn:microsoft.com/office/officeart/2005/8/layout/hierarchy2"/>
    <dgm:cxn modelId="{758AACA5-752A-4049-91FC-9CE484268FA8}" type="presOf" srcId="{1568A16F-7BBB-4E01-83DE-F785BF5FC2D3}" destId="{12DEA821-374B-4E94-B968-613A3D8DDB5D}" srcOrd="0" destOrd="0" presId="urn:microsoft.com/office/officeart/2005/8/layout/hierarchy2"/>
    <dgm:cxn modelId="{CF41092D-5563-4AA7-9B81-F558247A0291}" type="presOf" srcId="{A2ACBBB9-68F2-4C5D-8EA9-FB2516D342B0}" destId="{ED22A17B-6865-4089-B0AA-EE385D5B25D4}" srcOrd="0" destOrd="0" presId="urn:microsoft.com/office/officeart/2005/8/layout/hierarchy2"/>
    <dgm:cxn modelId="{5BA700FB-26F0-4F8B-B108-634AAC50F8AF}" type="presOf" srcId="{7C241069-FFA6-440D-B525-52B73AC9B8F4}" destId="{25DE0397-FB87-40DE-8451-649647068B3A}" srcOrd="1" destOrd="0" presId="urn:microsoft.com/office/officeart/2005/8/layout/hierarchy2"/>
    <dgm:cxn modelId="{A1668CA6-1C55-44FE-BED4-8B1E606141F7}" type="presOf" srcId="{AC87ED8D-E784-4A8B-89D9-888B513B07BE}" destId="{2A9BFF23-309B-4C16-B9CE-5D941CBBE0CF}" srcOrd="1" destOrd="0" presId="urn:microsoft.com/office/officeart/2005/8/layout/hierarchy2"/>
    <dgm:cxn modelId="{258BE671-ED6F-4312-8C4E-28767D21581D}" type="presOf" srcId="{D37D3E24-157D-487C-BBFB-41ECC3D484D1}" destId="{396F8A4D-9C49-4BBD-B4EC-4D35C1169928}" srcOrd="0" destOrd="0" presId="urn:microsoft.com/office/officeart/2005/8/layout/hierarchy2"/>
    <dgm:cxn modelId="{F1571738-9380-49EE-A847-33B396D340ED}" type="presParOf" srcId="{7BDB994A-34F5-4F49-8979-38440265245C}" destId="{25A4E9B3-9832-4DF8-A704-C7FCC09D8D32}" srcOrd="0" destOrd="0" presId="urn:microsoft.com/office/officeart/2005/8/layout/hierarchy2"/>
    <dgm:cxn modelId="{5CECC68A-CB1C-48EB-ABCD-B3A1B0DF8460}" type="presParOf" srcId="{25A4E9B3-9832-4DF8-A704-C7FCC09D8D32}" destId="{ED22A17B-6865-4089-B0AA-EE385D5B25D4}" srcOrd="0" destOrd="0" presId="urn:microsoft.com/office/officeart/2005/8/layout/hierarchy2"/>
    <dgm:cxn modelId="{638B7BA9-ADEA-4C57-981C-DF884C3CE8BB}" type="presParOf" srcId="{25A4E9B3-9832-4DF8-A704-C7FCC09D8D32}" destId="{511888FF-558E-44E3-A5AF-B9BE56DBC06E}" srcOrd="1" destOrd="0" presId="urn:microsoft.com/office/officeart/2005/8/layout/hierarchy2"/>
    <dgm:cxn modelId="{2C6E771D-D285-4A15-83BE-024662821D5A}" type="presParOf" srcId="{511888FF-558E-44E3-A5AF-B9BE56DBC06E}" destId="{12DEA821-374B-4E94-B968-613A3D8DDB5D}" srcOrd="0" destOrd="0" presId="urn:microsoft.com/office/officeart/2005/8/layout/hierarchy2"/>
    <dgm:cxn modelId="{E8BDFF93-BF41-4AAB-9144-00A3F5EE7B65}" type="presParOf" srcId="{12DEA821-374B-4E94-B968-613A3D8DDB5D}" destId="{B489EFCD-8C72-42D0-9327-7F85BFE54F67}" srcOrd="0" destOrd="0" presId="urn:microsoft.com/office/officeart/2005/8/layout/hierarchy2"/>
    <dgm:cxn modelId="{879784B9-C962-42C3-9C83-87E7BAB4A908}" type="presParOf" srcId="{511888FF-558E-44E3-A5AF-B9BE56DBC06E}" destId="{4927BD53-D380-456E-82D7-7F01F647E415}" srcOrd="1" destOrd="0" presId="urn:microsoft.com/office/officeart/2005/8/layout/hierarchy2"/>
    <dgm:cxn modelId="{DE2C69EE-D68F-4918-A184-2C70569A45B9}" type="presParOf" srcId="{4927BD53-D380-456E-82D7-7F01F647E415}" destId="{BDD4865F-DABC-43AA-9546-D06574EFD31E}" srcOrd="0" destOrd="0" presId="urn:microsoft.com/office/officeart/2005/8/layout/hierarchy2"/>
    <dgm:cxn modelId="{7DFC8F07-B7BF-453B-9861-65D5DA740AB8}" type="presParOf" srcId="{4927BD53-D380-456E-82D7-7F01F647E415}" destId="{487A66C5-7555-4450-AD83-8ED2D9137B26}" srcOrd="1" destOrd="0" presId="urn:microsoft.com/office/officeart/2005/8/layout/hierarchy2"/>
    <dgm:cxn modelId="{6B8F349A-098D-4A17-B20A-4A1734866756}" type="presParOf" srcId="{487A66C5-7555-4450-AD83-8ED2D9137B26}" destId="{06BA974E-3ACB-4178-8F06-79A206ADB9C5}" srcOrd="0" destOrd="0" presId="urn:microsoft.com/office/officeart/2005/8/layout/hierarchy2"/>
    <dgm:cxn modelId="{6B4A6271-DE0F-49A6-B1C9-E47734957154}" type="presParOf" srcId="{06BA974E-3ACB-4178-8F06-79A206ADB9C5}" destId="{2A9BFF23-309B-4C16-B9CE-5D941CBBE0CF}" srcOrd="0" destOrd="0" presId="urn:microsoft.com/office/officeart/2005/8/layout/hierarchy2"/>
    <dgm:cxn modelId="{D2CA4784-DA8F-40AC-968D-802DBC9FA7D9}" type="presParOf" srcId="{487A66C5-7555-4450-AD83-8ED2D9137B26}" destId="{BE9E6C8A-C405-4D06-AF3E-E294311BC5AE}" srcOrd="1" destOrd="0" presId="urn:microsoft.com/office/officeart/2005/8/layout/hierarchy2"/>
    <dgm:cxn modelId="{A1797B74-553B-48D1-ABD3-2ED809111264}" type="presParOf" srcId="{BE9E6C8A-C405-4D06-AF3E-E294311BC5AE}" destId="{F26523B0-B9CF-4E41-B2AC-DFB5DEECB466}" srcOrd="0" destOrd="0" presId="urn:microsoft.com/office/officeart/2005/8/layout/hierarchy2"/>
    <dgm:cxn modelId="{7D98358B-CF9B-4283-997F-33950093F9DF}" type="presParOf" srcId="{BE9E6C8A-C405-4D06-AF3E-E294311BC5AE}" destId="{BAD9BC67-5DFF-4D88-B06D-CB60353F2256}" srcOrd="1" destOrd="0" presId="urn:microsoft.com/office/officeart/2005/8/layout/hierarchy2"/>
    <dgm:cxn modelId="{F499DB76-46BB-4854-924F-EDF8B9047E46}" type="presParOf" srcId="{511888FF-558E-44E3-A5AF-B9BE56DBC06E}" destId="{1D5FE397-4A28-494F-B25E-576AE3D8DF6C}" srcOrd="2" destOrd="0" presId="urn:microsoft.com/office/officeart/2005/8/layout/hierarchy2"/>
    <dgm:cxn modelId="{42685AB8-64E8-4FD3-86EC-43EDC0550CE7}" type="presParOf" srcId="{1D5FE397-4A28-494F-B25E-576AE3D8DF6C}" destId="{25DE0397-FB87-40DE-8451-649647068B3A}" srcOrd="0" destOrd="0" presId="urn:microsoft.com/office/officeart/2005/8/layout/hierarchy2"/>
    <dgm:cxn modelId="{E7E3983F-6530-4EE0-8EB5-73F603029058}" type="presParOf" srcId="{511888FF-558E-44E3-A5AF-B9BE56DBC06E}" destId="{5571AAB6-2839-4CA7-A212-EF3604EA236B}" srcOrd="3" destOrd="0" presId="urn:microsoft.com/office/officeart/2005/8/layout/hierarchy2"/>
    <dgm:cxn modelId="{179D7501-032B-4D03-8ADF-15411A85B94B}" type="presParOf" srcId="{5571AAB6-2839-4CA7-A212-EF3604EA236B}" destId="{857C6340-02D7-4845-A2FF-2DCB6D276CD2}" srcOrd="0" destOrd="0" presId="urn:microsoft.com/office/officeart/2005/8/layout/hierarchy2"/>
    <dgm:cxn modelId="{78C89BEB-A01E-4AD7-8A51-F2B56E2D188B}" type="presParOf" srcId="{5571AAB6-2839-4CA7-A212-EF3604EA236B}" destId="{A8FEA944-76ED-4404-92C7-6584283FFDFA}" srcOrd="1" destOrd="0" presId="urn:microsoft.com/office/officeart/2005/8/layout/hierarchy2"/>
    <dgm:cxn modelId="{37471299-7735-43F9-8FD6-24B4ADDAFE89}" type="presParOf" srcId="{A8FEA944-76ED-4404-92C7-6584283FFDFA}" destId="{99FF4CFF-346B-475B-912D-DBA7465959E5}" srcOrd="0" destOrd="0" presId="urn:microsoft.com/office/officeart/2005/8/layout/hierarchy2"/>
    <dgm:cxn modelId="{B2BBDA0C-D5D3-42B2-9178-A429C015CFAE}" type="presParOf" srcId="{99FF4CFF-346B-475B-912D-DBA7465959E5}" destId="{A7E590AF-DC2D-4759-9E50-CCB3273627EF}" srcOrd="0" destOrd="0" presId="urn:microsoft.com/office/officeart/2005/8/layout/hierarchy2"/>
    <dgm:cxn modelId="{667D376B-0778-4AAE-979E-A11FCAFDA2E9}" type="presParOf" srcId="{A8FEA944-76ED-4404-92C7-6584283FFDFA}" destId="{0A6BDDAD-A61C-43E3-A8CF-DA85B102A1DF}" srcOrd="1" destOrd="0" presId="urn:microsoft.com/office/officeart/2005/8/layout/hierarchy2"/>
    <dgm:cxn modelId="{01BA0923-3DE1-4002-A30B-E5C1A15CA384}" type="presParOf" srcId="{0A6BDDAD-A61C-43E3-A8CF-DA85B102A1DF}" destId="{396F8A4D-9C49-4BBD-B4EC-4D35C1169928}" srcOrd="0" destOrd="0" presId="urn:microsoft.com/office/officeart/2005/8/layout/hierarchy2"/>
    <dgm:cxn modelId="{F157F51B-F817-4EBF-BCAB-3CB0F92C1360}" type="presParOf" srcId="{0A6BDDAD-A61C-43E3-A8CF-DA85B102A1DF}" destId="{C006CF21-24D4-4D4C-AC12-4E0DE01F04A8}"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E6C731-18BA-4297-8022-3CF6B2D8F6CF}">
      <dsp:nvSpPr>
        <dsp:cNvPr id="0" name=""/>
        <dsp:cNvSpPr/>
      </dsp:nvSpPr>
      <dsp:spPr>
        <a:xfrm>
          <a:off x="5312" y="1674618"/>
          <a:ext cx="2018759" cy="137353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itchFamily="18" charset="0"/>
              <a:cs typeface="Times New Roman" pitchFamily="18" charset="0"/>
            </a:rPr>
            <a:t>Источники финансирования здравоохранения</a:t>
          </a:r>
          <a:endParaRPr lang="ru-RU" sz="2000" kern="1200" dirty="0">
            <a:latin typeface="Times New Roman" pitchFamily="18" charset="0"/>
            <a:cs typeface="Times New Roman" pitchFamily="18" charset="0"/>
          </a:endParaRPr>
        </a:p>
      </dsp:txBody>
      <dsp:txXfrm>
        <a:off x="45541" y="1714847"/>
        <a:ext cx="1938301" cy="1293075"/>
      </dsp:txXfrm>
    </dsp:sp>
    <dsp:sp modelId="{D8967611-AFBA-4C00-B684-43F216C0FC29}">
      <dsp:nvSpPr>
        <dsp:cNvPr id="0" name=""/>
        <dsp:cNvSpPr/>
      </dsp:nvSpPr>
      <dsp:spPr>
        <a:xfrm rot="18151239">
          <a:off x="1700873" y="1753340"/>
          <a:ext cx="1397925" cy="37360"/>
        </a:xfrm>
        <a:custGeom>
          <a:avLst/>
          <a:gdLst/>
          <a:ahLst/>
          <a:cxnLst/>
          <a:rect l="0" t="0" r="0" b="0"/>
          <a:pathLst>
            <a:path>
              <a:moveTo>
                <a:pt x="0" y="18680"/>
              </a:moveTo>
              <a:lnTo>
                <a:pt x="1397925" y="186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364888" y="1737072"/>
        <a:ext cx="69896" cy="69896"/>
      </dsp:txXfrm>
    </dsp:sp>
    <dsp:sp modelId="{4DD95467-9461-487F-B5C9-ACB21D072ABB}">
      <dsp:nvSpPr>
        <dsp:cNvPr id="0" name=""/>
        <dsp:cNvSpPr/>
      </dsp:nvSpPr>
      <dsp:spPr>
        <a:xfrm>
          <a:off x="2775601" y="750828"/>
          <a:ext cx="1752905" cy="8636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itchFamily="18" charset="0"/>
              <a:cs typeface="Times New Roman" pitchFamily="18" charset="0"/>
            </a:rPr>
            <a:t>Субъект собственности</a:t>
          </a:r>
          <a:endParaRPr lang="ru-RU" sz="2000" kern="1200" dirty="0">
            <a:latin typeface="Times New Roman" pitchFamily="18" charset="0"/>
            <a:cs typeface="Times New Roman" pitchFamily="18" charset="0"/>
          </a:endParaRPr>
        </a:p>
      </dsp:txBody>
      <dsp:txXfrm>
        <a:off x="2800897" y="776124"/>
        <a:ext cx="1702313" cy="813066"/>
      </dsp:txXfrm>
    </dsp:sp>
    <dsp:sp modelId="{185519A9-1ED7-415C-82D2-0457129261F9}">
      <dsp:nvSpPr>
        <dsp:cNvPr id="0" name=""/>
        <dsp:cNvSpPr/>
      </dsp:nvSpPr>
      <dsp:spPr>
        <a:xfrm>
          <a:off x="4528507" y="1163976"/>
          <a:ext cx="751529" cy="37360"/>
        </a:xfrm>
        <a:custGeom>
          <a:avLst/>
          <a:gdLst/>
          <a:ahLst/>
          <a:cxnLst/>
          <a:rect l="0" t="0" r="0" b="0"/>
          <a:pathLst>
            <a:path>
              <a:moveTo>
                <a:pt x="0" y="18680"/>
              </a:moveTo>
              <a:lnTo>
                <a:pt x="751529" y="1868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885484" y="1163868"/>
        <a:ext cx="37576" cy="37576"/>
      </dsp:txXfrm>
    </dsp:sp>
    <dsp:sp modelId="{5C186F8C-37E2-45D7-8BC2-2AD9B4FB6301}">
      <dsp:nvSpPr>
        <dsp:cNvPr id="0" name=""/>
        <dsp:cNvSpPr/>
      </dsp:nvSpPr>
      <dsp:spPr>
        <a:xfrm>
          <a:off x="5280037" y="549977"/>
          <a:ext cx="3115730" cy="12653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l" defTabSz="889000">
            <a:lnSpc>
              <a:spcPct val="100000"/>
            </a:lnSpc>
            <a:spcBef>
              <a:spcPct val="0"/>
            </a:spcBef>
            <a:spcAft>
              <a:spcPts val="0"/>
            </a:spcAft>
          </a:pPr>
          <a:r>
            <a:rPr lang="ru-RU" sz="2000" kern="1200" dirty="0" smtClean="0">
              <a:latin typeface="Times New Roman" pitchFamily="18" charset="0"/>
              <a:cs typeface="Times New Roman" pitchFamily="18" charset="0"/>
            </a:rPr>
            <a:t>- государство</a:t>
          </a:r>
        </a:p>
        <a:p>
          <a:pPr lvl="0" algn="l" defTabSz="889000">
            <a:lnSpc>
              <a:spcPct val="100000"/>
            </a:lnSpc>
            <a:spcBef>
              <a:spcPct val="0"/>
            </a:spcBef>
            <a:spcAft>
              <a:spcPts val="0"/>
            </a:spcAft>
          </a:pPr>
          <a:r>
            <a:rPr lang="ru-RU" sz="2000" kern="1200" dirty="0" smtClean="0">
              <a:latin typeface="Times New Roman" pitchFamily="18" charset="0"/>
              <a:cs typeface="Times New Roman" pitchFamily="18" charset="0"/>
            </a:rPr>
            <a:t>- негосударственные организации</a:t>
          </a:r>
        </a:p>
        <a:p>
          <a:pPr lvl="0" algn="l" defTabSz="889000">
            <a:lnSpc>
              <a:spcPct val="100000"/>
            </a:lnSpc>
            <a:spcBef>
              <a:spcPct val="0"/>
            </a:spcBef>
            <a:spcAft>
              <a:spcPts val="0"/>
            </a:spcAft>
          </a:pPr>
          <a:r>
            <a:rPr lang="ru-RU" sz="2000" kern="1200" dirty="0" smtClean="0">
              <a:latin typeface="Times New Roman" pitchFamily="18" charset="0"/>
              <a:cs typeface="Times New Roman" pitchFamily="18" charset="0"/>
            </a:rPr>
            <a:t>- средства населения</a:t>
          </a:r>
          <a:endParaRPr lang="ru-RU" sz="2000" kern="1200" dirty="0">
            <a:latin typeface="Times New Roman" pitchFamily="18" charset="0"/>
            <a:cs typeface="Times New Roman" pitchFamily="18" charset="0"/>
          </a:endParaRPr>
        </a:p>
      </dsp:txBody>
      <dsp:txXfrm>
        <a:off x="5317098" y="587038"/>
        <a:ext cx="3041608" cy="1191238"/>
      </dsp:txXfrm>
    </dsp:sp>
    <dsp:sp modelId="{D09CE786-D996-4A00-8760-2391E63D5468}">
      <dsp:nvSpPr>
        <dsp:cNvPr id="0" name=""/>
        <dsp:cNvSpPr/>
      </dsp:nvSpPr>
      <dsp:spPr>
        <a:xfrm rot="294643">
          <a:off x="2022687" y="2374989"/>
          <a:ext cx="754298" cy="37360"/>
        </a:xfrm>
        <a:custGeom>
          <a:avLst/>
          <a:gdLst/>
          <a:ahLst/>
          <a:cxnLst/>
          <a:rect l="0" t="0" r="0" b="0"/>
          <a:pathLst>
            <a:path>
              <a:moveTo>
                <a:pt x="0" y="18680"/>
              </a:moveTo>
              <a:lnTo>
                <a:pt x="754298" y="186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380979" y="2374812"/>
        <a:ext cx="37714" cy="37714"/>
      </dsp:txXfrm>
    </dsp:sp>
    <dsp:sp modelId="{2943FCA4-4129-4094-A49F-22AFAFC5668B}">
      <dsp:nvSpPr>
        <dsp:cNvPr id="0" name=""/>
        <dsp:cNvSpPr/>
      </dsp:nvSpPr>
      <dsp:spPr>
        <a:xfrm>
          <a:off x="2775601" y="2022980"/>
          <a:ext cx="1635648" cy="8059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itchFamily="18" charset="0"/>
              <a:cs typeface="Times New Roman" pitchFamily="18" charset="0"/>
            </a:rPr>
            <a:t>Вид источника</a:t>
          </a:r>
          <a:endParaRPr lang="ru-RU" sz="2000" kern="1200" dirty="0">
            <a:latin typeface="Times New Roman" pitchFamily="18" charset="0"/>
            <a:cs typeface="Times New Roman" pitchFamily="18" charset="0"/>
          </a:endParaRPr>
        </a:p>
      </dsp:txBody>
      <dsp:txXfrm>
        <a:off x="2799206" y="2046585"/>
        <a:ext cx="1588438" cy="758740"/>
      </dsp:txXfrm>
    </dsp:sp>
    <dsp:sp modelId="{CDE2ECF5-1A97-4680-9EE7-A00CE34575AF}">
      <dsp:nvSpPr>
        <dsp:cNvPr id="0" name=""/>
        <dsp:cNvSpPr/>
      </dsp:nvSpPr>
      <dsp:spPr>
        <a:xfrm>
          <a:off x="4411250" y="2407274"/>
          <a:ext cx="751529" cy="37360"/>
        </a:xfrm>
        <a:custGeom>
          <a:avLst/>
          <a:gdLst/>
          <a:ahLst/>
          <a:cxnLst/>
          <a:rect l="0" t="0" r="0" b="0"/>
          <a:pathLst>
            <a:path>
              <a:moveTo>
                <a:pt x="0" y="18680"/>
              </a:moveTo>
              <a:lnTo>
                <a:pt x="751529" y="1868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768226" y="2407167"/>
        <a:ext cx="37576" cy="37576"/>
      </dsp:txXfrm>
    </dsp:sp>
    <dsp:sp modelId="{59FB827C-AF8A-4B7C-BC28-2104160B2BAB}">
      <dsp:nvSpPr>
        <dsp:cNvPr id="0" name=""/>
        <dsp:cNvSpPr/>
      </dsp:nvSpPr>
      <dsp:spPr>
        <a:xfrm>
          <a:off x="5162780" y="1956249"/>
          <a:ext cx="1878824" cy="9394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l" defTabSz="889000">
            <a:lnSpc>
              <a:spcPct val="90000"/>
            </a:lnSpc>
            <a:spcBef>
              <a:spcPct val="0"/>
            </a:spcBef>
            <a:spcAft>
              <a:spcPct val="35000"/>
            </a:spcAft>
          </a:pPr>
          <a:r>
            <a:rPr lang="ru-RU" sz="2000" kern="1200" dirty="0" smtClean="0">
              <a:latin typeface="Times New Roman" pitchFamily="18" charset="0"/>
              <a:cs typeface="Times New Roman" pitchFamily="18" charset="0"/>
            </a:rPr>
            <a:t>- прямые</a:t>
          </a:r>
        </a:p>
        <a:p>
          <a:pPr lvl="0" algn="l" defTabSz="889000">
            <a:lnSpc>
              <a:spcPct val="90000"/>
            </a:lnSpc>
            <a:spcBef>
              <a:spcPct val="0"/>
            </a:spcBef>
            <a:spcAft>
              <a:spcPct val="35000"/>
            </a:spcAft>
          </a:pPr>
          <a:r>
            <a:rPr lang="ru-RU" sz="2000" kern="1200" dirty="0" smtClean="0">
              <a:latin typeface="Times New Roman" pitchFamily="18" charset="0"/>
              <a:cs typeface="Times New Roman" pitchFamily="18" charset="0"/>
            </a:rPr>
            <a:t>- косвенные</a:t>
          </a:r>
          <a:endParaRPr lang="ru-RU" sz="2000" kern="1200" dirty="0">
            <a:latin typeface="Times New Roman" pitchFamily="18" charset="0"/>
            <a:cs typeface="Times New Roman" pitchFamily="18" charset="0"/>
          </a:endParaRPr>
        </a:p>
      </dsp:txBody>
      <dsp:txXfrm>
        <a:off x="5190294" y="1983763"/>
        <a:ext cx="1823796" cy="884384"/>
      </dsp:txXfrm>
    </dsp:sp>
    <dsp:sp modelId="{808191DF-AE44-4D31-A394-AB0486216D3B}">
      <dsp:nvSpPr>
        <dsp:cNvPr id="0" name=""/>
        <dsp:cNvSpPr/>
      </dsp:nvSpPr>
      <dsp:spPr>
        <a:xfrm rot="3403102">
          <a:off x="1715077" y="2915151"/>
          <a:ext cx="1369518" cy="37360"/>
        </a:xfrm>
        <a:custGeom>
          <a:avLst/>
          <a:gdLst/>
          <a:ahLst/>
          <a:cxnLst/>
          <a:rect l="0" t="0" r="0" b="0"/>
          <a:pathLst>
            <a:path>
              <a:moveTo>
                <a:pt x="0" y="18680"/>
              </a:moveTo>
              <a:lnTo>
                <a:pt x="1369518" y="186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365598" y="2899594"/>
        <a:ext cx="68475" cy="68475"/>
      </dsp:txXfrm>
    </dsp:sp>
    <dsp:sp modelId="{5D591C8A-35BA-47A5-BCCE-311C56D8C03E}">
      <dsp:nvSpPr>
        <dsp:cNvPr id="0" name=""/>
        <dsp:cNvSpPr/>
      </dsp:nvSpPr>
      <dsp:spPr>
        <a:xfrm>
          <a:off x="2775601" y="3040617"/>
          <a:ext cx="1827345" cy="9313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itchFamily="18" charset="0"/>
              <a:cs typeface="Times New Roman" pitchFamily="18" charset="0"/>
            </a:rPr>
            <a:t>Тип формирования</a:t>
          </a:r>
          <a:endParaRPr lang="ru-RU" sz="2000" kern="1200" dirty="0">
            <a:latin typeface="Times New Roman" pitchFamily="18" charset="0"/>
            <a:cs typeface="Times New Roman" pitchFamily="18" charset="0"/>
          </a:endParaRPr>
        </a:p>
      </dsp:txBody>
      <dsp:txXfrm>
        <a:off x="2802879" y="3067895"/>
        <a:ext cx="1772789" cy="876768"/>
      </dsp:txXfrm>
    </dsp:sp>
    <dsp:sp modelId="{9C24757B-2CFC-4BF1-9407-53BDCDC837D9}">
      <dsp:nvSpPr>
        <dsp:cNvPr id="0" name=""/>
        <dsp:cNvSpPr/>
      </dsp:nvSpPr>
      <dsp:spPr>
        <a:xfrm>
          <a:off x="4602946" y="3487599"/>
          <a:ext cx="751529" cy="37360"/>
        </a:xfrm>
        <a:custGeom>
          <a:avLst/>
          <a:gdLst/>
          <a:ahLst/>
          <a:cxnLst/>
          <a:rect l="0" t="0" r="0" b="0"/>
          <a:pathLst>
            <a:path>
              <a:moveTo>
                <a:pt x="0" y="18680"/>
              </a:moveTo>
              <a:lnTo>
                <a:pt x="751529" y="1868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959923" y="3487491"/>
        <a:ext cx="37576" cy="37576"/>
      </dsp:txXfrm>
    </dsp:sp>
    <dsp:sp modelId="{01CFD0BB-C241-4824-8E43-B8E4235BA337}">
      <dsp:nvSpPr>
        <dsp:cNvPr id="0" name=""/>
        <dsp:cNvSpPr/>
      </dsp:nvSpPr>
      <dsp:spPr>
        <a:xfrm>
          <a:off x="5354476" y="3036573"/>
          <a:ext cx="1878824" cy="93941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l" defTabSz="889000">
            <a:lnSpc>
              <a:spcPct val="90000"/>
            </a:lnSpc>
            <a:spcBef>
              <a:spcPct val="0"/>
            </a:spcBef>
            <a:spcAft>
              <a:spcPct val="35000"/>
            </a:spcAft>
          </a:pPr>
          <a:r>
            <a:rPr lang="ru-RU" sz="2000" kern="1200" dirty="0" smtClean="0">
              <a:latin typeface="Times New Roman" pitchFamily="18" charset="0"/>
              <a:cs typeface="Times New Roman" pitchFamily="18" charset="0"/>
            </a:rPr>
            <a:t>- рыночные</a:t>
          </a:r>
        </a:p>
        <a:p>
          <a:pPr lvl="0" algn="l" defTabSz="889000">
            <a:lnSpc>
              <a:spcPct val="90000"/>
            </a:lnSpc>
            <a:spcBef>
              <a:spcPct val="0"/>
            </a:spcBef>
            <a:spcAft>
              <a:spcPct val="35000"/>
            </a:spcAft>
          </a:pPr>
          <a:r>
            <a:rPr lang="ru-RU" sz="2000" kern="1200" dirty="0" smtClean="0">
              <a:latin typeface="Times New Roman" pitchFamily="18" charset="0"/>
              <a:cs typeface="Times New Roman" pitchFamily="18" charset="0"/>
            </a:rPr>
            <a:t>- нерыночные</a:t>
          </a:r>
          <a:endParaRPr lang="ru-RU" sz="2000" kern="1200" dirty="0">
            <a:latin typeface="Times New Roman" pitchFamily="18" charset="0"/>
            <a:cs typeface="Times New Roman" pitchFamily="18" charset="0"/>
          </a:endParaRPr>
        </a:p>
      </dsp:txBody>
      <dsp:txXfrm>
        <a:off x="5381990" y="3064087"/>
        <a:ext cx="1823796" cy="8843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22A17B-6865-4089-B0AA-EE385D5B25D4}">
      <dsp:nvSpPr>
        <dsp:cNvPr id="0" name=""/>
        <dsp:cNvSpPr/>
      </dsp:nvSpPr>
      <dsp:spPr>
        <a:xfrm>
          <a:off x="4801" y="1858476"/>
          <a:ext cx="2008938" cy="148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itchFamily="18" charset="0"/>
              <a:cs typeface="Times New Roman" pitchFamily="18" charset="0"/>
            </a:rPr>
            <a:t>Экономическая эффективность</a:t>
          </a:r>
          <a:endParaRPr lang="ru-RU" sz="2000" kern="1200" dirty="0">
            <a:latin typeface="Times New Roman" pitchFamily="18" charset="0"/>
            <a:cs typeface="Times New Roman" pitchFamily="18" charset="0"/>
          </a:endParaRPr>
        </a:p>
      </dsp:txBody>
      <dsp:txXfrm>
        <a:off x="48280" y="1901955"/>
        <a:ext cx="1921980" cy="1397515"/>
      </dsp:txXfrm>
    </dsp:sp>
    <dsp:sp modelId="{12DEA821-374B-4E94-B968-613A3D8DDB5D}">
      <dsp:nvSpPr>
        <dsp:cNvPr id="0" name=""/>
        <dsp:cNvSpPr/>
      </dsp:nvSpPr>
      <dsp:spPr>
        <a:xfrm rot="17871094">
          <a:off x="1674788" y="2024996"/>
          <a:ext cx="1272297" cy="26517"/>
        </a:xfrm>
        <a:custGeom>
          <a:avLst/>
          <a:gdLst/>
          <a:ahLst/>
          <a:cxnLst/>
          <a:rect l="0" t="0" r="0" b="0"/>
          <a:pathLst>
            <a:path>
              <a:moveTo>
                <a:pt x="0" y="13258"/>
              </a:moveTo>
              <a:lnTo>
                <a:pt x="1272297" y="13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279130" y="2006447"/>
        <a:ext cx="63614" cy="63614"/>
      </dsp:txXfrm>
    </dsp:sp>
    <dsp:sp modelId="{BDD4865F-DABC-43AA-9546-D06574EFD31E}">
      <dsp:nvSpPr>
        <dsp:cNvPr id="0" name=""/>
        <dsp:cNvSpPr/>
      </dsp:nvSpPr>
      <dsp:spPr>
        <a:xfrm>
          <a:off x="2608135" y="1044834"/>
          <a:ext cx="1267162" cy="86192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itchFamily="18" charset="0"/>
              <a:cs typeface="Times New Roman" pitchFamily="18" charset="0"/>
            </a:rPr>
            <a:t>Прямой эффект</a:t>
          </a:r>
          <a:endParaRPr lang="ru-RU" sz="2000" kern="1200" dirty="0">
            <a:latin typeface="Times New Roman" pitchFamily="18" charset="0"/>
            <a:cs typeface="Times New Roman" pitchFamily="18" charset="0"/>
          </a:endParaRPr>
        </a:p>
      </dsp:txBody>
      <dsp:txXfrm>
        <a:off x="2633380" y="1070079"/>
        <a:ext cx="1216672" cy="811435"/>
      </dsp:txXfrm>
    </dsp:sp>
    <dsp:sp modelId="{06BA974E-3ACB-4178-8F06-79A206ADB9C5}">
      <dsp:nvSpPr>
        <dsp:cNvPr id="0" name=""/>
        <dsp:cNvSpPr/>
      </dsp:nvSpPr>
      <dsp:spPr>
        <a:xfrm rot="20532589">
          <a:off x="3862108" y="1378268"/>
          <a:ext cx="551630" cy="26517"/>
        </a:xfrm>
        <a:custGeom>
          <a:avLst/>
          <a:gdLst/>
          <a:ahLst/>
          <a:cxnLst/>
          <a:rect l="0" t="0" r="0" b="0"/>
          <a:pathLst>
            <a:path>
              <a:moveTo>
                <a:pt x="0" y="13258"/>
              </a:moveTo>
              <a:lnTo>
                <a:pt x="551630" y="1325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124132" y="1377735"/>
        <a:ext cx="27581" cy="27581"/>
      </dsp:txXfrm>
    </dsp:sp>
    <dsp:sp modelId="{F26523B0-B9CF-4E41-B2AC-DFB5DEECB466}">
      <dsp:nvSpPr>
        <dsp:cNvPr id="0" name=""/>
        <dsp:cNvSpPr/>
      </dsp:nvSpPr>
      <dsp:spPr>
        <a:xfrm>
          <a:off x="4400549" y="142876"/>
          <a:ext cx="3826302" cy="23287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l" defTabSz="889000">
            <a:lnSpc>
              <a:spcPct val="90000"/>
            </a:lnSpc>
            <a:spcBef>
              <a:spcPct val="0"/>
            </a:spcBef>
            <a:spcAft>
              <a:spcPts val="0"/>
            </a:spcAft>
          </a:pPr>
          <a:r>
            <a:rPr lang="ru-RU" sz="2000" kern="1200" dirty="0" smtClean="0">
              <a:latin typeface="Times New Roman" pitchFamily="18" charset="0"/>
              <a:cs typeface="Times New Roman" pitchFamily="18" charset="0"/>
            </a:rPr>
            <a:t>- рост производительности труда</a:t>
          </a:r>
        </a:p>
        <a:p>
          <a:pPr lvl="0" algn="l" defTabSz="889000">
            <a:lnSpc>
              <a:spcPct val="90000"/>
            </a:lnSpc>
            <a:spcBef>
              <a:spcPct val="0"/>
            </a:spcBef>
            <a:spcAft>
              <a:spcPts val="0"/>
            </a:spcAft>
          </a:pPr>
          <a:r>
            <a:rPr lang="ru-RU" sz="2000" kern="1200" dirty="0" smtClean="0">
              <a:latin typeface="Times New Roman" pitchFamily="18" charset="0"/>
              <a:cs typeface="Times New Roman" pitchFamily="18" charset="0"/>
            </a:rPr>
            <a:t>- уменьшение затрат на медицинскую помощь</a:t>
          </a:r>
        </a:p>
        <a:p>
          <a:pPr lvl="0" algn="l" defTabSz="889000">
            <a:lnSpc>
              <a:spcPct val="90000"/>
            </a:lnSpc>
            <a:spcBef>
              <a:spcPct val="0"/>
            </a:spcBef>
            <a:spcAft>
              <a:spcPts val="0"/>
            </a:spcAft>
          </a:pPr>
          <a:r>
            <a:rPr lang="ru-RU" sz="2000" kern="1200" dirty="0" smtClean="0">
              <a:latin typeface="Times New Roman" pitchFamily="18" charset="0"/>
              <a:cs typeface="Times New Roman" pitchFamily="18" charset="0"/>
            </a:rPr>
            <a:t>- рациональное использование ресурсов</a:t>
          </a:r>
        </a:p>
        <a:p>
          <a:pPr lvl="0" algn="l" defTabSz="889000">
            <a:lnSpc>
              <a:spcPct val="90000"/>
            </a:lnSpc>
            <a:spcBef>
              <a:spcPct val="0"/>
            </a:spcBef>
            <a:spcAft>
              <a:spcPts val="0"/>
            </a:spcAft>
          </a:pPr>
          <a:r>
            <a:rPr lang="ru-RU" sz="2000" kern="1200" dirty="0" smtClean="0">
              <a:latin typeface="Times New Roman" pitchFamily="18" charset="0"/>
              <a:cs typeface="Times New Roman" pitchFamily="18" charset="0"/>
            </a:rPr>
            <a:t>- увеличение национального дохода</a:t>
          </a:r>
          <a:endParaRPr lang="ru-RU" sz="2000" kern="1200" dirty="0">
            <a:latin typeface="Times New Roman" pitchFamily="18" charset="0"/>
            <a:cs typeface="Times New Roman" pitchFamily="18" charset="0"/>
          </a:endParaRPr>
        </a:p>
      </dsp:txBody>
      <dsp:txXfrm>
        <a:off x="4468756" y="211083"/>
        <a:ext cx="3689888" cy="2192345"/>
      </dsp:txXfrm>
    </dsp:sp>
    <dsp:sp modelId="{1D5FE397-4A28-494F-B25E-576AE3D8DF6C}">
      <dsp:nvSpPr>
        <dsp:cNvPr id="0" name=""/>
        <dsp:cNvSpPr/>
      </dsp:nvSpPr>
      <dsp:spPr>
        <a:xfrm rot="3749165">
          <a:off x="1667602" y="3158027"/>
          <a:ext cx="1286670" cy="26517"/>
        </a:xfrm>
        <a:custGeom>
          <a:avLst/>
          <a:gdLst/>
          <a:ahLst/>
          <a:cxnLst/>
          <a:rect l="0" t="0" r="0" b="0"/>
          <a:pathLst>
            <a:path>
              <a:moveTo>
                <a:pt x="0" y="13258"/>
              </a:moveTo>
              <a:lnTo>
                <a:pt x="1286670" y="1325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2278770" y="3139119"/>
        <a:ext cx="64333" cy="64333"/>
      </dsp:txXfrm>
    </dsp:sp>
    <dsp:sp modelId="{857C6340-02D7-4845-A2FF-2DCB6D276CD2}">
      <dsp:nvSpPr>
        <dsp:cNvPr id="0" name=""/>
        <dsp:cNvSpPr/>
      </dsp:nvSpPr>
      <dsp:spPr>
        <a:xfrm>
          <a:off x="2608135" y="3327127"/>
          <a:ext cx="1676581" cy="8294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ru-RU" sz="2000" kern="1200" dirty="0" smtClean="0">
              <a:latin typeface="Times New Roman" pitchFamily="18" charset="0"/>
              <a:cs typeface="Times New Roman" pitchFamily="18" charset="0"/>
            </a:rPr>
            <a:t>Косвенный эффект</a:t>
          </a:r>
          <a:endParaRPr lang="ru-RU" sz="2000" kern="1200" dirty="0">
            <a:latin typeface="Times New Roman" pitchFamily="18" charset="0"/>
            <a:cs typeface="Times New Roman" pitchFamily="18" charset="0"/>
          </a:endParaRPr>
        </a:p>
      </dsp:txBody>
      <dsp:txXfrm>
        <a:off x="2632429" y="3351421"/>
        <a:ext cx="1627993" cy="780876"/>
      </dsp:txXfrm>
    </dsp:sp>
    <dsp:sp modelId="{99FF4CFF-346B-475B-912D-DBA7465959E5}">
      <dsp:nvSpPr>
        <dsp:cNvPr id="0" name=""/>
        <dsp:cNvSpPr/>
      </dsp:nvSpPr>
      <dsp:spPr>
        <a:xfrm rot="20722770">
          <a:off x="4279372" y="3686937"/>
          <a:ext cx="330117" cy="26517"/>
        </a:xfrm>
        <a:custGeom>
          <a:avLst/>
          <a:gdLst/>
          <a:ahLst/>
          <a:cxnLst/>
          <a:rect l="0" t="0" r="0" b="0"/>
          <a:pathLst>
            <a:path>
              <a:moveTo>
                <a:pt x="0" y="13258"/>
              </a:moveTo>
              <a:lnTo>
                <a:pt x="330117" y="1325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436178" y="3691943"/>
        <a:ext cx="16505" cy="16505"/>
      </dsp:txXfrm>
    </dsp:sp>
    <dsp:sp modelId="{396F8A4D-9C49-4BBD-B4EC-4D35C1169928}">
      <dsp:nvSpPr>
        <dsp:cNvPr id="0" name=""/>
        <dsp:cNvSpPr/>
      </dsp:nvSpPr>
      <dsp:spPr>
        <a:xfrm>
          <a:off x="4604145" y="2668299"/>
          <a:ext cx="3588603" cy="19804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l" defTabSz="889000">
            <a:lnSpc>
              <a:spcPct val="90000"/>
            </a:lnSpc>
            <a:spcBef>
              <a:spcPct val="0"/>
            </a:spcBef>
            <a:spcAft>
              <a:spcPts val="0"/>
            </a:spcAft>
          </a:pPr>
          <a:r>
            <a:rPr lang="ru-RU" sz="2000" kern="1200" dirty="0" smtClean="0">
              <a:latin typeface="Times New Roman" pitchFamily="18" charset="0"/>
              <a:cs typeface="Times New Roman" pitchFamily="18" charset="0"/>
            </a:rPr>
            <a:t>- снижение временной нетрудоспособности , инвалидности, преждевременной смертности</a:t>
          </a:r>
        </a:p>
        <a:p>
          <a:pPr lvl="0" algn="l" defTabSz="889000">
            <a:lnSpc>
              <a:spcPct val="90000"/>
            </a:lnSpc>
            <a:spcBef>
              <a:spcPct val="0"/>
            </a:spcBef>
            <a:spcAft>
              <a:spcPts val="0"/>
            </a:spcAft>
          </a:pPr>
          <a:r>
            <a:rPr lang="ru-RU" sz="2000" kern="1200" dirty="0" smtClean="0">
              <a:latin typeface="Times New Roman" pitchFamily="18" charset="0"/>
              <a:cs typeface="Times New Roman" pitchFamily="18" charset="0"/>
            </a:rPr>
            <a:t>- решение вопросов, связанных с охраной здоровья населения </a:t>
          </a:r>
          <a:endParaRPr lang="ru-RU" sz="2000" kern="1200" dirty="0">
            <a:latin typeface="Times New Roman" pitchFamily="18" charset="0"/>
            <a:cs typeface="Times New Roman" pitchFamily="18" charset="0"/>
          </a:endParaRPr>
        </a:p>
      </dsp:txBody>
      <dsp:txXfrm>
        <a:off x="4662151" y="2726305"/>
        <a:ext cx="3472591" cy="186445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9"/>
          <p:cNvSpPr>
            <a:spLocks noChangeArrowheads="1"/>
          </p:cNvSpPr>
          <p:nvPr/>
        </p:nvSpPr>
        <p:spPr bwMode="hidden">
          <a:xfrm>
            <a:off x="0" y="4830763"/>
            <a:ext cx="9170988" cy="1809750"/>
          </a:xfrm>
          <a:prstGeom prst="rect">
            <a:avLst/>
          </a:prstGeom>
          <a:gradFill rotWithShape="1">
            <a:gsLst>
              <a:gs pos="0">
                <a:srgbClr val="000066">
                  <a:gamma/>
                  <a:tint val="0"/>
                  <a:invGamma/>
                  <a:alpha val="0"/>
                </a:srgbClr>
              </a:gs>
              <a:gs pos="50000">
                <a:srgbClr val="000066">
                  <a:alpha val="50000"/>
                </a:srgbClr>
              </a:gs>
              <a:gs pos="100000">
                <a:srgbClr val="000066">
                  <a:gamma/>
                  <a:tint val="0"/>
                  <a:invGamma/>
                  <a:alpha val="0"/>
                </a:srgbClr>
              </a:gs>
            </a:gsLst>
            <a:lin ang="5400000" scaled="1"/>
          </a:gradFill>
          <a:ln w="9525">
            <a:noFill/>
            <a:miter lim="800000"/>
            <a:headEnd/>
            <a:tailEnd/>
          </a:ln>
          <a:effectLst/>
        </p:spPr>
        <p:txBody>
          <a:bodyPr wrap="none" anchor="ctr"/>
          <a:lstStyle/>
          <a:p>
            <a:pPr>
              <a:defRPr/>
            </a:pPr>
            <a:endParaRPr lang="ru-RU"/>
          </a:p>
        </p:txBody>
      </p:sp>
      <p:sp>
        <p:nvSpPr>
          <p:cNvPr id="5" name="Rectangle 30"/>
          <p:cNvSpPr>
            <a:spLocks noChangeArrowheads="1"/>
          </p:cNvSpPr>
          <p:nvPr/>
        </p:nvSpPr>
        <p:spPr bwMode="gray">
          <a:xfrm>
            <a:off x="0" y="5291138"/>
            <a:ext cx="9144000" cy="876300"/>
          </a:xfrm>
          <a:prstGeom prst="rect">
            <a:avLst/>
          </a:prstGeom>
          <a:gradFill rotWithShape="1">
            <a:gsLst>
              <a:gs pos="0">
                <a:schemeClr val="tx1">
                  <a:alpha val="27000"/>
                </a:schemeClr>
              </a:gs>
              <a:gs pos="100000">
                <a:schemeClr val="tx1">
                  <a:gamma/>
                  <a:shade val="72941"/>
                  <a:invGamma/>
                  <a:alpha val="89999"/>
                </a:schemeClr>
              </a:gs>
            </a:gsLst>
            <a:lin ang="0" scaled="1"/>
          </a:gradFill>
          <a:ln w="9525">
            <a:noFill/>
            <a:miter lim="800000"/>
            <a:headEnd/>
            <a:tailEnd/>
          </a:ln>
          <a:effectLst/>
        </p:spPr>
        <p:txBody>
          <a:bodyPr wrap="none" anchor="ctr"/>
          <a:lstStyle/>
          <a:p>
            <a:pPr>
              <a:defRPr/>
            </a:pPr>
            <a:endParaRPr lang="ru-RU"/>
          </a:p>
        </p:txBody>
      </p:sp>
      <p:sp>
        <p:nvSpPr>
          <p:cNvPr id="6" name="Oval 32"/>
          <p:cNvSpPr>
            <a:spLocks noChangeArrowheads="1"/>
          </p:cNvSpPr>
          <p:nvPr/>
        </p:nvSpPr>
        <p:spPr bwMode="gray">
          <a:xfrm>
            <a:off x="201613" y="4481513"/>
            <a:ext cx="1133475" cy="1157287"/>
          </a:xfrm>
          <a:prstGeom prst="ellipse">
            <a:avLst/>
          </a:prstGeom>
          <a:blipFill dpi="0" rotWithShape="1">
            <a:blip r:embed="rId3" cstate="print"/>
            <a:srcRect/>
            <a:stretch>
              <a:fillRect/>
            </a:stretch>
          </a:blipFill>
          <a:ln w="38100">
            <a:solidFill>
              <a:srgbClr val="FFFFFF"/>
            </a:solidFill>
            <a:round/>
            <a:headEnd/>
            <a:tailEnd/>
          </a:ln>
          <a:effectLst>
            <a:outerShdw dist="71842" dir="2700000" algn="ctr" rotWithShape="0">
              <a:srgbClr val="000000">
                <a:alpha val="50000"/>
              </a:srgbClr>
            </a:outerShdw>
          </a:effectLst>
        </p:spPr>
        <p:txBody>
          <a:bodyPr wrap="none" anchor="ctr"/>
          <a:lstStyle/>
          <a:p>
            <a:pPr>
              <a:defRPr/>
            </a:pPr>
            <a:endParaRPr lang="ru-RU"/>
          </a:p>
        </p:txBody>
      </p:sp>
      <p:sp>
        <p:nvSpPr>
          <p:cNvPr id="7" name="Oval 33"/>
          <p:cNvSpPr>
            <a:spLocks noChangeArrowheads="1"/>
          </p:cNvSpPr>
          <p:nvPr/>
        </p:nvSpPr>
        <p:spPr bwMode="gray">
          <a:xfrm>
            <a:off x="1562100" y="4481513"/>
            <a:ext cx="1133475" cy="1157287"/>
          </a:xfrm>
          <a:prstGeom prst="ellipse">
            <a:avLst/>
          </a:prstGeom>
          <a:blipFill dpi="0" rotWithShape="1">
            <a:blip r:embed="rId4" cstate="print"/>
            <a:srcRect/>
            <a:stretch>
              <a:fillRect/>
            </a:stretch>
          </a:blipFill>
          <a:ln w="38100">
            <a:solidFill>
              <a:srgbClr val="FFFFFF"/>
            </a:solidFill>
            <a:round/>
            <a:headEnd/>
            <a:tailEnd/>
          </a:ln>
          <a:effectLst>
            <a:outerShdw dist="71842" dir="2700000" algn="ctr" rotWithShape="0">
              <a:srgbClr val="000000">
                <a:alpha val="50000"/>
              </a:srgbClr>
            </a:outerShdw>
          </a:effectLst>
        </p:spPr>
        <p:txBody>
          <a:bodyPr wrap="none" anchor="ctr"/>
          <a:lstStyle/>
          <a:p>
            <a:pPr>
              <a:defRPr/>
            </a:pPr>
            <a:endParaRPr lang="ru-RU"/>
          </a:p>
        </p:txBody>
      </p:sp>
      <p:pic>
        <p:nvPicPr>
          <p:cNvPr id="8" name="Picture 34" descr="5"/>
          <p:cNvPicPr>
            <a:picLocks noChangeAspect="1" noChangeArrowheads="1"/>
          </p:cNvPicPr>
          <p:nvPr/>
        </p:nvPicPr>
        <p:blipFill>
          <a:blip r:embed="rId5"/>
          <a:srcRect/>
          <a:stretch>
            <a:fillRect/>
          </a:stretch>
        </p:blipFill>
        <p:spPr bwMode="gray">
          <a:xfrm>
            <a:off x="-2184400" y="2366963"/>
            <a:ext cx="11312525" cy="1189037"/>
          </a:xfrm>
          <a:prstGeom prst="rect">
            <a:avLst/>
          </a:prstGeom>
          <a:noFill/>
          <a:ln w="9525">
            <a:noFill/>
            <a:miter lim="800000"/>
            <a:headEnd/>
            <a:tailEnd/>
          </a:ln>
        </p:spPr>
      </p:pic>
      <p:pic>
        <p:nvPicPr>
          <p:cNvPr id="9" name="Picture 35" descr="6"/>
          <p:cNvPicPr>
            <a:picLocks noChangeAspect="1" noChangeArrowheads="1"/>
          </p:cNvPicPr>
          <p:nvPr/>
        </p:nvPicPr>
        <p:blipFill>
          <a:blip r:embed="rId6"/>
          <a:srcRect/>
          <a:stretch>
            <a:fillRect/>
          </a:stretch>
        </p:blipFill>
        <p:spPr bwMode="gray">
          <a:xfrm>
            <a:off x="-1909763" y="2227263"/>
            <a:ext cx="12458701" cy="1727200"/>
          </a:xfrm>
          <a:prstGeom prst="rect">
            <a:avLst/>
          </a:prstGeom>
          <a:noFill/>
          <a:ln w="9525">
            <a:noFill/>
            <a:miter lim="800000"/>
            <a:headEnd/>
            <a:tailEnd/>
          </a:ln>
        </p:spPr>
      </p:pic>
      <p:pic>
        <p:nvPicPr>
          <p:cNvPr id="10" name="Picture 36" descr="6"/>
          <p:cNvPicPr>
            <a:picLocks noChangeAspect="1" noChangeArrowheads="1"/>
          </p:cNvPicPr>
          <p:nvPr/>
        </p:nvPicPr>
        <p:blipFill>
          <a:blip r:embed="rId7"/>
          <a:srcRect/>
          <a:stretch>
            <a:fillRect/>
          </a:stretch>
        </p:blipFill>
        <p:spPr bwMode="gray">
          <a:xfrm>
            <a:off x="-1981200" y="2257425"/>
            <a:ext cx="13104813" cy="1727200"/>
          </a:xfrm>
          <a:prstGeom prst="rect">
            <a:avLst/>
          </a:prstGeom>
          <a:noFill/>
          <a:ln w="9525">
            <a:noFill/>
            <a:miter lim="800000"/>
            <a:headEnd/>
            <a:tailEnd/>
          </a:ln>
        </p:spPr>
      </p:pic>
      <p:pic>
        <p:nvPicPr>
          <p:cNvPr id="11" name="Picture 38" descr="1"/>
          <p:cNvPicPr>
            <a:picLocks noChangeAspect="1" noChangeArrowheads="1"/>
          </p:cNvPicPr>
          <p:nvPr/>
        </p:nvPicPr>
        <p:blipFill>
          <a:blip r:embed="rId8"/>
          <a:srcRect/>
          <a:stretch>
            <a:fillRect/>
          </a:stretch>
        </p:blipFill>
        <p:spPr bwMode="gray">
          <a:xfrm>
            <a:off x="1371600" y="381000"/>
            <a:ext cx="6019800" cy="4565650"/>
          </a:xfrm>
          <a:prstGeom prst="rect">
            <a:avLst/>
          </a:prstGeom>
          <a:noFill/>
          <a:ln w="9525">
            <a:noFill/>
            <a:miter lim="800000"/>
            <a:headEnd/>
            <a:tailEnd/>
          </a:ln>
        </p:spPr>
      </p:pic>
      <p:sp>
        <p:nvSpPr>
          <p:cNvPr id="12" name="Text Box 41"/>
          <p:cNvSpPr txBox="1">
            <a:spLocks noChangeArrowheads="1"/>
          </p:cNvSpPr>
          <p:nvPr/>
        </p:nvSpPr>
        <p:spPr bwMode="black">
          <a:xfrm>
            <a:off x="76200" y="95250"/>
            <a:ext cx="1303338" cy="427038"/>
          </a:xfrm>
          <a:prstGeom prst="rect">
            <a:avLst/>
          </a:prstGeom>
          <a:noFill/>
          <a:ln w="9525">
            <a:noFill/>
            <a:miter lim="800000"/>
            <a:headEnd/>
            <a:tailEnd/>
          </a:ln>
          <a:effectLst>
            <a:outerShdw dist="17961" dir="2700000" algn="ctr" rotWithShape="0">
              <a:srgbClr val="000000">
                <a:alpha val="50000"/>
              </a:srgbClr>
            </a:outerShdw>
          </a:effectLst>
        </p:spPr>
        <p:txBody>
          <a:bodyPr wrap="none">
            <a:spAutoFit/>
          </a:bodyPr>
          <a:lstStyle/>
          <a:p>
            <a:pPr>
              <a:defRPr/>
            </a:pPr>
            <a:r>
              <a:rPr lang="en-US" sz="2200">
                <a:solidFill>
                  <a:srgbClr val="FFFFFF"/>
                </a:solidFill>
                <a:latin typeface="Arial Black" pitchFamily="34" charset="0"/>
              </a:rPr>
              <a:t>L/O/G/O</a:t>
            </a:r>
          </a:p>
        </p:txBody>
      </p:sp>
      <p:sp>
        <p:nvSpPr>
          <p:cNvPr id="3074" name="Rectangle 2"/>
          <p:cNvSpPr>
            <a:spLocks noGrp="1" noChangeArrowheads="1"/>
          </p:cNvSpPr>
          <p:nvPr>
            <p:ph type="ctrTitle"/>
          </p:nvPr>
        </p:nvSpPr>
        <p:spPr bwMode="gray">
          <a:xfrm>
            <a:off x="201613" y="5181600"/>
            <a:ext cx="8688387" cy="1066800"/>
          </a:xfrm>
        </p:spPr>
        <p:txBody>
          <a:bodyPr/>
          <a:lstStyle>
            <a:lvl1pPr algn="r">
              <a:defRPr sz="4600"/>
            </a:lvl1pPr>
          </a:lstStyle>
          <a:p>
            <a:r>
              <a:rPr lang="ru-RU" smtClean="0"/>
              <a:t>Образец заголовка</a:t>
            </a:r>
            <a:endParaRPr lang="en-US"/>
          </a:p>
        </p:txBody>
      </p:sp>
      <p:sp>
        <p:nvSpPr>
          <p:cNvPr id="3075" name="Rectangle 3"/>
          <p:cNvSpPr>
            <a:spLocks noGrp="1" noChangeArrowheads="1"/>
          </p:cNvSpPr>
          <p:nvPr>
            <p:ph type="subTitle" idx="1"/>
          </p:nvPr>
        </p:nvSpPr>
        <p:spPr>
          <a:xfrm>
            <a:off x="3886200" y="6210300"/>
            <a:ext cx="5003800" cy="533400"/>
          </a:xfrm>
        </p:spPr>
        <p:txBody>
          <a:bodyPr/>
          <a:lstStyle>
            <a:lvl1pPr marL="0" indent="0" algn="r">
              <a:buFontTx/>
              <a:buNone/>
              <a:defRPr sz="1600" i="1">
                <a:latin typeface="Times New Roman" pitchFamily="18" charset="0"/>
              </a:defRPr>
            </a:lvl1pPr>
          </a:lstStyle>
          <a:p>
            <a:r>
              <a:rPr lang="ru-RU" smtClean="0"/>
              <a:t>Образец подзаголовка</a:t>
            </a:r>
            <a:endParaRPr lang="en-US"/>
          </a:p>
        </p:txBody>
      </p:sp>
      <p:sp>
        <p:nvSpPr>
          <p:cNvPr id="13" name="Rectangle 4"/>
          <p:cNvSpPr>
            <a:spLocks noGrp="1" noChangeArrowheads="1"/>
          </p:cNvSpPr>
          <p:nvPr>
            <p:ph type="dt" sz="half" idx="10"/>
          </p:nvPr>
        </p:nvSpPr>
        <p:spPr>
          <a:xfrm>
            <a:off x="457200" y="6389688"/>
            <a:ext cx="1600200" cy="331787"/>
          </a:xfrm>
        </p:spPr>
        <p:txBody>
          <a:bodyPr/>
          <a:lstStyle>
            <a:lvl1pPr>
              <a:defRPr smtClean="0">
                <a:solidFill>
                  <a:schemeClr val="tx1"/>
                </a:solidFill>
              </a:defRPr>
            </a:lvl1pPr>
          </a:lstStyle>
          <a:p>
            <a:fld id="{5B106E36-FD25-4E2D-B0AA-010F637433A0}" type="datetimeFigureOut">
              <a:rPr lang="ru-RU" smtClean="0"/>
              <a:pPr/>
              <a:t>02.04.2020</a:t>
            </a:fld>
            <a:endParaRPr lang="ru-RU"/>
          </a:p>
        </p:txBody>
      </p:sp>
      <p:sp>
        <p:nvSpPr>
          <p:cNvPr id="14" name="Rectangle 5"/>
          <p:cNvSpPr>
            <a:spLocks noGrp="1" noChangeArrowheads="1"/>
          </p:cNvSpPr>
          <p:nvPr>
            <p:ph type="ftr" sz="quarter" idx="11"/>
          </p:nvPr>
        </p:nvSpPr>
        <p:spPr>
          <a:xfrm>
            <a:off x="2262188" y="6389688"/>
            <a:ext cx="1828800" cy="331787"/>
          </a:xfrm>
        </p:spPr>
        <p:txBody>
          <a:bodyPr/>
          <a:lstStyle>
            <a:lvl1pPr>
              <a:defRPr smtClean="0">
                <a:solidFill>
                  <a:schemeClr val="tx1"/>
                </a:solidFill>
              </a:defRPr>
            </a:lvl1pPr>
          </a:lstStyle>
          <a:p>
            <a:endParaRPr lang="ru-RU"/>
          </a:p>
        </p:txBody>
      </p:sp>
      <p:sp>
        <p:nvSpPr>
          <p:cNvPr id="15" name="Rectangle 6"/>
          <p:cNvSpPr>
            <a:spLocks noGrp="1" noChangeArrowheads="1"/>
          </p:cNvSpPr>
          <p:nvPr>
            <p:ph type="sldNum" sz="quarter" idx="12"/>
          </p:nvPr>
        </p:nvSpPr>
        <p:spPr>
          <a:xfrm>
            <a:off x="4343400" y="6389688"/>
            <a:ext cx="1447800" cy="331787"/>
          </a:xfrm>
        </p:spPr>
        <p:txBody>
          <a:bodyPr/>
          <a:lstStyle>
            <a:lvl1pPr>
              <a:defRPr smtClean="0">
                <a:solidFill>
                  <a:schemeClr val="tx1"/>
                </a:solidFill>
              </a:defRPr>
            </a:lvl1pPr>
          </a:lstStyle>
          <a:p>
            <a:fld id="{725C68B6-61C2-468F-89AB-4B9F7531AA68}" type="slidenum">
              <a:rPr lang="ru-RU" smtClean="0"/>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31" presetClass="path" presetSubtype="0" repeatCount="indefinite" accel="50000" decel="50000" fill="hold" nodeType="withEffect">
                                  <p:stCondLst>
                                    <p:cond delay="300"/>
                                  </p:stCondLst>
                                  <p:childTnLst>
                                    <p:animMotion origin="layout" path="M 5E-6 -0.01389 C 0.00209 -0.01713 0.01198 -0.05301 0.03698 -0.05069 C 0.07501 -0.04722 0.08994 -0.02176 0.12501 -0.04722 C 0.14705 -0.06204 0.17292 -0.1 0.19202 -0.09907 C 0.23507 -0.09792 0.24393 -0.0588 0.24393 -0.02292 C 0.24497 0.02778 0.18907 0.07037 0.12101 0.075 C 0.05209 0.07847 -0.00503 0.02431 5E-6 -0.01389 Z " pathEditMode="relative" rAng="0" ptsTypes="fffffff">
                                      <p:cBhvr>
                                        <p:cTn id="9" dur="5000" fill="hold"/>
                                        <p:tgtEl>
                                          <p:spTgt spid="8"/>
                                        </p:tgtEl>
                                        <p:attrNameLst>
                                          <p:attrName>ppt_x</p:attrName>
                                          <p:attrName>ppt_y</p:attrName>
                                        </p:attrNameLst>
                                      </p:cBhvr>
                                      <p:rCtr x="120" y="3"/>
                                    </p:animMotion>
                                  </p:childTnLst>
                                </p:cTn>
                              </p:par>
                              <p:par>
                                <p:cTn id="10" presetID="9" presetClass="path" presetSubtype="0" repeatCount="indefinite" accel="50000" decel="50000" fill="hold" nodeType="withEffect">
                                  <p:stCondLst>
                                    <p:cond delay="800"/>
                                  </p:stCondLst>
                                  <p:childTnLst>
                                    <p:animMotion origin="layout" path="M 3.61111E-6 -4.81481E-6 C -0.01198 0.01413 -0.03299 0.03426 -0.05799 0.03426 C -0.09497 0.03426 -0.125 0.01343 -0.125 -0.01319 C -0.125 -0.02199 -0.12205 -0.02986 -0.11598 -0.0368 C -0.11702 -0.0368 3.61111E-6 -0.14259 3.61111E-6 -0.14375 C 3.61111E-6 -0.14259 0.11701 -0.0368 0.11597 -0.0368 C 0.12205 -0.02986 0.125 -0.02199 0.125 -0.01319 C 0.125 0.01343 0.09496 0.03426 0.05694 0.03426 C 0.03298 0.03426 0.01198 0.01413 3.61111E-6 -4.81481E-6 Z " pathEditMode="relative" rAng="10800000" ptsTypes="fffffffff">
                                      <p:cBhvr>
                                        <p:cTn id="11" dur="5000" fill="hold"/>
                                        <p:tgtEl>
                                          <p:spTgt spid="9"/>
                                        </p:tgtEl>
                                        <p:attrNameLst>
                                          <p:attrName>ppt_x</p:attrName>
                                          <p:attrName>ppt_y</p:attrName>
                                        </p:attrNameLst>
                                      </p:cBhvr>
                                      <p:rCtr x="0" y="-55"/>
                                    </p:animMotion>
                                  </p:childTnLst>
                                </p:cTn>
                              </p:par>
                              <p:par>
                                <p:cTn id="12" presetID="12" presetClass="path" presetSubtype="0" repeatCount="indefinite" accel="50000" decel="50000" fill="hold" nodeType="withEffect">
                                  <p:stCondLst>
                                    <p:cond delay="1300"/>
                                  </p:stCondLst>
                                  <p:childTnLst>
                                    <p:animMotion origin="layout" path="M 0.18923 -0.00463 C 0.16666 0.04329 0.13246 0.07338 0.09461 0.07338 C 0.05677 0.07338 0.02274 0.04329 3.61111E-6 -0.00463 C 0.02274 -0.05254 0.05677 -0.08287 0.09461 -0.08287 C 0.13246 -0.08287 0.16666 -0.05254 0.18923 -0.00463 Z " pathEditMode="relative" rAng="10800000" ptsTypes="fffff">
                                      <p:cBhvr>
                                        <p:cTn id="13" dur="5000" fill="hold"/>
                                        <p:tgtEl>
                                          <p:spTgt spid="10"/>
                                        </p:tgtEl>
                                        <p:attrNameLst>
                                          <p:attrName>ppt_x</p:attrName>
                                          <p:attrName>ppt_y</p:attrName>
                                        </p:attrNameLst>
                                      </p:cBhvr>
                                      <p:rCtr x="-95" y="0"/>
                                    </p:animMotion>
                                  </p:childTnLst>
                                </p:cTn>
                              </p:par>
                              <p:par>
                                <p:cTn id="14" presetID="10" presetClass="entr" presetSubtype="0" fill="hold" grpId="0" nodeType="withEffect">
                                  <p:stCondLst>
                                    <p:cond delay="17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childTnLst>
                                </p:cTn>
                              </p:par>
                              <p:par>
                                <p:cTn id="17" presetID="22" presetClass="entr" presetSubtype="8" fill="hold" grpId="0" nodeType="withEffect">
                                  <p:stCondLst>
                                    <p:cond delay="20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2700"/>
                                        <p:tgtEl>
                                          <p:spTgt spid="5"/>
                                        </p:tgtEl>
                                      </p:cBhvr>
                                    </p:animEffect>
                                  </p:childTnLst>
                                </p:cTn>
                              </p:par>
                              <p:par>
                                <p:cTn id="20" presetID="10" presetClass="entr" presetSubtype="0" fill="hold" grpId="0" nodeType="withEffect">
                                  <p:stCondLst>
                                    <p:cond delay="37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800"/>
                                        <p:tgtEl>
                                          <p:spTgt spid="7"/>
                                        </p:tgtEl>
                                      </p:cBhvr>
                                    </p:animEffect>
                                  </p:childTnLst>
                                </p:cTn>
                              </p:par>
                              <p:par>
                                <p:cTn id="23" presetID="10" presetClass="entr" presetSubtype="0" fill="hold" grpId="0" nodeType="withEffect">
                                  <p:stCondLst>
                                    <p:cond delay="5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8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47650"/>
            <a:ext cx="2057400" cy="587851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47650"/>
            <a:ext cx="6019800" cy="587851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7650"/>
            <a:ext cx="5943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7650"/>
            <a:ext cx="5943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r>
              <a:rPr lang="ru-RU" noProof="0" smtClean="0"/>
              <a:t>Вставка таблицы</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Заголовок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7650"/>
            <a:ext cx="5943600" cy="1143000"/>
          </a:xfrm>
        </p:spPr>
        <p:txBody>
          <a:bodyPr/>
          <a:lstStyle/>
          <a:p>
            <a:r>
              <a:rPr lang="ru-RU" smtClean="0"/>
              <a:t>Образец заголовка</a:t>
            </a:r>
            <a:endParaRPr lang="ru-RU"/>
          </a:p>
        </p:txBody>
      </p:sp>
      <p:sp>
        <p:nvSpPr>
          <p:cNvPr id="3" name="Диаграмма 2"/>
          <p:cNvSpPr>
            <a:spLocks noGrp="1"/>
          </p:cNvSpPr>
          <p:nvPr>
            <p:ph type="chart" idx="1"/>
          </p:nvPr>
        </p:nvSpPr>
        <p:spPr>
          <a:xfrm>
            <a:off x="457200" y="1600200"/>
            <a:ext cx="8229600" cy="4525963"/>
          </a:xfrm>
        </p:spPr>
        <p:txBody>
          <a:bodyPr/>
          <a:lstStyle/>
          <a:p>
            <a:pPr lvl="0"/>
            <a:r>
              <a:rPr lang="ru-RU" noProof="0" smtClean="0"/>
              <a:t>Вставка диаграммы</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5" name="Rectangle 5"/>
          <p:cNvSpPr>
            <a:spLocks noGrp="1" noChangeArrowheads="1"/>
          </p:cNvSpPr>
          <p:nvPr>
            <p:ph type="ftr" sz="quarter" idx="11"/>
          </p:nvPr>
        </p:nvSpPr>
        <p:spPr>
          <a:ln/>
        </p:spPr>
        <p:txBody>
          <a:bodyPr/>
          <a:lstStyle>
            <a:lvl1pPr>
              <a:defRPr/>
            </a:lvl1pPr>
          </a:lstStyle>
          <a:p>
            <a:endParaRPr lang="ru-RU"/>
          </a:p>
        </p:txBody>
      </p:sp>
      <p:sp>
        <p:nvSpPr>
          <p:cNvPr id="6"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8" name="Rectangle 5"/>
          <p:cNvSpPr>
            <a:spLocks noGrp="1" noChangeArrowheads="1"/>
          </p:cNvSpPr>
          <p:nvPr>
            <p:ph type="ftr" sz="quarter" idx="11"/>
          </p:nvPr>
        </p:nvSpPr>
        <p:spPr>
          <a:ln/>
        </p:spPr>
        <p:txBody>
          <a:bodyPr/>
          <a:lstStyle>
            <a:lvl1pPr>
              <a:defRPr/>
            </a:lvl1pPr>
          </a:lstStyle>
          <a:p>
            <a:endParaRPr lang="ru-RU"/>
          </a:p>
        </p:txBody>
      </p:sp>
      <p:sp>
        <p:nvSpPr>
          <p:cNvPr id="9"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4" name="Rectangle 5"/>
          <p:cNvSpPr>
            <a:spLocks noGrp="1" noChangeArrowheads="1"/>
          </p:cNvSpPr>
          <p:nvPr>
            <p:ph type="ftr" sz="quarter" idx="11"/>
          </p:nvPr>
        </p:nvSpPr>
        <p:spPr>
          <a:ln/>
        </p:spPr>
        <p:txBody>
          <a:bodyPr/>
          <a:lstStyle>
            <a:lvl1pPr>
              <a:defRPr/>
            </a:lvl1pPr>
          </a:lstStyle>
          <a:p>
            <a:endParaRPr lang="ru-RU"/>
          </a:p>
        </p:txBody>
      </p:sp>
      <p:sp>
        <p:nvSpPr>
          <p:cNvPr id="5"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3" name="Rectangle 5"/>
          <p:cNvSpPr>
            <a:spLocks noGrp="1" noChangeArrowheads="1"/>
          </p:cNvSpPr>
          <p:nvPr>
            <p:ph type="ftr" sz="quarter" idx="11"/>
          </p:nvPr>
        </p:nvSpPr>
        <p:spPr>
          <a:ln/>
        </p:spPr>
        <p:txBody>
          <a:bodyPr/>
          <a:lstStyle>
            <a:lvl1pPr>
              <a:defRPr/>
            </a:lvl1pPr>
          </a:lstStyle>
          <a:p>
            <a:endParaRPr lang="ru-RU"/>
          </a:p>
        </p:txBody>
      </p:sp>
      <p:sp>
        <p:nvSpPr>
          <p:cNvPr id="4"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5B106E36-FD25-4E2D-B0AA-010F637433A0}" type="datetimeFigureOut">
              <a:rPr lang="ru-RU" smtClean="0"/>
              <a:pPr/>
              <a:t>02.04.2020</a:t>
            </a:fld>
            <a:endParaRPr lang="ru-RU"/>
          </a:p>
        </p:txBody>
      </p:sp>
      <p:sp>
        <p:nvSpPr>
          <p:cNvPr id="6" name="Rectangle 5"/>
          <p:cNvSpPr>
            <a:spLocks noGrp="1" noChangeArrowheads="1"/>
          </p:cNvSpPr>
          <p:nvPr>
            <p:ph type="ftr" sz="quarter" idx="11"/>
          </p:nvPr>
        </p:nvSpPr>
        <p:spPr>
          <a:ln/>
        </p:spPr>
        <p:txBody>
          <a:bodyPr/>
          <a:lstStyle>
            <a:lvl1pPr>
              <a:defRPr/>
            </a:lvl1pPr>
          </a:lstStyle>
          <a:p>
            <a:endParaRPr lang="ru-RU"/>
          </a:p>
        </p:txBody>
      </p:sp>
      <p:sp>
        <p:nvSpPr>
          <p:cNvPr id="7" name="Rectangle 6"/>
          <p:cNvSpPr>
            <a:spLocks noGrp="1" noChangeArrowheads="1"/>
          </p:cNvSpPr>
          <p:nvPr>
            <p:ph type="sldNum" sz="quarter" idx="12"/>
          </p:nvPr>
        </p:nvSpPr>
        <p:spPr>
          <a:ln/>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21" Type="http://schemas.openxmlformats.org/officeDocument/2006/relationships/image" Target="../media/image6.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20"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41" name="Rectangle 17"/>
          <p:cNvSpPr>
            <a:spLocks noChangeArrowheads="1"/>
          </p:cNvSpPr>
          <p:nvPr/>
        </p:nvSpPr>
        <p:spPr bwMode="ltGray">
          <a:xfrm>
            <a:off x="0" y="487363"/>
            <a:ext cx="9144000" cy="727075"/>
          </a:xfrm>
          <a:prstGeom prst="rect">
            <a:avLst/>
          </a:prstGeom>
          <a:gradFill rotWithShape="1">
            <a:gsLst>
              <a:gs pos="0">
                <a:schemeClr val="tx1">
                  <a:gamma/>
                  <a:shade val="72941"/>
                  <a:invGamma/>
                  <a:alpha val="67999"/>
                </a:schemeClr>
              </a:gs>
              <a:gs pos="100000">
                <a:schemeClr val="tx1">
                  <a:alpha val="27000"/>
                </a:schemeClr>
              </a:gs>
            </a:gsLst>
            <a:lin ang="0" scaled="1"/>
          </a:gradFill>
          <a:ln w="9525">
            <a:noFill/>
            <a:miter lim="800000"/>
            <a:headEnd/>
            <a:tailEnd/>
          </a:ln>
          <a:effectLst/>
        </p:spPr>
        <p:txBody>
          <a:bodyPr wrap="none" anchor="ctr"/>
          <a:lstStyle/>
          <a:p>
            <a:pPr>
              <a:defRPr/>
            </a:pPr>
            <a:endParaRPr lang="ru-RU"/>
          </a:p>
        </p:txBody>
      </p:sp>
      <p:sp>
        <p:nvSpPr>
          <p:cNvPr id="1043" name="Oval 19"/>
          <p:cNvSpPr>
            <a:spLocks noChangeArrowheads="1"/>
          </p:cNvSpPr>
          <p:nvPr/>
        </p:nvSpPr>
        <p:spPr bwMode="gray">
          <a:xfrm>
            <a:off x="6457950" y="211138"/>
            <a:ext cx="1133475" cy="1157287"/>
          </a:xfrm>
          <a:prstGeom prst="ellipse">
            <a:avLst/>
          </a:prstGeom>
          <a:blipFill dpi="0" rotWithShape="1">
            <a:blip r:embed="rId17" cstate="print"/>
            <a:srcRect/>
            <a:stretch>
              <a:fillRect/>
            </a:stretch>
          </a:blipFill>
          <a:ln w="38100">
            <a:solidFill>
              <a:srgbClr val="FFFFFF"/>
            </a:solidFill>
            <a:round/>
            <a:headEnd/>
            <a:tailEnd/>
          </a:ln>
          <a:effectLst>
            <a:outerShdw dist="81320" dir="3080412" algn="ctr" rotWithShape="0">
              <a:srgbClr val="000000">
                <a:alpha val="50000"/>
              </a:srgbClr>
            </a:outerShdw>
          </a:effectLst>
        </p:spPr>
        <p:txBody>
          <a:bodyPr wrap="none" anchor="ctr"/>
          <a:lstStyle/>
          <a:p>
            <a:pPr>
              <a:defRPr/>
            </a:pPr>
            <a:endParaRPr lang="ru-RU"/>
          </a:p>
        </p:txBody>
      </p:sp>
      <p:sp>
        <p:nvSpPr>
          <p:cNvPr id="1044" name="Oval 20"/>
          <p:cNvSpPr>
            <a:spLocks noChangeArrowheads="1"/>
          </p:cNvSpPr>
          <p:nvPr/>
        </p:nvSpPr>
        <p:spPr bwMode="gray">
          <a:xfrm>
            <a:off x="7848600" y="211138"/>
            <a:ext cx="1133475" cy="1157287"/>
          </a:xfrm>
          <a:prstGeom prst="ellipse">
            <a:avLst/>
          </a:prstGeom>
          <a:blipFill dpi="0" rotWithShape="1">
            <a:blip r:embed="rId18" cstate="print"/>
            <a:srcRect/>
            <a:stretch>
              <a:fillRect/>
            </a:stretch>
          </a:blipFill>
          <a:ln w="38100">
            <a:solidFill>
              <a:srgbClr val="FFFFFF"/>
            </a:solidFill>
            <a:round/>
            <a:headEnd/>
            <a:tailEnd/>
          </a:ln>
          <a:effectLst>
            <a:outerShdw dist="81320" dir="3080412" algn="ctr" rotWithShape="0">
              <a:srgbClr val="000000">
                <a:alpha val="50000"/>
              </a:srgbClr>
            </a:outerShdw>
          </a:effectLst>
        </p:spPr>
        <p:txBody>
          <a:bodyPr wrap="none" anchor="ctr"/>
          <a:lstStyle/>
          <a:p>
            <a:pPr>
              <a:defRPr/>
            </a:pPr>
            <a:endParaRPr lang="ru-RU"/>
          </a:p>
        </p:txBody>
      </p:sp>
      <p:sp>
        <p:nvSpPr>
          <p:cNvPr id="1026" name="Rectangle 2"/>
          <p:cNvSpPr>
            <a:spLocks noGrp="1" noChangeArrowheads="1"/>
          </p:cNvSpPr>
          <p:nvPr>
            <p:ph type="title"/>
          </p:nvPr>
        </p:nvSpPr>
        <p:spPr bwMode="black">
          <a:xfrm>
            <a:off x="457200" y="247650"/>
            <a:ext cx="5943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0" name="Rectangle 3"/>
          <p:cNvSpPr>
            <a:spLocks noGrp="1" noChangeArrowheads="1"/>
          </p:cNvSpPr>
          <p:nvPr>
            <p:ph type="body" idx="1"/>
          </p:nvPr>
        </p:nvSpPr>
        <p:spPr bwMode="gray">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gray">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rgbClr val="000000"/>
                </a:solidFill>
              </a:defRPr>
            </a:lvl1pPr>
          </a:lstStyle>
          <a:p>
            <a:fld id="{5B106E36-FD25-4E2D-B0AA-010F637433A0}" type="datetimeFigureOut">
              <a:rPr lang="ru-RU" smtClean="0"/>
              <a:pPr/>
              <a:t>02.04.2020</a:t>
            </a:fld>
            <a:endParaRPr lang="ru-RU"/>
          </a:p>
        </p:txBody>
      </p:sp>
      <p:sp>
        <p:nvSpPr>
          <p:cNvPr id="1029" name="Rectangle 5"/>
          <p:cNvSpPr>
            <a:spLocks noGrp="1" noChangeArrowheads="1"/>
          </p:cNvSpPr>
          <p:nvPr>
            <p:ph type="ftr" sz="quarter" idx="3"/>
          </p:nvPr>
        </p:nvSpPr>
        <p:spPr bwMode="gray">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solidFill>
                  <a:srgbClr val="000000"/>
                </a:solidFill>
              </a:defRPr>
            </a:lvl1pPr>
          </a:lstStyle>
          <a:p>
            <a:endParaRPr lang="ru-RU"/>
          </a:p>
        </p:txBody>
      </p:sp>
      <p:sp>
        <p:nvSpPr>
          <p:cNvPr id="2" name="Rectangle 6"/>
          <p:cNvSpPr>
            <a:spLocks noGrp="1" noChangeArrowheads="1"/>
          </p:cNvSpPr>
          <p:nvPr>
            <p:ph type="sldNum" sz="quarter" idx="4"/>
          </p:nvPr>
        </p:nvSpPr>
        <p:spPr bwMode="gray">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000000"/>
                </a:solidFill>
              </a:defRPr>
            </a:lvl1pPr>
          </a:lstStyle>
          <a:p>
            <a:fld id="{725C68B6-61C2-468F-89AB-4B9F7531AA68}" type="slidenum">
              <a:rPr lang="ru-RU" smtClean="0"/>
              <a:pPr/>
              <a:t>‹#›</a:t>
            </a:fld>
            <a:endParaRPr lang="ru-RU"/>
          </a:p>
        </p:txBody>
      </p:sp>
      <p:pic>
        <p:nvPicPr>
          <p:cNvPr id="1046" name="Picture 22" descr="5"/>
          <p:cNvPicPr>
            <a:picLocks noChangeAspect="1" noChangeArrowheads="1"/>
          </p:cNvPicPr>
          <p:nvPr/>
        </p:nvPicPr>
        <p:blipFill>
          <a:blip r:embed="rId19"/>
          <a:srcRect/>
          <a:stretch>
            <a:fillRect/>
          </a:stretch>
        </p:blipFill>
        <p:spPr bwMode="gray">
          <a:xfrm>
            <a:off x="-2198688" y="5727700"/>
            <a:ext cx="11341101" cy="979488"/>
          </a:xfrm>
          <a:prstGeom prst="rect">
            <a:avLst/>
          </a:prstGeom>
          <a:noFill/>
          <a:ln w="9525">
            <a:noFill/>
            <a:miter lim="800000"/>
            <a:headEnd/>
            <a:tailEnd/>
          </a:ln>
        </p:spPr>
      </p:pic>
      <p:pic>
        <p:nvPicPr>
          <p:cNvPr id="1047" name="Picture 23" descr="6"/>
          <p:cNvPicPr>
            <a:picLocks noChangeAspect="1" noChangeArrowheads="1"/>
          </p:cNvPicPr>
          <p:nvPr/>
        </p:nvPicPr>
        <p:blipFill>
          <a:blip r:embed="rId20"/>
          <a:srcRect/>
          <a:stretch>
            <a:fillRect/>
          </a:stretch>
        </p:blipFill>
        <p:spPr bwMode="gray">
          <a:xfrm>
            <a:off x="-1909763" y="5588000"/>
            <a:ext cx="12458701" cy="1422400"/>
          </a:xfrm>
          <a:prstGeom prst="rect">
            <a:avLst/>
          </a:prstGeom>
          <a:noFill/>
          <a:ln w="9525">
            <a:noFill/>
            <a:miter lim="800000"/>
            <a:headEnd/>
            <a:tailEnd/>
          </a:ln>
        </p:spPr>
      </p:pic>
      <p:pic>
        <p:nvPicPr>
          <p:cNvPr id="1048" name="Picture 24" descr="6"/>
          <p:cNvPicPr>
            <a:picLocks noChangeAspect="1" noChangeArrowheads="1"/>
          </p:cNvPicPr>
          <p:nvPr/>
        </p:nvPicPr>
        <p:blipFill>
          <a:blip r:embed="rId21"/>
          <a:srcRect/>
          <a:stretch>
            <a:fillRect/>
          </a:stretch>
        </p:blipFill>
        <p:spPr bwMode="gray">
          <a:xfrm>
            <a:off x="-1981200" y="5418138"/>
            <a:ext cx="13104813" cy="1422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ppt_x</p:attrName>
                                        </p:attrNameLst>
                                      </p:cBhvr>
                                      <p:tavLst>
                                        <p:tav tm="0">
                                          <p:val>
                                            <p:strVal val="#ppt_x-.2"/>
                                          </p:val>
                                        </p:tav>
                                        <p:tav tm="100000">
                                          <p:val>
                                            <p:strVal val="#ppt_x"/>
                                          </p:val>
                                        </p:tav>
                                      </p:tavLst>
                                    </p:anim>
                                    <p:anim calcmode="lin" valueType="num">
                                      <p:cBhvr>
                                        <p:cTn id="8" dur="5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9" dur="500"/>
                                        <p:tgtEl>
                                          <p:spTgt spid="1026"/>
                                        </p:tgtEl>
                                      </p:cBhvr>
                                    </p:animEffect>
                                  </p:childTnLst>
                                </p:cTn>
                              </p:par>
                              <p:par>
                                <p:cTn id="10" presetID="10" presetClass="entr" presetSubtype="0" fill="hold" grpId="0" nodeType="withEffect">
                                  <p:stCondLst>
                                    <p:cond delay="300"/>
                                  </p:stCondLst>
                                  <p:childTnLst>
                                    <p:set>
                                      <p:cBhvr>
                                        <p:cTn id="11" dur="1" fill="hold">
                                          <p:stCondLst>
                                            <p:cond delay="0"/>
                                          </p:stCondLst>
                                        </p:cTn>
                                        <p:tgtEl>
                                          <p:spTgt spid="1043"/>
                                        </p:tgtEl>
                                        <p:attrNameLst>
                                          <p:attrName>style.visibility</p:attrName>
                                        </p:attrNameLst>
                                      </p:cBhvr>
                                      <p:to>
                                        <p:strVal val="visible"/>
                                      </p:to>
                                    </p:set>
                                    <p:animEffect transition="in" filter="fade">
                                      <p:cBhvr>
                                        <p:cTn id="12" dur="1200"/>
                                        <p:tgtEl>
                                          <p:spTgt spid="1043"/>
                                        </p:tgtEl>
                                      </p:cBhvr>
                                    </p:animEffect>
                                  </p:childTnLst>
                                </p:cTn>
                              </p:par>
                              <p:par>
                                <p:cTn id="13" presetID="10" presetClass="entr" presetSubtype="0" fill="hold" grpId="0" nodeType="withEffect">
                                  <p:stCondLst>
                                    <p:cond delay="700"/>
                                  </p:stCondLst>
                                  <p:childTnLst>
                                    <p:set>
                                      <p:cBhvr>
                                        <p:cTn id="14" dur="1" fill="hold">
                                          <p:stCondLst>
                                            <p:cond delay="0"/>
                                          </p:stCondLst>
                                        </p:cTn>
                                        <p:tgtEl>
                                          <p:spTgt spid="1044"/>
                                        </p:tgtEl>
                                        <p:attrNameLst>
                                          <p:attrName>style.visibility</p:attrName>
                                        </p:attrNameLst>
                                      </p:cBhvr>
                                      <p:to>
                                        <p:strVal val="visible"/>
                                      </p:to>
                                    </p:set>
                                    <p:animEffect transition="in" filter="fade">
                                      <p:cBhvr>
                                        <p:cTn id="15" dur="1900"/>
                                        <p:tgtEl>
                                          <p:spTgt spid="1044"/>
                                        </p:tgtEl>
                                      </p:cBhvr>
                                    </p:animEffect>
                                  </p:childTnLst>
                                </p:cTn>
                              </p:par>
                              <p:par>
                                <p:cTn id="16" presetID="31" presetClass="path" presetSubtype="0" repeatCount="indefinite" accel="50000" decel="50000" fill="hold" nodeType="withEffect">
                                  <p:stCondLst>
                                    <p:cond delay="0"/>
                                  </p:stCondLst>
                                  <p:childTnLst>
                                    <p:animMotion origin="layout" path="M 5E-6 -0.01389 C 0.00209 -0.01713 0.01198 -0.05301 0.03698 -0.05069 C 0.07501 -0.04722 0.08994 -0.02176 0.12501 -0.04722 C 0.14705 -0.06204 0.17292 -0.1 0.19202 -0.09907 C 0.23507 -0.09792 0.24393 -0.0588 0.24393 -0.02292 C 0.24497 0.02778 0.18907 0.07037 0.12101 0.075 C 0.05209 0.07847 -0.00503 0.02431 5E-6 -0.01389 Z " pathEditMode="relative" rAng="0" ptsTypes="fffffff">
                                      <p:cBhvr>
                                        <p:cTn id="17" dur="5000" fill="hold"/>
                                        <p:tgtEl>
                                          <p:spTgt spid="1046"/>
                                        </p:tgtEl>
                                        <p:attrNameLst>
                                          <p:attrName>ppt_x</p:attrName>
                                          <p:attrName>ppt_y</p:attrName>
                                        </p:attrNameLst>
                                      </p:cBhvr>
                                      <p:rCtr x="120" y="3"/>
                                    </p:animMotion>
                                  </p:childTnLst>
                                </p:cTn>
                              </p:par>
                              <p:par>
                                <p:cTn id="18" presetID="9" presetClass="path" presetSubtype="0" repeatCount="360" accel="50000" decel="50000" fill="hold" nodeType="withEffect">
                                  <p:stCondLst>
                                    <p:cond delay="900"/>
                                  </p:stCondLst>
                                  <p:childTnLst>
                                    <p:animMotion origin="layout" path="M 3.61111E-6 -4.81481E-6 C -0.01198 0.01413 -0.03299 0.03426 -0.05799 0.03426 C -0.09497 0.03426 -0.125 0.01343 -0.125 -0.01319 C -0.125 -0.02199 -0.12205 -0.02986 -0.11598 -0.0368 C -0.11702 -0.0368 3.61111E-6 -0.14259 3.61111E-6 -0.14375 C 3.61111E-6 -0.14259 0.11701 -0.0368 0.11597 -0.0368 C 0.12205 -0.02986 0.125 -0.02199 0.125 -0.01319 C 0.125 0.01343 0.09496 0.03426 0.05694 0.03426 C 0.03298 0.03426 0.01198 0.01413 3.61111E-6 -4.81481E-6 Z " pathEditMode="relative" rAng="10800000" ptsTypes="fffffffff">
                                      <p:cBhvr>
                                        <p:cTn id="19" dur="5000" fill="hold"/>
                                        <p:tgtEl>
                                          <p:spTgt spid="1047"/>
                                        </p:tgtEl>
                                        <p:attrNameLst>
                                          <p:attrName>ppt_x</p:attrName>
                                          <p:attrName>ppt_y</p:attrName>
                                        </p:attrNameLst>
                                      </p:cBhvr>
                                      <p:rCtr x="0" y="-55"/>
                                    </p:animMotion>
                                  </p:childTnLst>
                                </p:cTn>
                              </p:par>
                              <p:par>
                                <p:cTn id="20" presetID="12" presetClass="path" presetSubtype="0" repeatCount="129" accel="50000" decel="50000" fill="hold" nodeType="withEffect">
                                  <p:stCondLst>
                                    <p:cond delay="1600"/>
                                  </p:stCondLst>
                                  <p:childTnLst>
                                    <p:animMotion origin="layout" path="M 0.18923 -0.00463 C 0.16666 0.04329 0.13246 0.07338 0.09461 0.07338 C 0.05677 0.07338 0.02274 0.04329 3.61111E-6 -0.00463 C 0.02274 -0.05254 0.05677 -0.08287 0.09461 -0.08287 C 0.13246 -0.08287 0.16666 -0.05254 0.18923 -0.00463 Z " pathEditMode="relative" rAng="10800000" ptsTypes="fffff">
                                      <p:cBhvr>
                                        <p:cTn id="21" dur="12444" fill="hold"/>
                                        <p:tgtEl>
                                          <p:spTgt spid="1048"/>
                                        </p:tgtEl>
                                        <p:attrNameLst>
                                          <p:attrName>ppt_x</p:attrName>
                                          <p:attrName>ppt_y</p:attrName>
                                        </p:attrNameLst>
                                      </p:cBhvr>
                                      <p:rCtr x="-9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3" grpId="0" animBg="1"/>
      <p:bldP spid="1044" grpId="0" animBg="1"/>
      <p:bldP spid="1026" grpId="0"/>
    </p:bldLst>
  </p:timing>
  <p:txStyles>
    <p:titleStyle>
      <a:lvl1pPr algn="l" rtl="0" eaLnBrk="1" fontAlgn="base" hangingPunct="1">
        <a:spcBef>
          <a:spcPct val="0"/>
        </a:spcBef>
        <a:spcAft>
          <a:spcPct val="0"/>
        </a:spcAft>
        <a:defRPr sz="4400" b="1">
          <a:solidFill>
            <a:srgbClr val="FFFFFF"/>
          </a:solidFill>
          <a:latin typeface="+mj-lt"/>
          <a:ea typeface="+mj-ea"/>
          <a:cs typeface="+mj-cs"/>
        </a:defRPr>
      </a:lvl1pPr>
      <a:lvl2pPr algn="l" rtl="0" eaLnBrk="1" fontAlgn="base" hangingPunct="1">
        <a:spcBef>
          <a:spcPct val="0"/>
        </a:spcBef>
        <a:spcAft>
          <a:spcPct val="0"/>
        </a:spcAft>
        <a:defRPr sz="4400" b="1">
          <a:solidFill>
            <a:srgbClr val="FFFFFF"/>
          </a:solidFill>
          <a:latin typeface="Arial" charset="0"/>
        </a:defRPr>
      </a:lvl2pPr>
      <a:lvl3pPr algn="l" rtl="0" eaLnBrk="1" fontAlgn="base" hangingPunct="1">
        <a:spcBef>
          <a:spcPct val="0"/>
        </a:spcBef>
        <a:spcAft>
          <a:spcPct val="0"/>
        </a:spcAft>
        <a:defRPr sz="4400" b="1">
          <a:solidFill>
            <a:srgbClr val="FFFFFF"/>
          </a:solidFill>
          <a:latin typeface="Arial" charset="0"/>
        </a:defRPr>
      </a:lvl3pPr>
      <a:lvl4pPr algn="l" rtl="0" eaLnBrk="1" fontAlgn="base" hangingPunct="1">
        <a:spcBef>
          <a:spcPct val="0"/>
        </a:spcBef>
        <a:spcAft>
          <a:spcPct val="0"/>
        </a:spcAft>
        <a:defRPr sz="4400" b="1">
          <a:solidFill>
            <a:srgbClr val="FFFFFF"/>
          </a:solidFill>
          <a:latin typeface="Arial" charset="0"/>
        </a:defRPr>
      </a:lvl4pPr>
      <a:lvl5pPr algn="l" rtl="0" eaLnBrk="1" fontAlgn="base" hangingPunct="1">
        <a:spcBef>
          <a:spcPct val="0"/>
        </a:spcBef>
        <a:spcAft>
          <a:spcPct val="0"/>
        </a:spcAft>
        <a:defRPr sz="4400" b="1">
          <a:solidFill>
            <a:srgbClr val="FFFFFF"/>
          </a:solidFill>
          <a:latin typeface="Arial" charset="0"/>
        </a:defRPr>
      </a:lvl5pPr>
      <a:lvl6pPr marL="457200" algn="l" rtl="0" eaLnBrk="1" fontAlgn="base" hangingPunct="1">
        <a:spcBef>
          <a:spcPct val="0"/>
        </a:spcBef>
        <a:spcAft>
          <a:spcPct val="0"/>
        </a:spcAft>
        <a:defRPr sz="4400" b="1">
          <a:solidFill>
            <a:srgbClr val="FFFFFF"/>
          </a:solidFill>
          <a:latin typeface="Arial" charset="0"/>
        </a:defRPr>
      </a:lvl6pPr>
      <a:lvl7pPr marL="914400" algn="l" rtl="0" eaLnBrk="1" fontAlgn="base" hangingPunct="1">
        <a:spcBef>
          <a:spcPct val="0"/>
        </a:spcBef>
        <a:spcAft>
          <a:spcPct val="0"/>
        </a:spcAft>
        <a:defRPr sz="4400" b="1">
          <a:solidFill>
            <a:srgbClr val="FFFFFF"/>
          </a:solidFill>
          <a:latin typeface="Arial" charset="0"/>
        </a:defRPr>
      </a:lvl7pPr>
      <a:lvl8pPr marL="1371600" algn="l" rtl="0" eaLnBrk="1" fontAlgn="base" hangingPunct="1">
        <a:spcBef>
          <a:spcPct val="0"/>
        </a:spcBef>
        <a:spcAft>
          <a:spcPct val="0"/>
        </a:spcAft>
        <a:defRPr sz="4400" b="1">
          <a:solidFill>
            <a:srgbClr val="FFFFFF"/>
          </a:solidFill>
          <a:latin typeface="Arial" charset="0"/>
        </a:defRPr>
      </a:lvl8pPr>
      <a:lvl9pPr marL="1828800" algn="l" rtl="0" eaLnBrk="1" fontAlgn="base" hangingPunct="1">
        <a:spcBef>
          <a:spcPct val="0"/>
        </a:spcBef>
        <a:spcAft>
          <a:spcPct val="0"/>
        </a:spcAft>
        <a:defRPr sz="4400" b="1">
          <a:solidFill>
            <a:srgbClr val="FFFFFF"/>
          </a:solidFill>
          <a:latin typeface="Arial" charset="0"/>
        </a:defRPr>
      </a:lvl9pPr>
    </p:titleStyle>
    <p:bodyStyle>
      <a:lvl1pPr marL="342900" indent="-342900" algn="l" rtl="0" eaLnBrk="1" fontAlgn="base" hangingPunct="1">
        <a:spcBef>
          <a:spcPct val="20000"/>
        </a:spcBef>
        <a:spcAft>
          <a:spcPct val="0"/>
        </a:spcAft>
        <a:buChar char="•"/>
        <a:defRPr sz="3200">
          <a:solidFill>
            <a:srgbClr val="000000"/>
          </a:solidFill>
          <a:latin typeface="+mn-lt"/>
          <a:ea typeface="+mn-ea"/>
          <a:cs typeface="+mn-cs"/>
        </a:defRPr>
      </a:lvl1pPr>
      <a:lvl2pPr marL="742950" indent="-285750" algn="l" rtl="0" eaLnBrk="1" fontAlgn="base" hangingPunct="1">
        <a:spcBef>
          <a:spcPct val="20000"/>
        </a:spcBef>
        <a:spcAft>
          <a:spcPct val="0"/>
        </a:spcAft>
        <a:buChar char="–"/>
        <a:defRPr sz="2800">
          <a:solidFill>
            <a:srgbClr val="000000"/>
          </a:solidFill>
          <a:latin typeface="+mn-lt"/>
        </a:defRPr>
      </a:lvl2pPr>
      <a:lvl3pPr marL="1143000" indent="-228600" algn="l" rtl="0" eaLnBrk="1" fontAlgn="base" hangingPunct="1">
        <a:spcBef>
          <a:spcPct val="20000"/>
        </a:spcBef>
        <a:spcAft>
          <a:spcPct val="0"/>
        </a:spcAft>
        <a:buChar char="•"/>
        <a:defRPr sz="2400">
          <a:solidFill>
            <a:srgbClr val="000000"/>
          </a:solidFill>
          <a:latin typeface="+mn-lt"/>
        </a:defRPr>
      </a:lvl3pPr>
      <a:lvl4pPr marL="1600200" indent="-228600" algn="l" rtl="0" eaLnBrk="1" fontAlgn="base" hangingPunct="1">
        <a:spcBef>
          <a:spcPct val="20000"/>
        </a:spcBef>
        <a:spcAft>
          <a:spcPct val="0"/>
        </a:spcAft>
        <a:buChar char="–"/>
        <a:defRPr sz="2000">
          <a:solidFill>
            <a:srgbClr val="000000"/>
          </a:solidFill>
          <a:latin typeface="+mn-lt"/>
        </a:defRPr>
      </a:lvl4pPr>
      <a:lvl5pPr marL="2057400" indent="-228600" algn="l" rtl="0" eaLnBrk="1" fontAlgn="base" hangingPunct="1">
        <a:spcBef>
          <a:spcPct val="20000"/>
        </a:spcBef>
        <a:spcAft>
          <a:spcPct val="0"/>
        </a:spcAft>
        <a:buChar char="»"/>
        <a:defRPr sz="2000">
          <a:solidFill>
            <a:srgbClr val="000000"/>
          </a:solidFill>
          <a:latin typeface="+mn-lt"/>
        </a:defRPr>
      </a:lvl5pPr>
      <a:lvl6pPr marL="2514600" indent="-228600" algn="l" rtl="0" eaLnBrk="1" fontAlgn="base" hangingPunct="1">
        <a:spcBef>
          <a:spcPct val="20000"/>
        </a:spcBef>
        <a:spcAft>
          <a:spcPct val="0"/>
        </a:spcAft>
        <a:buChar char="»"/>
        <a:defRPr sz="2000">
          <a:solidFill>
            <a:srgbClr val="000000"/>
          </a:solidFill>
          <a:latin typeface="+mn-lt"/>
        </a:defRPr>
      </a:lvl6pPr>
      <a:lvl7pPr marL="2971800" indent="-228600" algn="l" rtl="0" eaLnBrk="1" fontAlgn="base" hangingPunct="1">
        <a:spcBef>
          <a:spcPct val="20000"/>
        </a:spcBef>
        <a:spcAft>
          <a:spcPct val="0"/>
        </a:spcAft>
        <a:buChar char="»"/>
        <a:defRPr sz="2000">
          <a:solidFill>
            <a:srgbClr val="000000"/>
          </a:solidFill>
          <a:latin typeface="+mn-lt"/>
        </a:defRPr>
      </a:lvl7pPr>
      <a:lvl8pPr marL="3429000" indent="-228600" algn="l" rtl="0" eaLnBrk="1" fontAlgn="base" hangingPunct="1">
        <a:spcBef>
          <a:spcPct val="20000"/>
        </a:spcBef>
        <a:spcAft>
          <a:spcPct val="0"/>
        </a:spcAft>
        <a:buChar char="»"/>
        <a:defRPr sz="2000">
          <a:solidFill>
            <a:srgbClr val="000000"/>
          </a:solidFill>
          <a:latin typeface="+mn-lt"/>
        </a:defRPr>
      </a:lvl8pPr>
      <a:lvl9pPr marL="3886200" indent="-228600" algn="l" rtl="0" eaLnBrk="1" fontAlgn="base" hangingPunct="1">
        <a:spcBef>
          <a:spcPct val="20000"/>
        </a:spcBef>
        <a:spcAft>
          <a:spcPct val="0"/>
        </a:spcAft>
        <a:buChar char="»"/>
        <a:defRPr sz="2000">
          <a:solidFill>
            <a:srgbClr val="000000"/>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276872"/>
            <a:ext cx="8942387" cy="1143008"/>
          </a:xfrm>
        </p:spPr>
        <p:txBody>
          <a:bodyPr/>
          <a:lstStyle/>
          <a:p>
            <a:pPr algn="ctr"/>
            <a:r>
              <a:rPr lang="ru-RU" sz="2800" dirty="0" smtClean="0">
                <a:solidFill>
                  <a:schemeClr val="accent4">
                    <a:lumMod val="75000"/>
                  </a:schemeClr>
                </a:solidFill>
                <a:latin typeface="Times New Roman" pitchFamily="18" charset="0"/>
                <a:cs typeface="Times New Roman" pitchFamily="18" charset="0"/>
              </a:rPr>
              <a:t>Экономические основы здравоохранения. </a:t>
            </a:r>
            <a:br>
              <a:rPr lang="ru-RU" sz="2800" dirty="0" smtClean="0">
                <a:solidFill>
                  <a:schemeClr val="accent4">
                    <a:lumMod val="75000"/>
                  </a:schemeClr>
                </a:solidFill>
                <a:latin typeface="Times New Roman" pitchFamily="18" charset="0"/>
                <a:cs typeface="Times New Roman" pitchFamily="18" charset="0"/>
              </a:rPr>
            </a:br>
            <a:r>
              <a:rPr lang="ru-RU" sz="2800" dirty="0" smtClean="0">
                <a:solidFill>
                  <a:schemeClr val="accent4">
                    <a:lumMod val="75000"/>
                  </a:schemeClr>
                </a:solidFill>
                <a:latin typeface="Times New Roman" pitchFamily="18" charset="0"/>
                <a:cs typeface="Times New Roman" pitchFamily="18" charset="0"/>
              </a:rPr>
              <a:t>Источники финансирования здравоохранения</a:t>
            </a:r>
            <a:r>
              <a:rPr lang="ru-RU" sz="2800" dirty="0" smtClean="0">
                <a:solidFill>
                  <a:schemeClr val="accent4">
                    <a:lumMod val="75000"/>
                  </a:schemeClr>
                </a:solidFill>
              </a:rPr>
              <a:t/>
            </a:r>
            <a:br>
              <a:rPr lang="ru-RU" sz="2800" dirty="0" smtClean="0">
                <a:solidFill>
                  <a:schemeClr val="accent4">
                    <a:lumMod val="75000"/>
                  </a:schemeClr>
                </a:solidFill>
              </a:rPr>
            </a:br>
            <a:endParaRPr lang="ru-RU" sz="2800" dirty="0">
              <a:solidFill>
                <a:schemeClr val="accent4">
                  <a:lumMod val="75000"/>
                </a:schemeClr>
              </a:solidFill>
            </a:endParaRPr>
          </a:p>
        </p:txBody>
      </p:sp>
      <p:pic>
        <p:nvPicPr>
          <p:cNvPr id="4" name="Рисунок 3"/>
          <p:cNvPicPr>
            <a:picLocks noChangeAspect="1"/>
          </p:cNvPicPr>
          <p:nvPr/>
        </p:nvPicPr>
        <p:blipFill>
          <a:blip r:embed="rId2"/>
          <a:stretch>
            <a:fillRect/>
          </a:stretch>
        </p:blipFill>
        <p:spPr>
          <a:xfrm>
            <a:off x="2771800" y="5373216"/>
            <a:ext cx="6261135" cy="78035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357298"/>
            <a:ext cx="8715436" cy="5143536"/>
          </a:xfrm>
        </p:spPr>
        <p:txBody>
          <a:bodyPr/>
          <a:lstStyle/>
          <a:p>
            <a:pPr marL="0" indent="360363" algn="just">
              <a:spcBef>
                <a:spcPts val="0"/>
              </a:spcBef>
              <a:buNone/>
            </a:pPr>
            <a:r>
              <a:rPr lang="ru-RU" sz="2000" dirty="0" smtClean="0">
                <a:latin typeface="Times New Roman" pitchFamily="18" charset="0"/>
                <a:cs typeface="Times New Roman" pitchFamily="18" charset="0"/>
              </a:rPr>
              <a:t>В настоящее время усилен контроль использования средств, выделенных из бюджета ФФОМС на денежные выплаты медицинским работникам, которые оказывают ПМСП, в их числе медицинскому персоналу </a:t>
            </a:r>
            <a:r>
              <a:rPr lang="ru-RU" sz="2000" dirty="0" err="1" smtClean="0">
                <a:latin typeface="Times New Roman" pitchFamily="18" charset="0"/>
                <a:cs typeface="Times New Roman" pitchFamily="18" charset="0"/>
              </a:rPr>
              <a:t>ФАПов</a:t>
            </a:r>
            <a:r>
              <a:rPr lang="ru-RU" sz="2000" dirty="0" smtClean="0">
                <a:latin typeface="Times New Roman" pitchFamily="18" charset="0"/>
                <a:cs typeface="Times New Roman" pitchFamily="18" charset="0"/>
              </a:rPr>
              <a:t>, фельдшерам и медицинским сестрам станций (отделений) СМП.</a:t>
            </a:r>
          </a:p>
          <a:p>
            <a:pPr marL="0" indent="360363" algn="just">
              <a:spcBef>
                <a:spcPts val="0"/>
              </a:spcBef>
              <a:buNone/>
            </a:pPr>
            <a:r>
              <a:rPr lang="ru-RU" sz="2000" dirty="0" smtClean="0">
                <a:latin typeface="Times New Roman" pitchFamily="18" charset="0"/>
                <a:cs typeface="Times New Roman" pitchFamily="18" charset="0"/>
              </a:rPr>
              <a:t>Внедрение одноканального финансирования медицинской организации должно повлечь за собой:</a:t>
            </a:r>
          </a:p>
          <a:p>
            <a:pPr marL="0" indent="0" algn="just">
              <a:spcBef>
                <a:spcPts val="0"/>
              </a:spcBef>
              <a:buNone/>
            </a:pPr>
            <a:r>
              <a:rPr lang="ru-RU" sz="2000" dirty="0" smtClean="0">
                <a:latin typeface="Times New Roman" pitchFamily="18" charset="0"/>
                <a:cs typeface="Times New Roman" pitchFamily="18" charset="0"/>
              </a:rPr>
              <a:t>- повышение качества медицинской помощи (услуг и интенсивности лечения);</a:t>
            </a:r>
          </a:p>
          <a:p>
            <a:pPr marL="0" indent="0" algn="just">
              <a:spcBef>
                <a:spcPts val="0"/>
              </a:spcBef>
              <a:buNone/>
            </a:pPr>
            <a:r>
              <a:rPr lang="ru-RU" sz="2000" dirty="0" smtClean="0">
                <a:latin typeface="Times New Roman" pitchFamily="18" charset="0"/>
                <a:cs typeface="Times New Roman" pitchFamily="18" charset="0"/>
              </a:rPr>
              <a:t>- рациональное использование ресурсов;</a:t>
            </a:r>
          </a:p>
          <a:p>
            <a:pPr marL="0" indent="0" algn="just">
              <a:spcBef>
                <a:spcPts val="0"/>
              </a:spcBef>
              <a:buNone/>
            </a:pPr>
            <a:r>
              <a:rPr lang="ru-RU" sz="2000" dirty="0" smtClean="0">
                <a:latin typeface="Times New Roman" pitchFamily="18" charset="0"/>
                <a:cs typeface="Times New Roman" pitchFamily="18" charset="0"/>
              </a:rPr>
              <a:t>- активизацию и повышение эффективности профилактической работы в первичном звене;</a:t>
            </a:r>
          </a:p>
          <a:p>
            <a:pPr marL="0" indent="0" algn="just">
              <a:spcBef>
                <a:spcPts val="0"/>
              </a:spcBef>
              <a:buNone/>
            </a:pPr>
            <a:r>
              <a:rPr lang="ru-RU" sz="2000" dirty="0" smtClean="0">
                <a:latin typeface="Times New Roman" pitchFamily="18" charset="0"/>
                <a:cs typeface="Times New Roman" pitchFamily="18" charset="0"/>
              </a:rPr>
              <a:t>- внедрение технологий, сберегающих здоровье.</a:t>
            </a:r>
          </a:p>
          <a:p>
            <a:pPr marL="0" indent="360363" algn="just">
              <a:spcBef>
                <a:spcPts val="0"/>
              </a:spcBef>
              <a:buNone/>
            </a:pPr>
            <a:r>
              <a:rPr lang="ru-RU" sz="2000" dirty="0" smtClean="0">
                <a:latin typeface="Times New Roman" pitchFamily="18" charset="0"/>
                <a:cs typeface="Times New Roman" pitchFamily="18" charset="0"/>
              </a:rPr>
              <a:t>Введение единых медицинских стандартов оказания стационарной медицинской помощи и </a:t>
            </a:r>
            <a:r>
              <a:rPr lang="ru-RU" sz="2000" dirty="0" err="1" smtClean="0">
                <a:latin typeface="Times New Roman" pitchFamily="18" charset="0"/>
                <a:cs typeface="Times New Roman" pitchFamily="18" charset="0"/>
              </a:rPr>
              <a:t>подушевое</a:t>
            </a:r>
            <a:r>
              <a:rPr lang="ru-RU" sz="2000" dirty="0" smtClean="0">
                <a:latin typeface="Times New Roman" pitchFamily="18" charset="0"/>
                <a:cs typeface="Times New Roman" pitchFamily="18" charset="0"/>
              </a:rPr>
              <a:t> финансирование амбулаторно-поликлинической медицинской помощи обеспечат гражданам равнодоступность медицинской помощи.</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latin typeface="Times New Roman" pitchFamily="18" charset="0"/>
                <a:cs typeface="Times New Roman" pitchFamily="18" charset="0"/>
              </a:rPr>
              <a:t>Здравоохранение как отрасль экономики</a:t>
            </a: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marL="0" indent="360363" algn="just">
              <a:spcBef>
                <a:spcPts val="0"/>
              </a:spcBef>
              <a:buNone/>
            </a:pPr>
            <a:r>
              <a:rPr lang="ru-RU" sz="2400" dirty="0" smtClean="0">
                <a:latin typeface="Times New Roman" pitchFamily="18" charset="0"/>
                <a:cs typeface="Times New Roman" pitchFamily="18" charset="0"/>
              </a:rPr>
              <a:t>Здоровье - это не только фундамент благополучия индивида, его удовлетворенности качеством жизни, но и </a:t>
            </a:r>
            <a:r>
              <a:rPr lang="ru-RU" sz="2400" b="1" dirty="0" smtClean="0">
                <a:latin typeface="Times New Roman" pitchFamily="18" charset="0"/>
                <a:cs typeface="Times New Roman" pitchFamily="18" charset="0"/>
              </a:rPr>
              <a:t>ресурс, влияющий на состояние различных отраслей экономики и требующий затрат на поддержание и восстановление, а потому обладающий стоимостью.</a:t>
            </a:r>
          </a:p>
          <a:p>
            <a:pPr marL="0" indent="360363" algn="just">
              <a:spcBef>
                <a:spcPts val="0"/>
              </a:spcBef>
              <a:buNone/>
            </a:pPr>
            <a:r>
              <a:rPr lang="ru-RU" sz="2400" dirty="0" smtClean="0">
                <a:latin typeface="Times New Roman" pitchFamily="18" charset="0"/>
                <a:cs typeface="Times New Roman" pitchFamily="18" charset="0"/>
              </a:rPr>
              <a:t>Здоровье населения и экономика взаимосвязаны: экономические достижения существенно отражаются на состоянии здоровья населения, а также оптимизации рынка труда. Рост экономики создает условия для повышения воспроизводства трудовых потенциала и ресурсов, увеличения производительности труда.</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400" dirty="0" smtClean="0">
                <a:latin typeface="Times New Roman" pitchFamily="18" charset="0"/>
                <a:cs typeface="Times New Roman" pitchFamily="18" charset="0"/>
              </a:rPr>
              <a:t>Здоровье, обладая определенной стоимостью товара на рынке труда, становится категорией экономической. При этом </a:t>
            </a:r>
            <a:r>
              <a:rPr lang="ru-RU" sz="2400" b="1" dirty="0" smtClean="0">
                <a:latin typeface="Times New Roman" pitchFamily="18" charset="0"/>
                <a:cs typeface="Times New Roman" pitchFamily="18" charset="0"/>
              </a:rPr>
              <a:t>здравоохранение в условиях рыночных отношений представляет ресурсосберегающую отрасль экономики, цель которой - обеспечение положительного экономического эффекта на основе повышения уровня общественного здоровья.</a:t>
            </a:r>
            <a:r>
              <a:rPr lang="ru-RU" sz="2400" dirty="0" smtClean="0">
                <a:latin typeface="Times New Roman" pitchFamily="18" charset="0"/>
                <a:cs typeface="Times New Roman" pitchFamily="18" charset="0"/>
              </a:rPr>
              <a:t> Экономический эффект может быть прямым или косвенным и выражаться в оптимизации экономики в целом, расширении и развитии производства, увеличении производительности труда, росте национального дохода и так далее, а также в оптимизации демографической ситуации, снижении финансовых затрат на лечение, реабилитацию, социальные выплаты.</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500174"/>
            <a:ext cx="8715436" cy="5143536"/>
          </a:xfrm>
        </p:spPr>
        <p:txBody>
          <a:bodyPr/>
          <a:lstStyle/>
          <a:p>
            <a:pPr marL="0" indent="360363" algn="just">
              <a:spcBef>
                <a:spcPts val="0"/>
              </a:spcBef>
              <a:buNone/>
            </a:pPr>
            <a:r>
              <a:rPr lang="ru-RU" sz="2400" dirty="0" smtClean="0">
                <a:latin typeface="Times New Roman" pitchFamily="18" charset="0"/>
                <a:cs typeface="Times New Roman" pitchFamily="18" charset="0"/>
              </a:rPr>
              <a:t>Под эффективностью понимают степень достижения конкретных результатов.  </a:t>
            </a:r>
            <a:r>
              <a:rPr lang="ru-RU" sz="2400" b="1" dirty="0" smtClean="0">
                <a:latin typeface="Times New Roman" pitchFamily="18" charset="0"/>
                <a:cs typeface="Times New Roman" pitchFamily="18" charset="0"/>
              </a:rPr>
              <a:t>Эффективность в здравоохранении </a:t>
            </a:r>
            <a:r>
              <a:rPr lang="ru-RU" sz="2400" dirty="0" smtClean="0">
                <a:latin typeface="Times New Roman" pitchFamily="18" charset="0"/>
                <a:cs typeface="Times New Roman" pitchFamily="18" charset="0"/>
              </a:rPr>
              <a:t>характеризует результаты деятельности  медицинских  организаций с учетом затраченных материальных, трудовых и финансовых ресурсов. Различают медицинскую, социальную и экономическую эффективность.</a:t>
            </a:r>
          </a:p>
          <a:p>
            <a:pPr marL="0" indent="360363" algn="just">
              <a:spcBef>
                <a:spcPts val="0"/>
              </a:spcBef>
              <a:buNone/>
            </a:pPr>
            <a:r>
              <a:rPr lang="ru-RU" sz="2400" b="1" dirty="0" smtClean="0">
                <a:latin typeface="Times New Roman" pitchFamily="18" charset="0"/>
                <a:cs typeface="Times New Roman" pitchFamily="18" charset="0"/>
              </a:rPr>
              <a:t>Медицинская эффективность </a:t>
            </a:r>
            <a:r>
              <a:rPr lang="ru-RU" sz="2400" dirty="0" smtClean="0">
                <a:latin typeface="Times New Roman" pitchFamily="18" charset="0"/>
                <a:cs typeface="Times New Roman" pitchFamily="18" charset="0"/>
              </a:rPr>
              <a:t>характеризует степень достижения целей и задач в области профилактики, диагностики, лечения заболеваний и реабилитации пациентов с учетом критериев качества. В отношении одного конкретного больного - это выздоровление или улучшение состояния здоровья, восстановление утраченных функций отдельных органов  и систем.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just">
              <a:spcBef>
                <a:spcPts val="0"/>
              </a:spcBef>
            </a:pPr>
            <a:endParaRPr lang="ru-RU" sz="2000" dirty="0" smtClean="0">
              <a:latin typeface="Times New Roman" pitchFamily="18" charset="0"/>
              <a:cs typeface="Times New Roman" pitchFamily="18" charset="0"/>
            </a:endParaRPr>
          </a:p>
          <a:p>
            <a:pPr marL="0" indent="360363" algn="just">
              <a:spcBef>
                <a:spcPts val="0"/>
              </a:spcBef>
              <a:buNone/>
            </a:pPr>
            <a:r>
              <a:rPr lang="ru-RU" sz="2400" dirty="0" smtClean="0">
                <a:latin typeface="Times New Roman" pitchFamily="18" charset="0"/>
                <a:cs typeface="Times New Roman" pitchFamily="18" charset="0"/>
              </a:rPr>
              <a:t>На уровне медицинской организации и отрасли в целом медицинскую эффективность измеряют множеством специфических показателей, таких, как удельный вес излеченных больных, уменьшение случаев перехода заболевания в хроническую форму, снижение  уровня  заболеваемости населения.</a:t>
            </a:r>
            <a:endParaRPr lang="ru-RU" sz="2000" dirty="0" smtClean="0">
              <a:latin typeface="Times New Roman" pitchFamily="18" charset="0"/>
              <a:cs typeface="Times New Roman" pitchFamily="18" charset="0"/>
            </a:endParaRPr>
          </a:p>
          <a:p>
            <a:pPr marL="0" indent="0" algn="just">
              <a:spcBef>
                <a:spcPts val="0"/>
              </a:spcBef>
              <a:buNone/>
            </a:pPr>
            <a:r>
              <a:rPr lang="ru-RU" sz="2400" dirty="0" smtClean="0">
                <a:latin typeface="Times New Roman" pitchFamily="18" charset="0"/>
                <a:cs typeface="Times New Roman" pitchFamily="18" charset="0"/>
              </a:rPr>
              <a:t>Медицинскую эффективность (Км) рассчитывают по формуле</a:t>
            </a:r>
          </a:p>
          <a:p>
            <a:pPr algn="just">
              <a:spcBef>
                <a:spcPts val="0"/>
              </a:spcBef>
              <a:buNone/>
            </a:pPr>
            <a:r>
              <a:rPr lang="ru-RU" sz="2000" dirty="0" smtClean="0">
                <a:latin typeface="Times New Roman" pitchFamily="18" charset="0"/>
                <a:cs typeface="Times New Roman" pitchFamily="18" charset="0"/>
              </a:rPr>
              <a:t> </a:t>
            </a:r>
          </a:p>
          <a:p>
            <a:pPr algn="just">
              <a:spcBef>
                <a:spcPts val="0"/>
              </a:spcBef>
              <a:buNone/>
            </a:pPr>
            <a:r>
              <a:rPr lang="ru-RU" sz="2400" dirty="0" smtClean="0">
                <a:latin typeface="Times New Roman" pitchFamily="18" charset="0"/>
                <a:cs typeface="Times New Roman" pitchFamily="18" charset="0"/>
              </a:rPr>
              <a:t>Км = </a:t>
            </a:r>
            <a:r>
              <a:rPr lang="ru-RU" sz="2400" u="sng" dirty="0" smtClean="0">
                <a:latin typeface="Times New Roman" pitchFamily="18" charset="0"/>
                <a:cs typeface="Times New Roman" pitchFamily="18" charset="0"/>
              </a:rPr>
              <a:t>Число случаев достигнутых медицинских результатов</a:t>
            </a:r>
            <a:endParaRPr lang="ru-RU" sz="2400" dirty="0" smtClean="0">
              <a:latin typeface="Times New Roman" pitchFamily="18" charset="0"/>
              <a:cs typeface="Times New Roman" pitchFamily="18" charset="0"/>
            </a:endParaRPr>
          </a:p>
          <a:p>
            <a:pPr algn="just">
              <a:spcBef>
                <a:spcPts val="0"/>
              </a:spcBef>
              <a:buNone/>
            </a:pPr>
            <a:r>
              <a:rPr lang="ru-RU" sz="2400" dirty="0" smtClean="0">
                <a:latin typeface="Times New Roman" pitchFamily="18" charset="0"/>
                <a:cs typeface="Times New Roman" pitchFamily="18" charset="0"/>
              </a:rPr>
              <a:t>                                Число оцениваемых случаев</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500174"/>
            <a:ext cx="8643998" cy="5000660"/>
          </a:xfrm>
        </p:spPr>
        <p:txBody>
          <a:bodyPr/>
          <a:lstStyle/>
          <a:p>
            <a:pPr marL="0" indent="360363" algn="just">
              <a:spcBef>
                <a:spcPts val="0"/>
              </a:spcBef>
              <a:buNone/>
            </a:pPr>
            <a:r>
              <a:rPr lang="ru-RU" sz="2400" b="1" dirty="0" smtClean="0">
                <a:latin typeface="Times New Roman" pitchFamily="18" charset="0"/>
                <a:cs typeface="Times New Roman" pitchFamily="18" charset="0"/>
              </a:rPr>
              <a:t>Социальная эффективность </a:t>
            </a:r>
            <a:r>
              <a:rPr lang="ru-RU" sz="2400" dirty="0" smtClean="0">
                <a:latin typeface="Times New Roman" pitchFamily="18" charset="0"/>
                <a:cs typeface="Times New Roman" pitchFamily="18" charset="0"/>
              </a:rPr>
              <a:t>- степень достижения социального результата. В отношении конкретного больного - это возвращение его к труду и активной жизни в обществе, удовлетворенность медицинской помощью. На уровне всей отрасли проявляется улучшением таких показателей общественного здоровья населения, как:</a:t>
            </a:r>
          </a:p>
          <a:p>
            <a:pPr marL="0" indent="0" algn="just">
              <a:spcBef>
                <a:spcPts val="0"/>
              </a:spcBef>
              <a:buNone/>
            </a:pPr>
            <a:r>
              <a:rPr lang="ru-RU" sz="2400" dirty="0" smtClean="0">
                <a:latin typeface="Times New Roman" pitchFamily="18" charset="0"/>
                <a:cs typeface="Times New Roman" pitchFamily="18" charset="0"/>
              </a:rPr>
              <a:t>- снижение заболеваемости и преждевременной смертности;</a:t>
            </a:r>
          </a:p>
          <a:p>
            <a:pPr marL="0" indent="0" algn="just">
              <a:spcBef>
                <a:spcPts val="0"/>
              </a:spcBef>
              <a:buNone/>
            </a:pPr>
            <a:r>
              <a:rPr lang="ru-RU" sz="2400" dirty="0" smtClean="0">
                <a:latin typeface="Times New Roman" pitchFamily="18" charset="0"/>
                <a:cs typeface="Times New Roman" pitchFamily="18" charset="0"/>
              </a:rPr>
              <a:t>- улучшение демографических показателей;</a:t>
            </a:r>
          </a:p>
          <a:p>
            <a:pPr marL="0" indent="0" algn="just">
              <a:spcBef>
                <a:spcPts val="0"/>
              </a:spcBef>
              <a:buNone/>
            </a:pPr>
            <a:r>
              <a:rPr lang="ru-RU" sz="2400" dirty="0" smtClean="0">
                <a:latin typeface="Times New Roman" pitchFamily="18" charset="0"/>
                <a:cs typeface="Times New Roman" pitchFamily="18" charset="0"/>
              </a:rPr>
              <a:t>- предотвращение инфекционных и снижение уровня социально значимых заболеваний;</a:t>
            </a:r>
          </a:p>
          <a:p>
            <a:pPr marL="0" indent="0" algn="just">
              <a:spcBef>
                <a:spcPts val="0"/>
              </a:spcBef>
              <a:buNone/>
            </a:pPr>
            <a:r>
              <a:rPr lang="ru-RU" sz="2400" dirty="0" smtClean="0">
                <a:latin typeface="Times New Roman" pitchFamily="18" charset="0"/>
                <a:cs typeface="Times New Roman" pitchFamily="18" charset="0"/>
              </a:rPr>
              <a:t>- уменьшение числа инвалидов;</a:t>
            </a:r>
          </a:p>
          <a:p>
            <a:pPr marL="0" indent="0" algn="just">
              <a:spcBef>
                <a:spcPts val="0"/>
              </a:spcBef>
              <a:buNone/>
            </a:pPr>
            <a:r>
              <a:rPr lang="ru-RU" sz="2400" dirty="0" smtClean="0">
                <a:latin typeface="Times New Roman" pitchFamily="18" charset="0"/>
                <a:cs typeface="Times New Roman" pitchFamily="18" charset="0"/>
              </a:rPr>
              <a:t>- повышение качества медицинского обслуживания.</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571612"/>
            <a:ext cx="8643998" cy="5000660"/>
          </a:xfrm>
        </p:spPr>
        <p:txBody>
          <a:bodyPr/>
          <a:lstStyle/>
          <a:p>
            <a:pPr marL="0" indent="0" algn="just">
              <a:spcBef>
                <a:spcPts val="0"/>
              </a:spcBef>
              <a:buNone/>
            </a:pPr>
            <a:r>
              <a:rPr lang="ru-RU" sz="2400" dirty="0" smtClean="0">
                <a:latin typeface="Times New Roman" pitchFamily="18" charset="0"/>
                <a:cs typeface="Times New Roman" pitchFamily="18" charset="0"/>
              </a:rPr>
              <a:t>Социальную эффективность (Кс) рассчитывают по формуле:</a:t>
            </a:r>
          </a:p>
          <a:p>
            <a:pPr marL="0" indent="0" algn="just">
              <a:spcBef>
                <a:spcPts val="0"/>
              </a:spcBef>
            </a:pPr>
            <a:endParaRPr lang="ru-RU" sz="2400" dirty="0" smtClean="0">
              <a:latin typeface="Times New Roman" pitchFamily="18" charset="0"/>
              <a:cs typeface="Times New Roman" pitchFamily="18" charset="0"/>
            </a:endParaRPr>
          </a:p>
          <a:p>
            <a:pPr marL="0" indent="0" algn="just">
              <a:spcBef>
                <a:spcPts val="0"/>
              </a:spcBef>
              <a:buNone/>
            </a:pPr>
            <a:r>
              <a:rPr lang="ru-RU" sz="2000" dirty="0" smtClean="0">
                <a:latin typeface="Times New Roman" pitchFamily="18" charset="0"/>
                <a:cs typeface="Times New Roman" pitchFamily="18" charset="0"/>
              </a:rPr>
              <a:t>Кс = </a:t>
            </a:r>
            <a:r>
              <a:rPr lang="ru-RU" sz="2000" u="sng" dirty="0" smtClean="0">
                <a:latin typeface="Times New Roman" pitchFamily="18" charset="0"/>
                <a:cs typeface="Times New Roman" pitchFamily="18" charset="0"/>
              </a:rPr>
              <a:t>Число случаев удовлетворенности пациента медицинской помощью</a:t>
            </a:r>
            <a:endParaRPr lang="ru-RU" sz="2000" dirty="0" smtClean="0">
              <a:latin typeface="Times New Roman" pitchFamily="18" charset="0"/>
              <a:cs typeface="Times New Roman" pitchFamily="18" charset="0"/>
            </a:endParaRPr>
          </a:p>
          <a:p>
            <a:pPr marL="0" indent="0" algn="just">
              <a:spcBef>
                <a:spcPts val="0"/>
              </a:spcBef>
              <a:buNone/>
            </a:pPr>
            <a:r>
              <a:rPr lang="ru-RU" sz="2000" dirty="0" smtClean="0">
                <a:latin typeface="Times New Roman" pitchFamily="18" charset="0"/>
                <a:cs typeface="Times New Roman" pitchFamily="18" charset="0"/>
              </a:rPr>
              <a:t>                                         Число оцениваемых случаев</a:t>
            </a:r>
          </a:p>
          <a:p>
            <a:pPr marL="0" indent="360363" algn="just">
              <a:spcBef>
                <a:spcPts val="0"/>
              </a:spcBef>
              <a:buNone/>
            </a:pPr>
            <a:endParaRPr lang="ru-RU" sz="2200" b="1" dirty="0" smtClean="0">
              <a:latin typeface="Times New Roman" pitchFamily="18" charset="0"/>
              <a:cs typeface="Times New Roman" pitchFamily="18" charset="0"/>
            </a:endParaRPr>
          </a:p>
          <a:p>
            <a:pPr marL="0" indent="360363" algn="just">
              <a:spcBef>
                <a:spcPts val="0"/>
              </a:spcBef>
              <a:buNone/>
            </a:pPr>
            <a:r>
              <a:rPr lang="ru-RU" sz="2200" b="1" dirty="0" smtClean="0">
                <a:latin typeface="Times New Roman" pitchFamily="18" charset="0"/>
                <a:cs typeface="Times New Roman" pitchFamily="18" charset="0"/>
              </a:rPr>
              <a:t>Экономическая эффективность - </a:t>
            </a:r>
            <a:r>
              <a:rPr lang="ru-RU" sz="2200" dirty="0" smtClean="0">
                <a:latin typeface="Times New Roman" pitchFamily="18" charset="0"/>
                <a:cs typeface="Times New Roman" pitchFamily="18" charset="0"/>
              </a:rPr>
              <a:t>соотношение полученных результатов и произведенных затрат. Экономическую эффективность в здравоохранении рассматривают в двух аспектах: эффективность использования ресурсов и влияние здравоохранения на развитие общественного производства в целом.</a:t>
            </a:r>
          </a:p>
          <a:p>
            <a:pPr marL="0" indent="360363" algn="just">
              <a:spcBef>
                <a:spcPts val="0"/>
              </a:spcBef>
              <a:buNone/>
            </a:pPr>
            <a:r>
              <a:rPr lang="ru-RU" sz="2200" dirty="0" smtClean="0">
                <a:latin typeface="Times New Roman" pitchFamily="18" charset="0"/>
                <a:cs typeface="Times New Roman" pitchFamily="18" charset="0"/>
              </a:rPr>
              <a:t>Экономическую эффективность подтверждают прямые и косвенные показатели влияния здравоохранения на экономику страны за счет улучшения показателей здоровья населения и проведения профилактических мероприятий.</a:t>
            </a: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200" dirty="0" smtClean="0">
                <a:latin typeface="Times New Roman" pitchFamily="18" charset="0"/>
                <a:cs typeface="Times New Roman" pitchFamily="18" charset="0"/>
              </a:rPr>
              <a:t>Экономическая эффективность в здравоохранении</a:t>
            </a:r>
            <a:endParaRPr lang="ru-RU" sz="22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600200"/>
          <a:ext cx="8472518" cy="50435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0" algn="just">
              <a:spcBef>
                <a:spcPts val="0"/>
              </a:spcBef>
              <a:buNone/>
            </a:pPr>
            <a:r>
              <a:rPr lang="ru-RU" sz="2400" dirty="0" smtClean="0">
                <a:latin typeface="Times New Roman" pitchFamily="18" charset="0"/>
                <a:cs typeface="Times New Roman" pitchFamily="18" charset="0"/>
              </a:rPr>
              <a:t>Экономическую эффективность (</a:t>
            </a:r>
            <a:r>
              <a:rPr lang="ru-RU" sz="2400" dirty="0" err="1" smtClean="0">
                <a:latin typeface="Times New Roman" pitchFamily="18" charset="0"/>
                <a:cs typeface="Times New Roman" pitchFamily="18" charset="0"/>
              </a:rPr>
              <a:t>Кэ</a:t>
            </a:r>
            <a:r>
              <a:rPr lang="ru-RU" sz="2400" dirty="0" smtClean="0">
                <a:latin typeface="Times New Roman" pitchFamily="18" charset="0"/>
                <a:cs typeface="Times New Roman" pitchFamily="18" charset="0"/>
              </a:rPr>
              <a:t>) рассчитывают по формуле:</a:t>
            </a:r>
          </a:p>
          <a:p>
            <a:pPr marL="0" indent="0" algn="just">
              <a:spcBef>
                <a:spcPts val="0"/>
              </a:spcBef>
            </a:pPr>
            <a:endParaRPr lang="ru-RU" sz="2400" dirty="0" smtClean="0">
              <a:latin typeface="Times New Roman" pitchFamily="18" charset="0"/>
              <a:cs typeface="Times New Roman" pitchFamily="18" charset="0"/>
            </a:endParaRPr>
          </a:p>
          <a:p>
            <a:pPr marL="0" indent="0" algn="just">
              <a:spcBef>
                <a:spcPts val="0"/>
              </a:spcBef>
              <a:buNone/>
            </a:pPr>
            <a:r>
              <a:rPr lang="ru-RU" sz="2000" dirty="0" err="1" smtClean="0">
                <a:latin typeface="Times New Roman" pitchFamily="18" charset="0"/>
                <a:cs typeface="Times New Roman" pitchFamily="18" charset="0"/>
              </a:rPr>
              <a:t>Кэ=</a:t>
            </a:r>
            <a:r>
              <a:rPr lang="ru-RU" sz="2000" dirty="0" smtClean="0">
                <a:latin typeface="Times New Roman" pitchFamily="18" charset="0"/>
                <a:cs typeface="Times New Roman" pitchFamily="18" charset="0"/>
              </a:rPr>
              <a:t>  </a:t>
            </a:r>
            <a:r>
              <a:rPr lang="ru-RU" sz="2000" u="sng" dirty="0" smtClean="0">
                <a:latin typeface="Times New Roman" pitchFamily="18" charset="0"/>
                <a:cs typeface="Times New Roman" pitchFamily="18" charset="0"/>
              </a:rPr>
              <a:t>                           Экономический </a:t>
            </a:r>
            <a:r>
              <a:rPr lang="ru-RU" sz="2000" u="sng" dirty="0" err="1" smtClean="0">
                <a:latin typeface="Times New Roman" pitchFamily="18" charset="0"/>
                <a:cs typeface="Times New Roman" pitchFamily="18" charset="0"/>
              </a:rPr>
              <a:t>эффект</a:t>
            </a:r>
            <a:r>
              <a:rPr lang="ru-RU" sz="2000" dirty="0" err="1" smtClean="0">
                <a:latin typeface="Times New Roman" pitchFamily="18" charset="0"/>
                <a:cs typeface="Times New Roman" pitchFamily="18" charset="0"/>
              </a:rPr>
              <a:t>________________</a:t>
            </a:r>
            <a:endParaRPr lang="ru-RU" sz="2000" dirty="0" smtClean="0">
              <a:latin typeface="Times New Roman" pitchFamily="18" charset="0"/>
              <a:cs typeface="Times New Roman" pitchFamily="18" charset="0"/>
            </a:endParaRPr>
          </a:p>
          <a:p>
            <a:pPr marL="0" indent="0" algn="just">
              <a:spcBef>
                <a:spcPts val="0"/>
              </a:spcBef>
              <a:buNone/>
            </a:pPr>
            <a:r>
              <a:rPr lang="ru-RU" sz="2000" dirty="0" smtClean="0">
                <a:latin typeface="Times New Roman" pitchFamily="18" charset="0"/>
                <a:cs typeface="Times New Roman" pitchFamily="18" charset="0"/>
              </a:rPr>
              <a:t>          Экономические затраты, связанные с медицинской программой</a:t>
            </a:r>
          </a:p>
          <a:p>
            <a:pPr marL="0" indent="0" algn="just">
              <a:spcBef>
                <a:spcPts val="0"/>
              </a:spcBef>
            </a:pPr>
            <a:endParaRPr lang="ru-RU" sz="2400" dirty="0" smtClean="0">
              <a:latin typeface="Times New Roman" pitchFamily="18" charset="0"/>
              <a:cs typeface="Times New Roman" pitchFamily="18" charset="0"/>
            </a:endParaRPr>
          </a:p>
          <a:p>
            <a:pPr marL="0" indent="360363" algn="just">
              <a:spcBef>
                <a:spcPts val="0"/>
              </a:spcBef>
              <a:buNone/>
            </a:pPr>
            <a:r>
              <a:rPr lang="ru-RU" sz="2400" b="1" dirty="0" smtClean="0">
                <a:latin typeface="Times New Roman" pitchFamily="18" charset="0"/>
                <a:cs typeface="Times New Roman" pitchFamily="18" charset="0"/>
              </a:rPr>
              <a:t>Экономический ущерб </a:t>
            </a:r>
            <a:r>
              <a:rPr lang="ru-RU" sz="2400" dirty="0" smtClean="0">
                <a:latin typeface="Times New Roman" pitchFamily="18" charset="0"/>
                <a:cs typeface="Times New Roman" pitchFamily="18" charset="0"/>
              </a:rPr>
              <a:t>(общие экономические потери) вследствие заболеваемости и преждевременной смертности, так же как и экономическая эффективность, может иметь прямые и косвенные последствия.</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400" b="1" dirty="0" smtClean="0">
                <a:latin typeface="Times New Roman" pitchFamily="18" charset="0"/>
                <a:cs typeface="Times New Roman" pitchFamily="18" charset="0"/>
              </a:rPr>
              <a:t>Прямые экономические потери в здравоохранении:</a:t>
            </a:r>
          </a:p>
          <a:p>
            <a:pPr marL="0" indent="0" algn="just">
              <a:spcBef>
                <a:spcPts val="0"/>
              </a:spcBef>
              <a:buNone/>
            </a:pPr>
            <a:r>
              <a:rPr lang="ru-RU" sz="2400" dirty="0" smtClean="0">
                <a:latin typeface="Times New Roman" pitchFamily="18" charset="0"/>
                <a:cs typeface="Times New Roman" pitchFamily="18" charset="0"/>
              </a:rPr>
              <a:t>- затраты на медицинскую помощь;</a:t>
            </a:r>
          </a:p>
          <a:p>
            <a:pPr marL="0" indent="0" algn="just">
              <a:spcBef>
                <a:spcPts val="0"/>
              </a:spcBef>
              <a:buNone/>
            </a:pPr>
            <a:r>
              <a:rPr lang="ru-RU" sz="2400" dirty="0" smtClean="0">
                <a:latin typeface="Times New Roman" pitchFamily="18" charset="0"/>
                <a:cs typeface="Times New Roman" pitchFamily="18" charset="0"/>
              </a:rPr>
              <a:t>- подготовка медицинских кадров;</a:t>
            </a:r>
          </a:p>
          <a:p>
            <a:pPr marL="0" indent="0" algn="just">
              <a:spcBef>
                <a:spcPts val="0"/>
              </a:spcBef>
              <a:buNone/>
            </a:pPr>
            <a:r>
              <a:rPr lang="ru-RU" sz="2400" dirty="0" smtClean="0">
                <a:latin typeface="Times New Roman" pitchFamily="18" charset="0"/>
                <a:cs typeface="Times New Roman" pitchFamily="18" charset="0"/>
              </a:rPr>
              <a:t>- оплата труда медицинского персонала;</a:t>
            </a:r>
          </a:p>
          <a:p>
            <a:pPr marL="0" indent="0" algn="just">
              <a:spcBef>
                <a:spcPts val="0"/>
              </a:spcBef>
              <a:buNone/>
            </a:pPr>
            <a:r>
              <a:rPr lang="ru-RU" sz="2400" dirty="0" smtClean="0">
                <a:latin typeface="Times New Roman" pitchFamily="18" charset="0"/>
                <a:cs typeface="Times New Roman" pitchFamily="18" charset="0"/>
              </a:rPr>
              <a:t>- выплаты по листку нетрудоспособности;</a:t>
            </a:r>
          </a:p>
          <a:p>
            <a:pPr marL="0" indent="0" algn="just">
              <a:spcBef>
                <a:spcPts val="0"/>
              </a:spcBef>
              <a:buNone/>
            </a:pPr>
            <a:r>
              <a:rPr lang="ru-RU" sz="2400" dirty="0" smtClean="0">
                <a:latin typeface="Times New Roman" pitchFamily="18" charset="0"/>
                <a:cs typeface="Times New Roman" pitchFamily="18" charset="0"/>
              </a:rPr>
              <a:t>- выплата пенсии по инвалидности.</a:t>
            </a:r>
          </a:p>
          <a:p>
            <a:pPr marL="0" indent="360363" algn="just">
              <a:spcBef>
                <a:spcPts val="0"/>
              </a:spcBef>
              <a:buNone/>
            </a:pPr>
            <a:r>
              <a:rPr lang="ru-RU" sz="2400" b="1" dirty="0" smtClean="0">
                <a:latin typeface="Times New Roman" pitchFamily="18" charset="0"/>
                <a:cs typeface="Times New Roman" pitchFamily="18" charset="0"/>
              </a:rPr>
              <a:t>Непрямые (косвенные) экономические потери </a:t>
            </a:r>
            <a:r>
              <a:rPr lang="ru-RU" sz="2400" dirty="0" smtClean="0">
                <a:latin typeface="Times New Roman" pitchFamily="18" charset="0"/>
                <a:cs typeface="Times New Roman" pitchFamily="18" charset="0"/>
              </a:rPr>
              <a:t>наблюдают вследствие снижения производительности труда, уровня производства, в итоге - национального дохода в связи с временной или стойкой утратой нетрудоспособности, смертностью трудоспособного населения.</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400" dirty="0" smtClean="0">
                <a:latin typeface="Times New Roman" pitchFamily="18" charset="0"/>
                <a:cs typeface="Times New Roman" pitchFamily="18" charset="0"/>
              </a:rPr>
              <a:t>Здравоохранение как отрасль экономики требует соответствующего уровня финансирования для обеспечения своей деятельности. В настоящее время оказание бесплатной медицинской помощи гражданам РФ осуществляют за счет средств бюджета (федерального, регионального, муниципальных образований), средств Фондов обязательного медицинского страхования (федерального - ФФОМС и территориального - ТФОМС). Эту </a:t>
            </a:r>
            <a:r>
              <a:rPr lang="ru-RU" sz="2400" b="1" dirty="0" smtClean="0">
                <a:latin typeface="Times New Roman" pitchFamily="18" charset="0"/>
                <a:cs typeface="Times New Roman" pitchFamily="18" charset="0"/>
              </a:rPr>
              <a:t>модель</a:t>
            </a:r>
            <a:r>
              <a:rPr lang="ru-RU" sz="2400" dirty="0" smtClean="0">
                <a:latin typeface="Times New Roman" pitchFamily="18" charset="0"/>
                <a:cs typeface="Times New Roman" pitchFamily="18" charset="0"/>
              </a:rPr>
              <a:t> финансирования называют </a:t>
            </a:r>
            <a:r>
              <a:rPr lang="ru-RU" sz="2400" b="1" dirty="0" smtClean="0">
                <a:latin typeface="Times New Roman" pitchFamily="18" charset="0"/>
                <a:cs typeface="Times New Roman" pitchFamily="18" charset="0"/>
              </a:rPr>
              <a:t>бюджетно-страховой.</a:t>
            </a:r>
            <a:r>
              <a:rPr lang="ru-RU" sz="2400" dirty="0" smtClean="0">
                <a:latin typeface="Times New Roman" pitchFamily="18" charset="0"/>
                <a:cs typeface="Times New Roman" pitchFamily="18" charset="0"/>
              </a:rPr>
              <a:t> Она предполагает взаимодействие средств различных источников и представляет собой пример многоканального финансирования здравоохранения.</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500174"/>
            <a:ext cx="8643998" cy="5143536"/>
          </a:xfrm>
        </p:spPr>
        <p:txBody>
          <a:bodyPr/>
          <a:lstStyle/>
          <a:p>
            <a:pPr marL="0" indent="360363" algn="just">
              <a:buNone/>
            </a:pPr>
            <a:r>
              <a:rPr lang="ru-RU" sz="2200" dirty="0" smtClean="0">
                <a:latin typeface="Times New Roman" pitchFamily="18" charset="0"/>
                <a:cs typeface="Times New Roman" pitchFamily="18" charset="0"/>
              </a:rPr>
              <a:t>Экономический ущерб вследствие заболеваемости призваны уменьшить специальные </a:t>
            </a:r>
            <a:r>
              <a:rPr lang="ru-RU" sz="2200" b="1" dirty="0" smtClean="0">
                <a:latin typeface="Times New Roman" pitchFamily="18" charset="0"/>
                <a:cs typeface="Times New Roman" pitchFamily="18" charset="0"/>
              </a:rPr>
              <a:t>медицинские программы </a:t>
            </a:r>
            <a:r>
              <a:rPr lang="ru-RU" sz="2200" dirty="0" smtClean="0">
                <a:latin typeface="Times New Roman" pitchFamily="18" charset="0"/>
                <a:cs typeface="Times New Roman" pitchFamily="18" charset="0"/>
              </a:rPr>
              <a:t>- оздоровительные, профилактические. При принятии медицинских программ, планировании оздоровительных мероприятий приоритет отдают медицинской и социальной эффективности, несмотря на то, что это требует значительных затрат,  отдача от которых ожидается только в будущем. Иногда получение экономической эффективности от проводимых мероприятий не только не планируется, но изначально невозможно: при организации медицинского обслуживания пожилых людей с хроническими дегенеративными  заболеваниями, больных с умственной отсталостью, тяжелыми повреждениями центральной и периферической нервной системы и некоторыми другими состояниями при явной медицинской и социальной эффективности экономический эффект будет отрицательным.</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400" dirty="0" smtClean="0">
                <a:latin typeface="Times New Roman" pitchFamily="18" charset="0"/>
                <a:cs typeface="Times New Roman" pitchFamily="18" charset="0"/>
              </a:rPr>
              <a:t>Одновременно существует ряд других источников финансирования, связанных с наличием разного рода платных услуг и договорных отношений.</a:t>
            </a:r>
          </a:p>
          <a:p>
            <a:pPr marL="0" indent="360363" algn="just">
              <a:spcBef>
                <a:spcPts val="0"/>
              </a:spcBef>
              <a:buNone/>
            </a:pPr>
            <a:r>
              <a:rPr lang="ru-RU" sz="2400" b="1" dirty="0" smtClean="0">
                <a:latin typeface="Times New Roman" pitchFamily="18" charset="0"/>
                <a:cs typeface="Times New Roman" pitchFamily="18" charset="0"/>
              </a:rPr>
              <a:t>Источники финансирования</a:t>
            </a:r>
            <a:r>
              <a:rPr lang="ru-RU" sz="2400" dirty="0" smtClean="0">
                <a:latin typeface="Times New Roman" pitchFamily="18" charset="0"/>
                <a:cs typeface="Times New Roman" pitchFamily="18" charset="0"/>
              </a:rPr>
              <a:t> здравоохранения подразделяют по их принадлежности (субъекту собственности), типу их образования (формирования) и виду.</a:t>
            </a:r>
          </a:p>
          <a:p>
            <a:pPr marL="0" indent="360363" algn="just">
              <a:spcBef>
                <a:spcPts val="0"/>
              </a:spcBef>
              <a:buNone/>
            </a:pPr>
            <a:r>
              <a:rPr lang="ru-RU" sz="2400" b="1" dirty="0" smtClean="0">
                <a:latin typeface="Times New Roman" pitchFamily="18" charset="0"/>
                <a:cs typeface="Times New Roman" pitchFamily="18" charset="0"/>
              </a:rPr>
              <a:t>Рыночные источники</a:t>
            </a:r>
            <a:r>
              <a:rPr lang="ru-RU" sz="2400" dirty="0" smtClean="0">
                <a:latin typeface="Times New Roman" pitchFamily="18" charset="0"/>
                <a:cs typeface="Times New Roman" pitchFamily="18" charset="0"/>
              </a:rPr>
              <a:t> - доходы медицинской организации, образующиеся в результате продажи медицинских услуг (по рыночным ценам); </a:t>
            </a:r>
            <a:r>
              <a:rPr lang="ru-RU" sz="2400" b="1" dirty="0" smtClean="0">
                <a:latin typeface="Times New Roman" pitchFamily="18" charset="0"/>
                <a:cs typeface="Times New Roman" pitchFamily="18" charset="0"/>
              </a:rPr>
              <a:t>нерыночные</a:t>
            </a:r>
            <a:r>
              <a:rPr lang="ru-RU" sz="2400" dirty="0" smtClean="0">
                <a:latin typeface="Times New Roman" pitchFamily="18" charset="0"/>
                <a:cs typeface="Times New Roman" pitchFamily="18" charset="0"/>
              </a:rPr>
              <a:t> - доходы медицинской  организации, образующиеся в результате перераспределения денежных доходов населения и организаций в пользу данных организаций.</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400" dirty="0" smtClean="0">
                <a:latin typeface="Times New Roman" pitchFamily="18" charset="0"/>
                <a:cs typeface="Times New Roman" pitchFamily="18" charset="0"/>
              </a:rPr>
              <a:t>Классификация источников финансирования здравоохранения</a:t>
            </a:r>
            <a:endParaRPr lang="ru-RU" sz="2400" dirty="0">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57200" y="1600200"/>
          <a:ext cx="840108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marL="0" indent="360363" algn="just">
              <a:spcBef>
                <a:spcPts val="0"/>
              </a:spcBef>
              <a:buNone/>
            </a:pPr>
            <a:r>
              <a:rPr lang="ru-RU" sz="2400" dirty="0" smtClean="0">
                <a:latin typeface="Times New Roman" pitchFamily="18" charset="0"/>
                <a:cs typeface="Times New Roman" pitchFamily="18" charset="0"/>
              </a:rPr>
              <a:t>Таким образом, единый фонд финансовых средств организации создают из самых разных  источников финансирования. При этом основным источником до последнего времени оставались средства бюджета, выделяемые в соответствии с долговременными экономическими нормативами. </a:t>
            </a:r>
            <a:r>
              <a:rPr lang="ru-RU" sz="2400" b="1" dirty="0" smtClean="0">
                <a:latin typeface="Times New Roman" pitchFamily="18" charset="0"/>
                <a:cs typeface="Times New Roman" pitchFamily="18" charset="0"/>
              </a:rPr>
              <a:t>Нормативы бюджетного финансирования устанавливают в расчете на одного жителя в год, лечение одного больного по профилю заболевания и оказание различных видов медицинских услуг.</a:t>
            </a:r>
            <a:r>
              <a:rPr lang="ru-RU" sz="2400" dirty="0" smtClean="0">
                <a:latin typeface="Times New Roman" pitchFamily="18" charset="0"/>
                <a:cs typeface="Times New Roman" pitchFamily="18" charset="0"/>
              </a:rPr>
              <a:t> Эти нормативы разрабатывают региональные органы управления.</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736"/>
            <a:ext cx="8643998" cy="5072098"/>
          </a:xfrm>
        </p:spPr>
        <p:txBody>
          <a:bodyPr/>
          <a:lstStyle/>
          <a:p>
            <a:pPr marL="0" indent="360363" algn="just">
              <a:spcBef>
                <a:spcPts val="0"/>
              </a:spcBef>
              <a:buNone/>
            </a:pPr>
            <a:r>
              <a:rPr lang="ru-RU" sz="2200" dirty="0" smtClean="0">
                <a:latin typeface="Times New Roman" pitchFamily="18" charset="0"/>
                <a:cs typeface="Times New Roman" pitchFamily="18" charset="0"/>
              </a:rPr>
              <a:t>Финансирование медицинской организации осуществляют в соответствии со сметой.  </a:t>
            </a:r>
            <a:r>
              <a:rPr lang="ru-RU" sz="2200" b="1" dirty="0" smtClean="0">
                <a:latin typeface="Times New Roman" pitchFamily="18" charset="0"/>
                <a:cs typeface="Times New Roman" pitchFamily="18" charset="0"/>
              </a:rPr>
              <a:t>Смета - финансовый план расходов</a:t>
            </a:r>
            <a:r>
              <a:rPr lang="ru-RU" sz="2200" dirty="0" smtClean="0">
                <a:latin typeface="Times New Roman" pitchFamily="18" charset="0"/>
                <a:cs typeface="Times New Roman" pitchFamily="18" charset="0"/>
              </a:rPr>
              <a:t>, необходимых для работы медицинской организации в следующем году, и включает расходы на содержание зданий и оборудование, развитие материально- технической базы, коммунальные и транспортные услуги, заработную плату  работникам, расходы на оказание бесплатной медицинской помощи, объем которой определен программой государственных гарантий оказания бесплатной медицинской помощи гражданам РФ. </a:t>
            </a:r>
          </a:p>
          <a:p>
            <a:pPr marL="0" indent="360363" algn="just">
              <a:spcBef>
                <a:spcPts val="0"/>
              </a:spcBef>
              <a:buNone/>
            </a:pPr>
            <a:r>
              <a:rPr lang="ru-RU" sz="2200" dirty="0" smtClean="0">
                <a:latin typeface="Times New Roman" pitchFamily="18" charset="0"/>
                <a:cs typeface="Times New Roman" pitchFamily="18" charset="0"/>
              </a:rPr>
              <a:t>Смету составляют с учетом сметы текущего года с коррекцией на изменение цен в следующем году (на коммунальные и транспортные услуги), с необходимостью ремонта и закупок оборудования, повышением заработной платы. После утверждения сметы расходов для медицинской организации в банке открывают кредит. Расходование средств осуществляют согласно утвержденной смете.</a:t>
            </a:r>
          </a:p>
          <a:p>
            <a:pPr marL="0" indent="360363" algn="just">
              <a:spcBef>
                <a:spcPts val="0"/>
              </a:spcBef>
              <a:buNone/>
            </a:pPr>
            <a:endParaRPr lang="ru-RU" sz="24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1600200"/>
            <a:ext cx="8572560" cy="4525963"/>
          </a:xfrm>
        </p:spPr>
        <p:txBody>
          <a:bodyPr/>
          <a:lstStyle/>
          <a:p>
            <a:pPr marL="0" indent="360363" algn="just">
              <a:spcBef>
                <a:spcPts val="0"/>
              </a:spcBef>
              <a:buNone/>
            </a:pPr>
            <a:r>
              <a:rPr lang="ru-RU" sz="2200" dirty="0" smtClean="0">
                <a:latin typeface="Times New Roman" pitchFamily="18" charset="0"/>
                <a:cs typeface="Times New Roman" pitchFamily="18" charset="0"/>
              </a:rPr>
              <a:t>Поступления за услуги, оказанные сверх нормативов бесплатной медицинской  помощи, выполненные работы по договорам с предприятиями, добровольные взносы предприятий и благотворительных фондов служат дополнительным  источником финансирования. Расходование этих средств также осуществляют согласно утвержденным финансовым планам, представляющим собой план доходов и  план (или смету) расходов. Расходы планируют по фонду: оплаты труда (на заработную плату), материального  поощрения и производственного и социального развития организации.</a:t>
            </a:r>
          </a:p>
          <a:p>
            <a:pPr marL="0" indent="360363" algn="just">
              <a:spcBef>
                <a:spcPts val="0"/>
              </a:spcBef>
              <a:buNone/>
            </a:pPr>
            <a:r>
              <a:rPr lang="ru-RU" sz="2200" dirty="0" smtClean="0">
                <a:latin typeface="Times New Roman" pitchFamily="18" charset="0"/>
                <a:cs typeface="Times New Roman" pitchFamily="18" charset="0"/>
              </a:rPr>
              <a:t>Наличие нескольких источников финансирования системы здравоохранения снижает контроль целевого и рационального расходования средств и обеспечения надлежащего качества оказания медицинской помощи.</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736"/>
            <a:ext cx="8715436" cy="4929222"/>
          </a:xfrm>
        </p:spPr>
        <p:txBody>
          <a:bodyPr/>
          <a:lstStyle/>
          <a:p>
            <a:pPr marL="0" indent="360363" algn="just">
              <a:spcBef>
                <a:spcPts val="0"/>
              </a:spcBef>
              <a:buNone/>
            </a:pPr>
            <a:r>
              <a:rPr lang="ru-RU" sz="2200" dirty="0" smtClean="0">
                <a:latin typeface="Times New Roman" pitchFamily="18" charset="0"/>
                <a:cs typeface="Times New Roman" pitchFamily="18" charset="0"/>
              </a:rPr>
              <a:t>Переход преимущественно к одноканальной форме финансирования призван  повысить контроль. Одноканальное финансирование регламентирует поступление основной части средств из системы обязательного медицинского страхования (ОМС), при этом оплату медицинской помощи будут осуществлять по конечному результату на основе комплексных показателей объема и качества оказанных услуг. Приобретение дорогостоящего оборудования и капитальный ремонт по-прежнему будут осуществлять из бюджетных средств.</a:t>
            </a:r>
          </a:p>
          <a:p>
            <a:pPr marL="0" indent="360363" algn="just">
              <a:spcBef>
                <a:spcPts val="0"/>
              </a:spcBef>
              <a:buNone/>
            </a:pPr>
            <a:r>
              <a:rPr lang="ru-RU" sz="2200" dirty="0" smtClean="0">
                <a:latin typeface="Times New Roman" pitchFamily="18" charset="0"/>
                <a:cs typeface="Times New Roman" pitchFamily="18" charset="0"/>
              </a:rPr>
              <a:t>Систему сметного финансирования на основе планируемых затрат постепенно заменит расчет стоимости лечения по законченному случаю с использованием стандартов медицинской помощи. Это позволит обеспечить финансирование медицинской помощи в полном объеме с учетом всех реальных затрат. </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1428736"/>
            <a:ext cx="8715436" cy="4697427"/>
          </a:xfrm>
        </p:spPr>
        <p:txBody>
          <a:bodyPr/>
          <a:lstStyle/>
          <a:p>
            <a:pPr marL="0" indent="360363" algn="just">
              <a:spcBef>
                <a:spcPts val="0"/>
              </a:spcBef>
              <a:buNone/>
            </a:pPr>
            <a:r>
              <a:rPr lang="ru-RU" sz="2200" dirty="0" smtClean="0">
                <a:latin typeface="Times New Roman" pitchFamily="18" charset="0"/>
                <a:cs typeface="Times New Roman" pitchFamily="18" charset="0"/>
              </a:rPr>
              <a:t>В основе финансирования амбулаторно-поликлинической помощи лежит </a:t>
            </a:r>
            <a:r>
              <a:rPr lang="ru-RU" sz="2200" b="1" dirty="0" smtClean="0">
                <a:latin typeface="Times New Roman" pitchFamily="18" charset="0"/>
                <a:cs typeface="Times New Roman" pitchFamily="18" charset="0"/>
              </a:rPr>
              <a:t>принцип </a:t>
            </a:r>
            <a:r>
              <a:rPr lang="ru-RU" sz="2200" b="1" dirty="0" err="1" smtClean="0">
                <a:latin typeface="Times New Roman" pitchFamily="18" charset="0"/>
                <a:cs typeface="Times New Roman" pitchFamily="18" charset="0"/>
              </a:rPr>
              <a:t>подушевого</a:t>
            </a:r>
            <a:r>
              <a:rPr lang="ru-RU" sz="2200" b="1" dirty="0" smtClean="0">
                <a:latin typeface="Times New Roman" pitchFamily="18" charset="0"/>
                <a:cs typeface="Times New Roman" pitchFamily="18" charset="0"/>
              </a:rPr>
              <a:t> финансирования</a:t>
            </a:r>
            <a:r>
              <a:rPr lang="ru-RU" sz="2200" dirty="0" smtClean="0">
                <a:latin typeface="Times New Roman" pitchFamily="18" charset="0"/>
                <a:cs typeface="Times New Roman" pitchFamily="18" charset="0"/>
              </a:rPr>
              <a:t>. </a:t>
            </a:r>
            <a:r>
              <a:rPr lang="ru-RU" sz="2200" dirty="0" err="1" smtClean="0">
                <a:latin typeface="Times New Roman" pitchFamily="18" charset="0"/>
                <a:cs typeface="Times New Roman" pitchFamily="18" charset="0"/>
              </a:rPr>
              <a:t>Подушевой</a:t>
            </a:r>
            <a:r>
              <a:rPr lang="ru-RU" sz="2200" dirty="0" smtClean="0">
                <a:latin typeface="Times New Roman" pitchFamily="18" charset="0"/>
                <a:cs typeface="Times New Roman" pitchFamily="18" charset="0"/>
              </a:rPr>
              <a:t> норматив финансирования программы государственных гарантий оказания бесплатной медицинской помощи - </a:t>
            </a:r>
            <a:r>
              <a:rPr lang="ru-RU" sz="2200" b="1" dirty="0" smtClean="0">
                <a:latin typeface="Times New Roman" pitchFamily="18" charset="0"/>
                <a:cs typeface="Times New Roman" pitchFamily="18" charset="0"/>
              </a:rPr>
              <a:t>некая сумма, которую государство может потратить на лечение одного человека. </a:t>
            </a:r>
            <a:r>
              <a:rPr lang="ru-RU" sz="2200" dirty="0" smtClean="0">
                <a:latin typeface="Times New Roman" pitchFamily="18" charset="0"/>
                <a:cs typeface="Times New Roman" pitchFamily="18" charset="0"/>
              </a:rPr>
              <a:t>Она складывается из бюджетных ассигнований и субвенций ФФОМС.</a:t>
            </a:r>
          </a:p>
          <a:p>
            <a:pPr marL="0" indent="360363" algn="just">
              <a:spcBef>
                <a:spcPts val="0"/>
              </a:spcBef>
              <a:buNone/>
            </a:pPr>
            <a:r>
              <a:rPr lang="ru-RU" sz="2200" b="1" dirty="0" smtClean="0">
                <a:latin typeface="Times New Roman" pitchFamily="18" charset="0"/>
                <a:cs typeface="Times New Roman" pitchFamily="18" charset="0"/>
              </a:rPr>
              <a:t>Субвенция</a:t>
            </a:r>
            <a:r>
              <a:rPr lang="ru-RU" sz="2200" dirty="0" smtClean="0">
                <a:latin typeface="Times New Roman" pitchFamily="18" charset="0"/>
                <a:cs typeface="Times New Roman" pitchFamily="18" charset="0"/>
              </a:rPr>
              <a:t> </a:t>
            </a:r>
            <a:r>
              <a:rPr lang="ru-RU" sz="2200" b="1" dirty="0" smtClean="0">
                <a:latin typeface="Times New Roman" pitchFamily="18" charset="0"/>
                <a:cs typeface="Times New Roman" pitchFamily="18" charset="0"/>
              </a:rPr>
              <a:t>– вид денежного пособия местным органам власти, выделяемого на определенный срок на конкретные цели и подлежащего возврату в случае нецелевого использования или использования не в установленные ранее сроки.</a:t>
            </a:r>
          </a:p>
          <a:p>
            <a:pPr marL="0" indent="360363" algn="just">
              <a:spcBef>
                <a:spcPts val="0"/>
              </a:spcBef>
              <a:buNone/>
            </a:pPr>
            <a:r>
              <a:rPr lang="ru-RU" sz="2200" dirty="0" smtClean="0">
                <a:latin typeface="Times New Roman" pitchFamily="18" charset="0"/>
                <a:cs typeface="Times New Roman" pitchFamily="18" charset="0"/>
              </a:rPr>
              <a:t>В условиях преимущественно одноканального финансирования объем средств,  поступающих для оказания бесплатной амбулаторно-поликлинической помощи населению, определяет </a:t>
            </a:r>
            <a:r>
              <a:rPr lang="ru-RU" sz="2200" dirty="0" err="1" smtClean="0">
                <a:latin typeface="Times New Roman" pitchFamily="18" charset="0"/>
                <a:cs typeface="Times New Roman" pitchFamily="18" charset="0"/>
              </a:rPr>
              <a:t>подушевой</a:t>
            </a:r>
            <a:r>
              <a:rPr lang="ru-RU" sz="2200" dirty="0" smtClean="0">
                <a:latin typeface="Times New Roman" pitchFamily="18" charset="0"/>
                <a:cs typeface="Times New Roman" pitchFamily="18" charset="0"/>
              </a:rPr>
              <a:t> норматив и число всех прикрепленных к медицинской организации граждан, а не количество приемов пациентов.</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32">
  <a:themeElements>
    <a:clrScheme name="Default Design 2">
      <a:dk1>
        <a:srgbClr val="0052A4"/>
      </a:dk1>
      <a:lt1>
        <a:srgbClr val="FFFFFF"/>
      </a:lt1>
      <a:dk2>
        <a:srgbClr val="DBEFF9"/>
      </a:dk2>
      <a:lt2>
        <a:srgbClr val="808080"/>
      </a:lt2>
      <a:accent1>
        <a:srgbClr val="5A87BE"/>
      </a:accent1>
      <a:accent2>
        <a:srgbClr val="DC5270"/>
      </a:accent2>
      <a:accent3>
        <a:srgbClr val="FFFFFF"/>
      </a:accent3>
      <a:accent4>
        <a:srgbClr val="00458B"/>
      </a:accent4>
      <a:accent5>
        <a:srgbClr val="B5C3DB"/>
      </a:accent5>
      <a:accent6>
        <a:srgbClr val="C74965"/>
      </a:accent6>
      <a:hlink>
        <a:srgbClr val="53B630"/>
      </a:hlink>
      <a:folHlink>
        <a:srgbClr val="D45F48"/>
      </a:folHlink>
    </a:clrScheme>
    <a:fontScheme name="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2E3038"/>
        </a:dk1>
        <a:lt1>
          <a:srgbClr val="FFFFFF"/>
        </a:lt1>
        <a:dk2>
          <a:srgbClr val="DDDDDD"/>
        </a:dk2>
        <a:lt2>
          <a:srgbClr val="808080"/>
        </a:lt2>
        <a:accent1>
          <a:srgbClr val="5ECC4C"/>
        </a:accent1>
        <a:accent2>
          <a:srgbClr val="DE4A98"/>
        </a:accent2>
        <a:accent3>
          <a:srgbClr val="FFFFFF"/>
        </a:accent3>
        <a:accent4>
          <a:srgbClr val="26272E"/>
        </a:accent4>
        <a:accent5>
          <a:srgbClr val="B6E2B2"/>
        </a:accent5>
        <a:accent6>
          <a:srgbClr val="C94289"/>
        </a:accent6>
        <a:hlink>
          <a:srgbClr val="B89642"/>
        </a:hlink>
        <a:folHlink>
          <a:srgbClr val="4EA4CA"/>
        </a:folHlink>
      </a:clrScheme>
      <a:clrMap bg1="lt1" tx1="dk1" bg2="lt2" tx2="dk2" accent1="accent1" accent2="accent2" accent3="accent3" accent4="accent4" accent5="accent5" accent6="accent6" hlink="hlink" folHlink="folHlink"/>
    </a:extraClrScheme>
    <a:extraClrScheme>
      <a:clrScheme name="Default Design 2">
        <a:dk1>
          <a:srgbClr val="0052A4"/>
        </a:dk1>
        <a:lt1>
          <a:srgbClr val="FFFFFF"/>
        </a:lt1>
        <a:dk2>
          <a:srgbClr val="DBEFF9"/>
        </a:dk2>
        <a:lt2>
          <a:srgbClr val="808080"/>
        </a:lt2>
        <a:accent1>
          <a:srgbClr val="5A87BE"/>
        </a:accent1>
        <a:accent2>
          <a:srgbClr val="DC5270"/>
        </a:accent2>
        <a:accent3>
          <a:srgbClr val="FFFFFF"/>
        </a:accent3>
        <a:accent4>
          <a:srgbClr val="00458B"/>
        </a:accent4>
        <a:accent5>
          <a:srgbClr val="B5C3DB"/>
        </a:accent5>
        <a:accent6>
          <a:srgbClr val="C74965"/>
        </a:accent6>
        <a:hlink>
          <a:srgbClr val="53B630"/>
        </a:hlink>
        <a:folHlink>
          <a:srgbClr val="D45F48"/>
        </a:folHlink>
      </a:clrScheme>
      <a:clrMap bg1="lt1" tx1="dk1" bg2="lt2" tx2="dk2" accent1="accent1" accent2="accent2" accent3="accent3" accent4="accent4" accent5="accent5" accent6="accent6" hlink="hlink" folHlink="folHlink"/>
    </a:extraClrScheme>
    <a:extraClrScheme>
      <a:clrScheme name="Default Design 3">
        <a:dk1>
          <a:srgbClr val="85218F"/>
        </a:dk1>
        <a:lt1>
          <a:srgbClr val="FFFFFF"/>
        </a:lt1>
        <a:dk2>
          <a:srgbClr val="F9DBF3"/>
        </a:dk2>
        <a:lt2>
          <a:srgbClr val="808080"/>
        </a:lt2>
        <a:accent1>
          <a:srgbClr val="9461CD"/>
        </a:accent1>
        <a:accent2>
          <a:srgbClr val="4E8DDA"/>
        </a:accent2>
        <a:accent3>
          <a:srgbClr val="FFFFFF"/>
        </a:accent3>
        <a:accent4>
          <a:srgbClr val="711B79"/>
        </a:accent4>
        <a:accent5>
          <a:srgbClr val="C8B7E3"/>
        </a:accent5>
        <a:accent6>
          <a:srgbClr val="467FC5"/>
        </a:accent6>
        <a:hlink>
          <a:srgbClr val="3FBB83"/>
        </a:hlink>
        <a:folHlink>
          <a:srgbClr val="C98C4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ThemeGallery PowerTemplate</Template>
  <TotalTime>59</TotalTime>
  <Words>1465</Words>
  <Application>Microsoft Office PowerPoint</Application>
  <PresentationFormat>Экран (4:3)</PresentationFormat>
  <Paragraphs>84</Paragraphs>
  <Slides>20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20</vt:i4>
      </vt:variant>
    </vt:vector>
  </HeadingPairs>
  <TitlesOfParts>
    <vt:vector size="24" baseType="lpstr">
      <vt:lpstr>Arial</vt:lpstr>
      <vt:lpstr>Arial Black</vt:lpstr>
      <vt:lpstr>Times New Roman</vt:lpstr>
      <vt:lpstr>132</vt:lpstr>
      <vt:lpstr>Экономические основы здравоохранения.  Источники финансирования здравоохранения </vt:lpstr>
      <vt:lpstr>Презентация PowerPoint</vt:lpstr>
      <vt:lpstr>Презентация PowerPoint</vt:lpstr>
      <vt:lpstr>Классификация источников финансирования здравоохранения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Здравоохранение как отрасль экономики</vt:lpstr>
      <vt:lpstr>Презентация PowerPoint</vt:lpstr>
      <vt:lpstr>Презентация PowerPoint</vt:lpstr>
      <vt:lpstr>Презентация PowerPoint</vt:lpstr>
      <vt:lpstr>Презентация PowerPoint</vt:lpstr>
      <vt:lpstr>Презентация PowerPoint</vt:lpstr>
      <vt:lpstr>Экономическая эффективность в здравоохранении</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Экономические основы здравоохранения.  Источники финансирования здравоохранения </dc:title>
  <dc:creator>User</dc:creator>
  <cp:lastModifiedBy>Пользователь Windows</cp:lastModifiedBy>
  <cp:revision>26</cp:revision>
  <dcterms:created xsi:type="dcterms:W3CDTF">2018-03-22T15:26:56Z</dcterms:created>
  <dcterms:modified xsi:type="dcterms:W3CDTF">2020-04-02T03:48:57Z</dcterms:modified>
</cp:coreProperties>
</file>